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Merriweather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erriweather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erriweather-italic.fntdata"/><Relationship Id="rId30" Type="http://schemas.openxmlformats.org/officeDocument/2006/relationships/font" Target="fonts/Merriweather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Merriweather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495e92ed28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495e92ed28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922173012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4922173012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492217301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492217301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4922173012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4922173012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495e92ed2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495e92ed2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95e92ed2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495e92ed2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495e92ed28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495e92ed28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4922173012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4922173012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492217301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492217301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495e92ed28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495e92ed28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4922173012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492217301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495e92ed28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495e92ed28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495e92ed28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495e92ed28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495e92ed28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495e92ed28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495e92ed28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495e92ed28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49221730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49221730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492217301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492217301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492217301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492217301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495e92ed2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495e92ed2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495e92ed2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495e92ed2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495e92ed2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495e92ed2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95e92ed2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495e92ed2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Relationship Id="rId5" Type="http://schemas.openxmlformats.org/officeDocument/2006/relationships/image" Target="../media/image37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42.png"/><Relationship Id="rId5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Relationship Id="rId4" Type="http://schemas.openxmlformats.org/officeDocument/2006/relationships/image" Target="../media/image32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Vietnam, Laos, Kambodža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Stella Herfortová 7. AV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623400" y="393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CC0000"/>
                </a:solidFill>
                <a:latin typeface="Merriweather"/>
                <a:ea typeface="Merriweather"/>
                <a:cs typeface="Merriweather"/>
                <a:sym typeface="Merriweather"/>
              </a:rPr>
              <a:t>Vietnam</a:t>
            </a:r>
            <a:r>
              <a:rPr lang="cs">
                <a:latin typeface="Merriweather"/>
                <a:ea typeface="Merriweather"/>
                <a:cs typeface="Merriweather"/>
                <a:sym typeface="Merriweather"/>
              </a:rPr>
              <a:t> - turistické cíle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547650" y="1020850"/>
            <a:ext cx="75216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velká města - Hanoj, Ho </a:t>
            </a:r>
            <a:r>
              <a:rPr lang="cs">
                <a:solidFill>
                  <a:schemeClr val="dk1"/>
                </a:solidFill>
              </a:rPr>
              <a:t>Či</a:t>
            </a:r>
            <a:r>
              <a:rPr lang="cs">
                <a:solidFill>
                  <a:schemeClr val="dk1"/>
                </a:solidFill>
              </a:rPr>
              <a:t> Minovo město, Hoi An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národní parky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 rotWithShape="1">
          <a:blip r:embed="rId3">
            <a:alphaModFix/>
          </a:blip>
          <a:srcRect b="0" l="5851" r="13445" t="0"/>
          <a:stretch/>
        </p:blipFill>
        <p:spPr>
          <a:xfrm>
            <a:off x="311650" y="1871675"/>
            <a:ext cx="2752625" cy="255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4274" y="1871675"/>
            <a:ext cx="1930686" cy="255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4950" y="1871675"/>
            <a:ext cx="3837377" cy="255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9903" y="2665749"/>
            <a:ext cx="3788246" cy="2140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850" y="336863"/>
            <a:ext cx="3709949" cy="232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 rotWithShape="1">
          <a:blip r:embed="rId5">
            <a:alphaModFix/>
          </a:blip>
          <a:srcRect b="11699" l="3238" r="2064" t="5029"/>
          <a:stretch/>
        </p:blipFill>
        <p:spPr>
          <a:xfrm>
            <a:off x="4475798" y="336862"/>
            <a:ext cx="3902344" cy="232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6">
            <a:alphaModFix/>
          </a:blip>
          <a:srcRect b="20299" l="0" r="0" t="0"/>
          <a:stretch/>
        </p:blipFill>
        <p:spPr>
          <a:xfrm>
            <a:off x="765850" y="2665754"/>
            <a:ext cx="3824046" cy="2140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660625" y="437175"/>
            <a:ext cx="219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355">
                <a:solidFill>
                  <a:srgbClr val="1C4587"/>
                </a:solidFill>
                <a:latin typeface="Merriweather"/>
                <a:ea typeface="Merriweather"/>
                <a:cs typeface="Merriweather"/>
                <a:sym typeface="Merriweather"/>
              </a:rPr>
              <a:t>Laos</a:t>
            </a:r>
            <a:r>
              <a:rPr lang="cs">
                <a:solidFill>
                  <a:srgbClr val="1C4587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>
              <a:solidFill>
                <a:srgbClr val="1C4587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4454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Laoská lidově demokratická</a:t>
            </a:r>
            <a:r>
              <a:rPr lang="cs">
                <a:solidFill>
                  <a:schemeClr val="dk1"/>
                </a:solidFill>
              </a:rPr>
              <a:t> republika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rgbClr val="1C4587"/>
                </a:solidFill>
              </a:rPr>
              <a:t>Vientiane</a:t>
            </a:r>
            <a:r>
              <a:rPr lang="cs">
                <a:solidFill>
                  <a:schemeClr val="dk1"/>
                </a:solidFill>
              </a:rPr>
              <a:t>, </a:t>
            </a:r>
            <a:r>
              <a:rPr lang="cs">
                <a:solidFill>
                  <a:schemeClr val="dk1"/>
                </a:solidFill>
              </a:rPr>
              <a:t>236 800 km²</a:t>
            </a:r>
            <a:r>
              <a:rPr lang="cs">
                <a:solidFill>
                  <a:schemeClr val="dk1"/>
                </a:solidFill>
              </a:rPr>
              <a:t>, 7 mil. obyvatel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laoština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laoský kip (1 LAK ~ </a:t>
            </a:r>
            <a:r>
              <a:rPr lang="cs">
                <a:solidFill>
                  <a:schemeClr val="dk1"/>
                </a:solidFill>
              </a:rPr>
              <a:t>0,0011</a:t>
            </a:r>
            <a:r>
              <a:rPr lang="cs">
                <a:solidFill>
                  <a:schemeClr val="dk1"/>
                </a:solidFill>
              </a:rPr>
              <a:t> CZK)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prezident </a:t>
            </a:r>
            <a:r>
              <a:rPr lang="cs">
                <a:solidFill>
                  <a:schemeClr val="dk1"/>
                </a:solidFill>
              </a:rPr>
              <a:t>Thongloun Sisoulith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buddhismus, laoské lidové náboženství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7726" y="633800"/>
            <a:ext cx="2559549" cy="170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8909" y="2639825"/>
            <a:ext cx="2117192" cy="192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/>
        </p:nvSpPr>
        <p:spPr>
          <a:xfrm>
            <a:off x="432550" y="850925"/>
            <a:ext cx="4821000" cy="42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16 provincií + Vientiane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tropické/savanové monzunové podnebí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◆"/>
            </a:pPr>
            <a:r>
              <a:rPr lang="cs" sz="1800">
                <a:solidFill>
                  <a:schemeClr val="dk2"/>
                </a:solidFill>
              </a:rPr>
              <a:t>hodně srážek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Annamské pohoří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hora </a:t>
            </a:r>
            <a:r>
              <a:rPr lang="cs" sz="1800">
                <a:solidFill>
                  <a:srgbClr val="434343"/>
                </a:solidFill>
              </a:rPr>
              <a:t>Phou Bia (2 817)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řeka Mekong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náhorní plošina Xiangkhoang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hluboké pánve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Planina džbánů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2950" y="152387"/>
            <a:ext cx="3421124" cy="483873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/>
          <p:nvPr>
            <p:ph idx="4294967295" type="title"/>
          </p:nvPr>
        </p:nvSpPr>
        <p:spPr>
          <a:xfrm>
            <a:off x="473900" y="278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1C4587"/>
                </a:solidFill>
                <a:latin typeface="Merriweather"/>
                <a:ea typeface="Merriweather"/>
                <a:cs typeface="Merriweather"/>
                <a:sym typeface="Merriweather"/>
              </a:rPr>
              <a:t>Laos</a:t>
            </a:r>
            <a:r>
              <a:rPr lang="cs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cs" sz="2466">
                <a:latin typeface="Merriweather"/>
                <a:ea typeface="Merriweather"/>
                <a:cs typeface="Merriweather"/>
                <a:sym typeface="Merriweather"/>
              </a:rPr>
              <a:t>- členění, povrch, klima</a:t>
            </a:r>
            <a:endParaRPr sz="2466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238" y="334388"/>
            <a:ext cx="5588826" cy="419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063" y="334400"/>
            <a:ext cx="2822698" cy="187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5063" y="2168074"/>
            <a:ext cx="2822700" cy="23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/>
          <p:nvPr/>
        </p:nvSpPr>
        <p:spPr>
          <a:xfrm>
            <a:off x="367950" y="4526000"/>
            <a:ext cx="84081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chemeClr val="dk2"/>
                </a:solidFill>
              </a:rPr>
              <a:t>Planina džbánů - asi 5000 kamenných nádob, 1240 - 660 př. n. l.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623400" y="393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1C4587"/>
                </a:solidFill>
                <a:latin typeface="Merriweather"/>
                <a:ea typeface="Merriweather"/>
                <a:cs typeface="Merriweather"/>
                <a:sym typeface="Merriweather"/>
              </a:rPr>
              <a:t>Laos</a:t>
            </a:r>
            <a:r>
              <a:rPr lang="cs">
                <a:latin typeface="Merriweather"/>
                <a:ea typeface="Merriweather"/>
                <a:cs typeface="Merriweather"/>
                <a:sym typeface="Merriweather"/>
              </a:rPr>
              <a:t> - ekonomika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547650" y="1020850"/>
            <a:ext cx="3699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jedna z nejméně rozvinutých zemí podle OSN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střední až nízké HDI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zemědělství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rýže, kukuřice, batáty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cín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samozásobitelské zemědělství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asi 50% HDP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turismus, ekoturismus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 rotWithShape="1">
          <a:blip r:embed="rId3">
            <a:alphaModFix/>
          </a:blip>
          <a:srcRect b="12165" l="2477" r="0" t="0"/>
          <a:stretch/>
        </p:blipFill>
        <p:spPr>
          <a:xfrm>
            <a:off x="4388500" y="928025"/>
            <a:ext cx="4242500" cy="283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623400" y="393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B5394"/>
                </a:solidFill>
                <a:latin typeface="Merriweather"/>
                <a:ea typeface="Merriweather"/>
                <a:cs typeface="Merriweather"/>
                <a:sym typeface="Merriweather"/>
              </a:rPr>
              <a:t>Laos </a:t>
            </a:r>
            <a:r>
              <a:rPr lang="cs">
                <a:latin typeface="Merriweather"/>
                <a:ea typeface="Merriweather"/>
                <a:cs typeface="Merriweather"/>
                <a:sym typeface="Merriweather"/>
              </a:rPr>
              <a:t>- turistické cíle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4" name="Google Shape;164;p28"/>
          <p:cNvSpPr txBox="1"/>
          <p:nvPr>
            <p:ph idx="1" type="body"/>
          </p:nvPr>
        </p:nvSpPr>
        <p:spPr>
          <a:xfrm>
            <a:off x="547650" y="1020850"/>
            <a:ext cx="7521600" cy="11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Vientiane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Luang Prabang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Vat Phou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4600" y="361625"/>
            <a:ext cx="3192499" cy="212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8"/>
          <p:cNvPicPr preferRelativeResize="0"/>
          <p:nvPr/>
        </p:nvPicPr>
        <p:blipFill rotWithShape="1">
          <a:blip r:embed="rId4">
            <a:alphaModFix/>
          </a:blip>
          <a:srcRect b="5285" l="1867" r="1858" t="0"/>
          <a:stretch/>
        </p:blipFill>
        <p:spPr>
          <a:xfrm>
            <a:off x="5034600" y="2489125"/>
            <a:ext cx="3192499" cy="235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8249" y="2300450"/>
            <a:ext cx="3321398" cy="2491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9"/>
          <p:cNvPicPr preferRelativeResize="0"/>
          <p:nvPr/>
        </p:nvPicPr>
        <p:blipFill rotWithShape="1">
          <a:blip r:embed="rId3">
            <a:alphaModFix/>
          </a:blip>
          <a:srcRect b="5015" l="33342" r="10553" t="0"/>
          <a:stretch/>
        </p:blipFill>
        <p:spPr>
          <a:xfrm>
            <a:off x="4060058" y="364488"/>
            <a:ext cx="1821197" cy="2327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7743" y="364488"/>
            <a:ext cx="2706445" cy="44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812" y="364488"/>
            <a:ext cx="3470250" cy="2327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 rotWithShape="1">
          <a:blip r:embed="rId6">
            <a:alphaModFix/>
          </a:blip>
          <a:srcRect b="5464" l="0" r="0" t="0"/>
          <a:stretch/>
        </p:blipFill>
        <p:spPr>
          <a:xfrm>
            <a:off x="2653699" y="2692356"/>
            <a:ext cx="3194045" cy="208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7">
            <a:alphaModFix/>
          </a:blip>
          <a:srcRect b="12977" l="0" r="0" t="13579"/>
          <a:stretch/>
        </p:blipFill>
        <p:spPr>
          <a:xfrm>
            <a:off x="589812" y="2692356"/>
            <a:ext cx="2063886" cy="208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>
            <p:ph type="title"/>
          </p:nvPr>
        </p:nvSpPr>
        <p:spPr>
          <a:xfrm>
            <a:off x="660625" y="437175"/>
            <a:ext cx="219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355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Kambodža</a:t>
            </a:r>
            <a:endParaRPr>
              <a:solidFill>
                <a:srgbClr val="1155CC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2" name="Google Shape;182;p30"/>
          <p:cNvSpPr txBox="1"/>
          <p:nvPr>
            <p:ph idx="1" type="body"/>
          </p:nvPr>
        </p:nvSpPr>
        <p:spPr>
          <a:xfrm>
            <a:off x="4454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Kambodžské království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rgbClr val="1155CC"/>
                </a:solidFill>
              </a:rPr>
              <a:t>Phnompenh</a:t>
            </a:r>
            <a:r>
              <a:rPr lang="cs">
                <a:solidFill>
                  <a:schemeClr val="dk1"/>
                </a:solidFill>
              </a:rPr>
              <a:t>, </a:t>
            </a:r>
            <a:r>
              <a:rPr lang="cs">
                <a:solidFill>
                  <a:schemeClr val="dk1"/>
                </a:solidFill>
              </a:rPr>
              <a:t>181 040 km²</a:t>
            </a:r>
            <a:r>
              <a:rPr lang="cs">
                <a:solidFill>
                  <a:schemeClr val="dk1"/>
                </a:solidFill>
              </a:rPr>
              <a:t>, 18 mil. obyvatel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khmerština (+ francouzština)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kambodžský riel (1 KHR ~ </a:t>
            </a:r>
            <a:r>
              <a:rPr lang="cs">
                <a:solidFill>
                  <a:schemeClr val="dk1"/>
                </a:solidFill>
              </a:rPr>
              <a:t>0,0058</a:t>
            </a:r>
            <a:r>
              <a:rPr lang="cs">
                <a:solidFill>
                  <a:schemeClr val="dk1"/>
                </a:solidFill>
              </a:rPr>
              <a:t> CZK)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král Norodom Sihamoni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premiér Hun Manet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buddhismus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3" name="Google Shape;1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3578" y="641675"/>
            <a:ext cx="2667835" cy="170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5108" y="2639825"/>
            <a:ext cx="1664778" cy="192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/>
          <p:nvPr/>
        </p:nvSpPr>
        <p:spPr>
          <a:xfrm>
            <a:off x="432550" y="945300"/>
            <a:ext cx="4821000" cy="34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20 provincií, 4 města, jezero </a:t>
            </a:r>
            <a:r>
              <a:rPr lang="cs" sz="1800">
                <a:solidFill>
                  <a:schemeClr val="dk1"/>
                </a:solidFill>
              </a:rPr>
              <a:t>Tonle Sap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pobřeží - Thajský záliv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z většiny nížinatá rovina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Kardamomské hory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◆"/>
            </a:pPr>
            <a:r>
              <a:rPr lang="cs" sz="1800">
                <a:solidFill>
                  <a:schemeClr val="dk2"/>
                </a:solidFill>
              </a:rPr>
              <a:t>hora Phnom Aural (1813)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řeka Mekong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savanové monzunové podnebí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nejzranitelnější asijská země vůči 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1"/>
                </a:solidFill>
              </a:rPr>
              <a:t>změně klimatu (+ Filipíny)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sezónní tropické lesy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90" name="Google Shape;190;p31"/>
          <p:cNvSpPr txBox="1"/>
          <p:nvPr>
            <p:ph idx="4294967295" type="title"/>
          </p:nvPr>
        </p:nvSpPr>
        <p:spPr>
          <a:xfrm>
            <a:off x="473900" y="278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Kambodža</a:t>
            </a:r>
            <a:r>
              <a:rPr lang="cs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cs" sz="2466">
                <a:latin typeface="Merriweather"/>
                <a:ea typeface="Merriweather"/>
                <a:cs typeface="Merriweather"/>
                <a:sym typeface="Merriweather"/>
              </a:rPr>
              <a:t>- členění, povrch, klima</a:t>
            </a:r>
            <a:endParaRPr sz="2466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1" name="Google Shape;19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99925"/>
            <a:ext cx="4304251" cy="304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675" y="152400"/>
            <a:ext cx="443265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 txBox="1"/>
          <p:nvPr>
            <p:ph type="title"/>
          </p:nvPr>
        </p:nvSpPr>
        <p:spPr>
          <a:xfrm>
            <a:off x="623400" y="393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Kambodža</a:t>
            </a:r>
            <a:r>
              <a:rPr lang="cs">
                <a:latin typeface="Merriweather"/>
                <a:ea typeface="Merriweather"/>
                <a:cs typeface="Merriweather"/>
                <a:sym typeface="Merriweather"/>
              </a:rPr>
              <a:t> - ekonomika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7" name="Google Shape;197;p32"/>
          <p:cNvSpPr txBox="1"/>
          <p:nvPr>
            <p:ph idx="1" type="body"/>
          </p:nvPr>
        </p:nvSpPr>
        <p:spPr>
          <a:xfrm>
            <a:off x="623400" y="965800"/>
            <a:ext cx="3809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jedna z nejméně rozvinutých zemí podle OSN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zemědělství, rybolov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oděvní průmysl (až 80% exportu)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turismus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98" name="Google Shape;198;p32"/>
          <p:cNvPicPr preferRelativeResize="0"/>
          <p:nvPr/>
        </p:nvPicPr>
        <p:blipFill rotWithShape="1">
          <a:blip r:embed="rId3">
            <a:alphaModFix/>
          </a:blip>
          <a:srcRect b="14886" l="3344" r="0" t="0"/>
          <a:stretch/>
        </p:blipFill>
        <p:spPr>
          <a:xfrm>
            <a:off x="4572000" y="1053250"/>
            <a:ext cx="4182550" cy="27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2"/>
          <p:cNvSpPr txBox="1"/>
          <p:nvPr/>
        </p:nvSpPr>
        <p:spPr>
          <a:xfrm>
            <a:off x="5961425" y="3877000"/>
            <a:ext cx="15492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999999"/>
                </a:solidFill>
              </a:rPr>
              <a:t>(lepší než Laos)</a:t>
            </a:r>
            <a:endParaRPr sz="15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/>
          <p:nvPr>
            <p:ph type="title"/>
          </p:nvPr>
        </p:nvSpPr>
        <p:spPr>
          <a:xfrm>
            <a:off x="623400" y="393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1155CC"/>
                </a:solidFill>
                <a:latin typeface="Merriweather"/>
                <a:ea typeface="Merriweather"/>
                <a:cs typeface="Merriweather"/>
                <a:sym typeface="Merriweather"/>
              </a:rPr>
              <a:t>Kambodža</a:t>
            </a:r>
            <a:r>
              <a:rPr lang="cs">
                <a:solidFill>
                  <a:srgbClr val="0B5394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cs">
                <a:latin typeface="Merriweather"/>
                <a:ea typeface="Merriweather"/>
                <a:cs typeface="Merriweather"/>
                <a:sym typeface="Merriweather"/>
              </a:rPr>
              <a:t>- turistické cíle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5" name="Google Shape;205;p33"/>
          <p:cNvSpPr txBox="1"/>
          <p:nvPr>
            <p:ph idx="1" type="body"/>
          </p:nvPr>
        </p:nvSpPr>
        <p:spPr>
          <a:xfrm>
            <a:off x="714075" y="993325"/>
            <a:ext cx="4194900" cy="11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Phnompenh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Angkor Vat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Battambang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6" name="Google Shape;206;p33"/>
          <p:cNvPicPr preferRelativeResize="0"/>
          <p:nvPr/>
        </p:nvPicPr>
        <p:blipFill rotWithShape="1">
          <a:blip r:embed="rId3">
            <a:alphaModFix/>
          </a:blip>
          <a:srcRect b="11346" l="11180" r="9580" t="13707"/>
          <a:stretch/>
        </p:blipFill>
        <p:spPr>
          <a:xfrm>
            <a:off x="5357425" y="562450"/>
            <a:ext cx="3010590" cy="1921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7425" y="2484210"/>
            <a:ext cx="3010602" cy="218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375" y="2162650"/>
            <a:ext cx="3688301" cy="24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4"/>
          <p:cNvPicPr preferRelativeResize="0"/>
          <p:nvPr/>
        </p:nvPicPr>
        <p:blipFill rotWithShape="1">
          <a:blip r:embed="rId3">
            <a:alphaModFix/>
          </a:blip>
          <a:srcRect b="0" l="11722" r="8149" t="0"/>
          <a:stretch/>
        </p:blipFill>
        <p:spPr>
          <a:xfrm>
            <a:off x="3233362" y="2775937"/>
            <a:ext cx="2995925" cy="199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8125" y="367712"/>
            <a:ext cx="3732750" cy="24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4"/>
          <p:cNvPicPr preferRelativeResize="0"/>
          <p:nvPr/>
        </p:nvPicPr>
        <p:blipFill rotWithShape="1">
          <a:blip r:embed="rId5">
            <a:alphaModFix/>
          </a:blip>
          <a:srcRect b="0" l="0" r="20502" t="0"/>
          <a:stretch/>
        </p:blipFill>
        <p:spPr>
          <a:xfrm>
            <a:off x="6229275" y="2777613"/>
            <a:ext cx="2381600" cy="19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132" y="367700"/>
            <a:ext cx="2700218" cy="440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33350" y="367700"/>
            <a:ext cx="1644775" cy="240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/>
          <p:nvPr>
            <p:ph type="title"/>
          </p:nvPr>
        </p:nvSpPr>
        <p:spPr>
          <a:xfrm>
            <a:off x="311700" y="202502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Děkuji za pozornost!</a:t>
            </a:r>
            <a:endParaRPr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3" name="Google Shape;223;p35"/>
          <p:cNvSpPr txBox="1"/>
          <p:nvPr/>
        </p:nvSpPr>
        <p:spPr>
          <a:xfrm>
            <a:off x="4053600" y="1749775"/>
            <a:ext cx="10368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Toť</a:t>
            </a:r>
            <a:r>
              <a:rPr lang="cs" sz="18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 vše.</a:t>
            </a:r>
            <a:endParaRPr sz="18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4" name="Google Shape;224;p35"/>
          <p:cNvSpPr txBox="1"/>
          <p:nvPr/>
        </p:nvSpPr>
        <p:spPr>
          <a:xfrm>
            <a:off x="4053600" y="2772450"/>
            <a:ext cx="10368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:)</a:t>
            </a:r>
            <a:endParaRPr sz="18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660625" y="437175"/>
            <a:ext cx="219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3355">
                <a:solidFill>
                  <a:srgbClr val="CC0000"/>
                </a:solidFill>
                <a:latin typeface="Merriweather"/>
                <a:ea typeface="Merriweather"/>
                <a:cs typeface="Merriweather"/>
                <a:sym typeface="Merriweather"/>
              </a:rPr>
              <a:t>Vietnam</a:t>
            </a:r>
            <a:r>
              <a:rPr lang="cs">
                <a:solidFill>
                  <a:srgbClr val="CC0000"/>
                </a:solidFill>
                <a:latin typeface="Merriweather"/>
                <a:ea typeface="Merriweather"/>
                <a:cs typeface="Merriweather"/>
                <a:sym typeface="Merriweather"/>
              </a:rPr>
              <a:t>  </a:t>
            </a:r>
            <a:endParaRPr>
              <a:solidFill>
                <a:srgbClr val="CC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4454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Vietnamská socialistická republika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rgbClr val="CC0000"/>
                </a:solidFill>
              </a:rPr>
              <a:t>Hanoj</a:t>
            </a:r>
            <a:r>
              <a:rPr lang="cs">
                <a:solidFill>
                  <a:schemeClr val="dk1"/>
                </a:solidFill>
              </a:rPr>
              <a:t>, 331 690 km², 101 mil. obyvatel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vietnamština (+ čínština, francouzština)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vietnamský dong (1 VND ~ 0,00089 CZK)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generální tajemník Tô Lâm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prezident Lương Cường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vietnamské lidové náboženství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7733" y="625925"/>
            <a:ext cx="2559549" cy="170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1448" y="2639825"/>
            <a:ext cx="1892101" cy="192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/>
        </p:nvSpPr>
        <p:spPr>
          <a:xfrm>
            <a:off x="330300" y="795875"/>
            <a:ext cx="4821000" cy="42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57 provincií a 6 měst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Ho Chi Minovo město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subtropický a tropický pás (tropické a savanové monzunové podnebí)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monzuny, tajfuny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16. nejvyšší biodiverzita na světě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Annamské pohoří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hora Fan Si Pan (3143)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řeka Mekong, Rudá řeka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významné delty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 sz="1800">
                <a:solidFill>
                  <a:schemeClr val="dk1"/>
                </a:solidFill>
              </a:rPr>
              <a:t>NP Phong Nha-Ke Bang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850" y="152400"/>
            <a:ext cx="3421114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>
            <p:ph idx="4294967295" type="title"/>
          </p:nvPr>
        </p:nvSpPr>
        <p:spPr>
          <a:xfrm>
            <a:off x="505400" y="223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CC0000"/>
                </a:solidFill>
                <a:latin typeface="Merriweather"/>
                <a:ea typeface="Merriweather"/>
                <a:cs typeface="Merriweather"/>
                <a:sym typeface="Merriweather"/>
              </a:rPr>
              <a:t>Vietnam</a:t>
            </a:r>
            <a:r>
              <a:rPr lang="cs"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cs" sz="2355">
                <a:latin typeface="Merriweather"/>
                <a:ea typeface="Merriweather"/>
                <a:cs typeface="Merriweather"/>
                <a:sym typeface="Merriweather"/>
              </a:rPr>
              <a:t>- členění, povrch, klima</a:t>
            </a:r>
            <a:endParaRPr sz="2355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 b="9730" l="0" r="0" t="0"/>
          <a:stretch/>
        </p:blipFill>
        <p:spPr>
          <a:xfrm>
            <a:off x="1050575" y="241350"/>
            <a:ext cx="4802125" cy="28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 rotWithShape="1">
          <a:blip r:embed="rId4">
            <a:alphaModFix/>
          </a:blip>
          <a:srcRect b="9730" l="0" r="0" t="0"/>
          <a:stretch/>
        </p:blipFill>
        <p:spPr>
          <a:xfrm>
            <a:off x="5852700" y="241350"/>
            <a:ext cx="2240750" cy="28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 rotWithShape="1">
          <a:blip r:embed="rId5">
            <a:alphaModFix/>
          </a:blip>
          <a:srcRect b="26915" l="0" r="0" t="30164"/>
          <a:stretch/>
        </p:blipFill>
        <p:spPr>
          <a:xfrm>
            <a:off x="1050563" y="3130150"/>
            <a:ext cx="7042877" cy="16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 rot="-5400000">
            <a:off x="-394050" y="2249250"/>
            <a:ext cx="2700300" cy="6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NP Phong Nha-Ke Bang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4" name="Google Shape;84;p17"/>
          <p:cNvSpPr txBox="1"/>
          <p:nvPr/>
        </p:nvSpPr>
        <p:spPr>
          <a:xfrm rot="5400000">
            <a:off x="6255200" y="2355450"/>
            <a:ext cx="4109100" cy="4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zátoka Ha Long + jeskyně Phong Nha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623400" y="393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CC0000"/>
                </a:solidFill>
                <a:latin typeface="Merriweather"/>
                <a:ea typeface="Merriweather"/>
                <a:cs typeface="Merriweather"/>
                <a:sym typeface="Merriweather"/>
              </a:rPr>
              <a:t>Vietnam</a:t>
            </a:r>
            <a:r>
              <a:rPr lang="cs">
                <a:latin typeface="Merriweather"/>
                <a:ea typeface="Merriweather"/>
                <a:cs typeface="Merriweather"/>
                <a:sym typeface="Merriweather"/>
              </a:rPr>
              <a:t> - válečná historie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469000" y="965800"/>
            <a:ext cx="760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Čínské impérium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kolonizován Francií, s Laosem a Kambodžou část francouzské Indočíny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během WW2 pod japonskou kontrolou (hladomor)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1. indočínská válka ➡ severní a jižní Vietnam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partyzánské hnutí Vietcong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Válka ve Vietnamu 1959 - 1975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angažování USA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1978-1979 invaze do Kambodži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1979 čínsko-vietnamská válka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623400" y="393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CC0000"/>
                </a:solidFill>
                <a:latin typeface="Merriweather"/>
                <a:ea typeface="Merriweather"/>
                <a:cs typeface="Merriweather"/>
                <a:sym typeface="Merriweather"/>
              </a:rPr>
              <a:t>Vietnam</a:t>
            </a:r>
            <a:r>
              <a:rPr lang="cs">
                <a:latin typeface="Merriweather"/>
                <a:ea typeface="Merriweather"/>
                <a:cs typeface="Merriweather"/>
                <a:sym typeface="Merriweather"/>
              </a:rPr>
              <a:t> - problémy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469000" y="965800"/>
            <a:ext cx="7608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jedna z nejhorších zemí, co se lidských práv týče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chudoba (majetková nerovnost)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cenzura (zákaz “propagandy proti státu”, omezený přístup k zahraničním zdrojům)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nepravé volby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utlačování náboženských menšin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zatýkání disidentů</a:t>
            </a:r>
            <a:endParaRPr sz="1800">
              <a:solidFill>
                <a:srgbClr val="434343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negativní vliv globálního oteplování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obyvatelstvo situováno v nížinách, deltách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623400" y="393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CC0000"/>
                </a:solidFill>
                <a:latin typeface="Merriweather"/>
                <a:ea typeface="Merriweather"/>
                <a:cs typeface="Merriweather"/>
                <a:sym typeface="Merriweather"/>
              </a:rPr>
              <a:t>Vietnam</a:t>
            </a:r>
            <a:r>
              <a:rPr lang="cs">
                <a:latin typeface="Merriweather"/>
                <a:ea typeface="Merriweather"/>
                <a:cs typeface="Merriweather"/>
                <a:sym typeface="Merriweather"/>
              </a:rPr>
              <a:t> - ekonomika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623400" y="1036575"/>
            <a:ext cx="400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33. na světě (HDP)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smíšená - pětileté plány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většina orientovaná na </a:t>
            </a:r>
            <a:r>
              <a:rPr lang="cs">
                <a:solidFill>
                  <a:schemeClr val="dk1"/>
                </a:solidFill>
              </a:rPr>
              <a:t>zemědělství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rýže, cukrová třtina, káva, pepř, čaj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ropa, dřevo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konglomerát Vingroup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levná pracovní síla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3" name="Google Shape;103;p20"/>
          <p:cNvPicPr preferRelativeResize="0"/>
          <p:nvPr/>
        </p:nvPicPr>
        <p:blipFill rotWithShape="1">
          <a:blip r:embed="rId3">
            <a:alphaModFix/>
          </a:blip>
          <a:srcRect b="13741" l="2922" r="0" t="0"/>
          <a:stretch/>
        </p:blipFill>
        <p:spPr>
          <a:xfrm>
            <a:off x="4572000" y="965800"/>
            <a:ext cx="4207650" cy="277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623400" y="393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CC0000"/>
                </a:solidFill>
                <a:latin typeface="Merriweather"/>
                <a:ea typeface="Merriweather"/>
                <a:cs typeface="Merriweather"/>
                <a:sym typeface="Merriweather"/>
              </a:rPr>
              <a:t>Vietnam</a:t>
            </a:r>
            <a:r>
              <a:rPr lang="cs">
                <a:latin typeface="Merriweather"/>
                <a:ea typeface="Merriweather"/>
                <a:cs typeface="Merriweather"/>
                <a:sym typeface="Merriweather"/>
              </a:rPr>
              <a:t> - diaspora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547650" y="1020850"/>
            <a:ext cx="5136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5-6 mil. Vietnamců žije mimo Vietnam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cs">
                <a:solidFill>
                  <a:schemeClr val="dk1"/>
                </a:solidFill>
              </a:rPr>
              <a:t>u nás 60 - 80 tisíc 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cca 15. největší Vietnamská diaspora, 3. největší v Evropě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3. největší menšina (Slováci, Ukrajinci)</a:t>
            </a:r>
            <a:endParaRPr sz="1800">
              <a:solidFill>
                <a:srgbClr val="43434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◆"/>
            </a:pPr>
            <a:r>
              <a:rPr lang="cs" sz="1800">
                <a:solidFill>
                  <a:srgbClr val="434343"/>
                </a:solidFill>
              </a:rPr>
              <a:t>Praha - Sapa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375" y="532875"/>
            <a:ext cx="2904675" cy="38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 rotWithShape="1">
          <a:blip r:embed="rId4">
            <a:alphaModFix/>
          </a:blip>
          <a:srcRect b="7247" l="0" r="0" t="9730"/>
          <a:stretch/>
        </p:blipFill>
        <p:spPr>
          <a:xfrm>
            <a:off x="2508663" y="3101324"/>
            <a:ext cx="2648124" cy="164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