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499b15030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499b15030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499b15030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499b15030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499b150304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499b150304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499b150304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499b150304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499b150304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499b150304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499b150304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499b150304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499b150304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499b150304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499b150304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499b150304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499b150304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499b150304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499b150304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499b150304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499b150304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499b150304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499b150304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499b150304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499b150304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499b150304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499b150304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499b150304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04dc5fbc0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04dc5fbc0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04dc5fbc0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04dc5fbc0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04dc5fbc0e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04dc5fbc0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04dc5fbc0e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04dc5fbc0e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04dc5fbc0e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04dc5fbc0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04dc5fbc0e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04dc5fbc0e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04dc5fbc0e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04dc5fbc0e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04dc5fbc0e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04dc5fbc0e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04dc5fbc0e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04dc5fbc0e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04dc5fbc0e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04dc5fbc0e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04dc5fbc0e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04dc5fbc0e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04dc5fbc0e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04dc5fbc0e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04dc5fbc0e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04dc5fbc0e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499b150304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499b150304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499b150304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499b15030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499b150304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499b150304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04dc5fbc0e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04dc5fbc0e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499b150304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499b150304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499b150304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499b150304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image" Target="../media/image3.png"/><Relationship Id="rId5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5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png"/><Relationship Id="rId4" Type="http://schemas.openxmlformats.org/officeDocument/2006/relationships/image" Target="../media/image30.png"/><Relationship Id="rId5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507225" y="1999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pSp>
        <p:nvGrpSpPr>
          <p:cNvPr id="56" name="Google Shape;56;p13"/>
          <p:cNvGrpSpPr/>
          <p:nvPr/>
        </p:nvGrpSpPr>
        <p:grpSpPr>
          <a:xfrm>
            <a:off x="0" y="0"/>
            <a:ext cx="9144001" cy="5252225"/>
            <a:chOff x="0" y="0"/>
            <a:chExt cx="9144001" cy="5252225"/>
          </a:xfrm>
        </p:grpSpPr>
        <p:pic>
          <p:nvPicPr>
            <p:cNvPr id="57" name="Google Shape;57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4968048" cy="2489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968050" y="0"/>
              <a:ext cx="4175951" cy="2489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0" y="2489975"/>
              <a:ext cx="4968049" cy="2762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968050" y="2478647"/>
              <a:ext cx="4175949" cy="27735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" name="Google Shape;61;p13"/>
          <p:cNvSpPr txBox="1"/>
          <p:nvPr/>
        </p:nvSpPr>
        <p:spPr>
          <a:xfrm>
            <a:off x="0" y="307600"/>
            <a:ext cx="9902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900">
                <a:solidFill>
                  <a:schemeClr val="dk1"/>
                </a:solidFill>
              </a:rPr>
              <a:t>Kyrgyzstán, Tádžikistán, Uzbekistán, Turkmenistán</a:t>
            </a:r>
            <a:endParaRPr b="1" sz="2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type="title"/>
          </p:nvPr>
        </p:nvSpPr>
        <p:spPr>
          <a:xfrm>
            <a:off x="942575" y="281325"/>
            <a:ext cx="8201400" cy="13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700"/>
              <a:t>Kyrgyzstán</a:t>
            </a:r>
            <a:endParaRPr sz="3700"/>
          </a:p>
        </p:txBody>
      </p:sp>
      <p:sp>
        <p:nvSpPr>
          <p:cNvPr id="115" name="Google Shape;115;p22"/>
          <p:cNvSpPr txBox="1"/>
          <p:nvPr>
            <p:ph idx="1" type="body"/>
          </p:nvPr>
        </p:nvSpPr>
        <p:spPr>
          <a:xfrm>
            <a:off x="311700" y="1152475"/>
            <a:ext cx="8520600" cy="371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Biškek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6 553 000 obyvatel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200 000 km²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Kyrgyzština, ruština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HDP na obyvatele PPP - $4056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Kyrgyzský som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90% muslimové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Prezidentská</a:t>
            </a: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 republika - polodemokracie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Velice hornatá země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Pobeda peak - 7439 m.n.m.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</p:txBody>
      </p:sp>
      <p:pic>
        <p:nvPicPr>
          <p:cNvPr id="116" name="Google Shape;11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8025" y="147650"/>
            <a:ext cx="3529200" cy="211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2401" y="2371174"/>
            <a:ext cx="3129900" cy="259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Biškek</a:t>
            </a:r>
            <a:endParaRPr/>
          </a:p>
        </p:txBody>
      </p:sp>
      <p:sp>
        <p:nvSpPr>
          <p:cNvPr id="123" name="Google Shape;123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Tradiční kočovná vesnice</a:t>
            </a:r>
            <a:endParaRPr/>
          </a:p>
        </p:txBody>
      </p:sp>
      <p:sp>
        <p:nvSpPr>
          <p:cNvPr id="129" name="Google Shape;129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/>
          <p:nvPr>
            <p:ph type="title"/>
          </p:nvPr>
        </p:nvSpPr>
        <p:spPr>
          <a:xfrm>
            <a:off x="2935250" y="160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Jezero Čatyrkol</a:t>
            </a:r>
            <a:endParaRPr/>
          </a:p>
        </p:txBody>
      </p:sp>
      <p:sp>
        <p:nvSpPr>
          <p:cNvPr id="135" name="Google Shape;135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/>
          <p:nvPr>
            <p:ph type="title"/>
          </p:nvPr>
        </p:nvSpPr>
        <p:spPr>
          <a:xfrm>
            <a:off x="657275" y="281325"/>
            <a:ext cx="8486700" cy="13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700"/>
              <a:t>Tádžikistán</a:t>
            </a:r>
            <a:endParaRPr sz="3700"/>
          </a:p>
        </p:txBody>
      </p:sp>
      <p:pic>
        <p:nvPicPr>
          <p:cNvPr id="141" name="Google Shape;14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5675" y="281325"/>
            <a:ext cx="4212400" cy="21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/>
          <p:nvPr>
            <p:ph type="title"/>
          </p:nvPr>
        </p:nvSpPr>
        <p:spPr>
          <a:xfrm>
            <a:off x="657275" y="281325"/>
            <a:ext cx="8486700" cy="13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700"/>
              <a:t>Tádžikistán</a:t>
            </a:r>
            <a:endParaRPr sz="3700"/>
          </a:p>
        </p:txBody>
      </p:sp>
      <p:pic>
        <p:nvPicPr>
          <p:cNvPr id="147" name="Google Shape;14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5675" y="281325"/>
            <a:ext cx="4212400" cy="210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7"/>
          <p:cNvSpPr txBox="1"/>
          <p:nvPr>
            <p:ph idx="1" type="body"/>
          </p:nvPr>
        </p:nvSpPr>
        <p:spPr>
          <a:xfrm>
            <a:off x="311700" y="1152475"/>
            <a:ext cx="8520600" cy="37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Dušanbe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9 537 000 obyvatel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143 000 km²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Tádžičtina, ruština (neúřední)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HDP na obyvatele PPP - $3 354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Tádžicke somoni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90% muslimové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Autoritářský režim 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Velice hornatá země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Somoni peak - 7495 m.n.m.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</p:txBody>
      </p:sp>
      <p:pic>
        <p:nvPicPr>
          <p:cNvPr id="149" name="Google Shape;14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82676" y="2461450"/>
            <a:ext cx="2949624" cy="244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Dušanbe</a:t>
            </a:r>
            <a:endParaRPr/>
          </a:p>
        </p:txBody>
      </p:sp>
      <p:sp>
        <p:nvSpPr>
          <p:cNvPr id="155" name="Google Shape;155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Somoni (Komunizmo) peak</a:t>
            </a:r>
            <a:endParaRPr/>
          </a:p>
        </p:txBody>
      </p:sp>
      <p:sp>
        <p:nvSpPr>
          <p:cNvPr id="161" name="Google Shape;161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řeka Ghund</a:t>
            </a:r>
            <a:endParaRPr/>
          </a:p>
        </p:txBody>
      </p:sp>
      <p:sp>
        <p:nvSpPr>
          <p:cNvPr id="167" name="Google Shape;167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/>
          <p:nvPr>
            <p:ph type="title"/>
          </p:nvPr>
        </p:nvSpPr>
        <p:spPr>
          <a:xfrm>
            <a:off x="657275" y="281325"/>
            <a:ext cx="8486700" cy="13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700"/>
              <a:t>Uzbekistán</a:t>
            </a:r>
            <a:endParaRPr sz="3700"/>
          </a:p>
        </p:txBody>
      </p:sp>
      <p:pic>
        <p:nvPicPr>
          <p:cNvPr id="173" name="Google Shape;17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3950" y="281325"/>
            <a:ext cx="3704125" cy="185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2"/>
          <p:cNvSpPr txBox="1"/>
          <p:nvPr>
            <p:ph type="title"/>
          </p:nvPr>
        </p:nvSpPr>
        <p:spPr>
          <a:xfrm>
            <a:off x="657275" y="281325"/>
            <a:ext cx="8486700" cy="13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700"/>
              <a:t>Uzbekistán</a:t>
            </a:r>
            <a:endParaRPr sz="3700"/>
          </a:p>
        </p:txBody>
      </p:sp>
      <p:pic>
        <p:nvPicPr>
          <p:cNvPr id="179" name="Google Shape;17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3950" y="281325"/>
            <a:ext cx="3704125" cy="185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2"/>
          <p:cNvSpPr txBox="1"/>
          <p:nvPr>
            <p:ph idx="1" type="body"/>
          </p:nvPr>
        </p:nvSpPr>
        <p:spPr>
          <a:xfrm>
            <a:off x="311700" y="1152475"/>
            <a:ext cx="8520600" cy="384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Taškent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37 543 000 obyvatel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449 000 km²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Uzbečtina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HDP na obyvatele PPP - $11 572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Uzbecký sum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80% muslimové, 20% pravoslaví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Autoritářský režim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Stepi, pustina, polopuště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Khazret Sultan - 4643 m.n.m.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</p:txBody>
      </p:sp>
      <p:pic>
        <p:nvPicPr>
          <p:cNvPr id="181" name="Google Shape;18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0175" y="2762250"/>
            <a:ext cx="3103800" cy="223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Taškent</a:t>
            </a:r>
            <a:endParaRPr/>
          </a:p>
        </p:txBody>
      </p:sp>
      <p:sp>
        <p:nvSpPr>
          <p:cNvPr id="187" name="Google Shape;187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Samarkand</a:t>
            </a:r>
            <a:endParaRPr/>
          </a:p>
        </p:txBody>
      </p:sp>
      <p:sp>
        <p:nvSpPr>
          <p:cNvPr id="193" name="Google Shape;193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H</a:t>
            </a:r>
            <a:r>
              <a:rPr lang="cs">
                <a:solidFill>
                  <a:schemeClr val="dk1"/>
                </a:solidFill>
              </a:rPr>
              <a:t>istorické obchodní město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Hedvábná stezka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Poušť Kyzyl-Kum</a:t>
            </a:r>
            <a:endParaRPr/>
          </a:p>
        </p:txBody>
      </p:sp>
      <p:sp>
        <p:nvSpPr>
          <p:cNvPr id="199" name="Google Shape;199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Aralské moře</a:t>
            </a:r>
            <a:endParaRPr/>
          </a:p>
        </p:txBody>
      </p:sp>
      <p:sp>
        <p:nvSpPr>
          <p:cNvPr id="205" name="Google Shape;205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  <a:highlight>
                  <a:srgbClr val="999999"/>
                </a:highlight>
              </a:rPr>
              <a:t>Z důvodu sovětského měnění koryt řek</a:t>
            </a:r>
            <a:endParaRPr>
              <a:solidFill>
                <a:schemeClr val="dk1"/>
              </a:solidFill>
              <a:highlight>
                <a:srgbClr val="999999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  <a:highlight>
                  <a:srgbClr val="999999"/>
                </a:highlight>
              </a:rPr>
              <a:t>Dříve 3. největší jezero na světě</a:t>
            </a:r>
            <a:endParaRPr>
              <a:solidFill>
                <a:schemeClr val="dk1"/>
              </a:solidFill>
              <a:highlight>
                <a:srgbClr val="999999"/>
              </a:highligh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Double-Landlocked</a:t>
            </a:r>
            <a:endParaRPr/>
          </a:p>
        </p:txBody>
      </p:sp>
      <p:sp>
        <p:nvSpPr>
          <p:cNvPr id="211" name="Google Shape;211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Sousedí pouze s vnitrozemskými státy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Samo je vnitrozemské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Jediné 2 země na světě Lichtenštejnsko a Uzbekistán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8"/>
          <p:cNvSpPr txBox="1"/>
          <p:nvPr>
            <p:ph type="title"/>
          </p:nvPr>
        </p:nvSpPr>
        <p:spPr>
          <a:xfrm>
            <a:off x="657275" y="281325"/>
            <a:ext cx="8486700" cy="13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700"/>
              <a:t>Turkmenistán</a:t>
            </a:r>
            <a:endParaRPr sz="37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9"/>
          <p:cNvSpPr txBox="1"/>
          <p:nvPr>
            <p:ph type="title"/>
          </p:nvPr>
        </p:nvSpPr>
        <p:spPr>
          <a:xfrm>
            <a:off x="657275" y="281325"/>
            <a:ext cx="8486700" cy="13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700"/>
              <a:t>Turkmenistán</a:t>
            </a:r>
            <a:endParaRPr sz="3700"/>
          </a:p>
        </p:txBody>
      </p:sp>
      <p:sp>
        <p:nvSpPr>
          <p:cNvPr id="222" name="Google Shape;222;p39"/>
          <p:cNvSpPr txBox="1"/>
          <p:nvPr>
            <p:ph idx="1" type="body"/>
          </p:nvPr>
        </p:nvSpPr>
        <p:spPr>
          <a:xfrm>
            <a:off x="311700" y="1152475"/>
            <a:ext cx="8520600" cy="42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Ašgabat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7 057 000 obyvatel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491 000 km²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Turkmenština (turečtina)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HDP na obyvatele PPP - $19 938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Bohatý na ropu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Turkmenský manat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96% muslimové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Dědičná tvrdá diktatura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Většinou poušť, step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Ayribaba</a:t>
            </a:r>
            <a:r>
              <a:rPr lang="cs" sz="2000">
                <a:solidFill>
                  <a:schemeClr val="dk1"/>
                </a:solidFill>
                <a:highlight>
                  <a:srgbClr val="B7B7B7"/>
                </a:highlight>
              </a:rPr>
              <a:t> - 3138 m.n.m.</a:t>
            </a:r>
            <a:endParaRPr sz="2000">
              <a:solidFill>
                <a:schemeClr val="dk1"/>
              </a:solidFill>
              <a:highlight>
                <a:srgbClr val="B7B7B7"/>
              </a:highlight>
            </a:endParaRPr>
          </a:p>
        </p:txBody>
      </p:sp>
      <p:pic>
        <p:nvPicPr>
          <p:cNvPr id="223" name="Google Shape;22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8789" y="115325"/>
            <a:ext cx="3569062" cy="238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1167" y="2571749"/>
            <a:ext cx="2871136" cy="2381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“Věž Neutrality”</a:t>
            </a:r>
            <a:endParaRPr/>
          </a:p>
        </p:txBody>
      </p:sp>
      <p:sp>
        <p:nvSpPr>
          <p:cNvPr id="236" name="Google Shape;236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Mimo potěmkinovy vesnice</a:t>
            </a:r>
            <a:endParaRPr/>
          </a:p>
        </p:txBody>
      </p:sp>
      <p:sp>
        <p:nvSpPr>
          <p:cNvPr id="242" name="Google Shape;242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Brána do pekla</a:t>
            </a:r>
            <a:endParaRPr/>
          </a:p>
        </p:txBody>
      </p:sp>
      <p:sp>
        <p:nvSpPr>
          <p:cNvPr id="248" name="Google Shape;248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>
                <a:solidFill>
                  <a:schemeClr val="dk1"/>
                </a:solidFill>
              </a:rPr>
              <a:t>Únik zemního plynu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Těžba v Kaspickém moři</a:t>
            </a:r>
            <a:endParaRPr/>
          </a:p>
        </p:txBody>
      </p:sp>
      <p:sp>
        <p:nvSpPr>
          <p:cNvPr id="254" name="Google Shape;254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Turismus</a:t>
            </a:r>
            <a:endParaRPr/>
          </a:p>
        </p:txBody>
      </p:sp>
      <p:sp>
        <p:nvSpPr>
          <p:cNvPr id="260" name="Google Shape;260;p45"/>
          <p:cNvSpPr txBox="1"/>
          <p:nvPr>
            <p:ph idx="1" type="body"/>
          </p:nvPr>
        </p:nvSpPr>
        <p:spPr>
          <a:xfrm>
            <a:off x="311700" y="1152475"/>
            <a:ext cx="4581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Kyrgyzstán - nejnavštěvovanější, hory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Tádžikistán</a:t>
            </a:r>
            <a:r>
              <a:rPr lang="cs">
                <a:solidFill>
                  <a:schemeClr val="dk1"/>
                </a:solidFill>
              </a:rPr>
              <a:t> divočejší, chudší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Uzbekistán - obtížné Vízum, památky ve městech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Turkmenistán - pouze s průvodcovskou skupinou - vízum extrémně obtížné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61" name="Google Shape;26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3000" y="812261"/>
            <a:ext cx="4251000" cy="3188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6"/>
          <p:cNvSpPr txBox="1"/>
          <p:nvPr>
            <p:ph type="title"/>
          </p:nvPr>
        </p:nvSpPr>
        <p:spPr>
          <a:xfrm>
            <a:off x="311700" y="28488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Děkuji za pozornost :)</a:t>
            </a:r>
            <a:endParaRPr/>
          </a:p>
        </p:txBody>
      </p:sp>
      <p:pic>
        <p:nvPicPr>
          <p:cNvPr id="267" name="Google Shape;26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6382" y="857600"/>
            <a:ext cx="5511251" cy="4056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Co je to ten stán?</a:t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3131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 perského </a:t>
            </a:r>
            <a:r>
              <a:rPr i="1" lang="cs" sz="1200">
                <a:solidFill>
                  <a:srgbClr val="202122"/>
                </a:solidFill>
                <a:highlight>
                  <a:srgbClr val="FFFFFF"/>
                </a:highlight>
              </a:rPr>
              <a:t>sthānam</a:t>
            </a:r>
            <a:endParaRPr i="1" sz="12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znamená stát, domov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Turkmenistán stát Turků, Uzbekistán stát Uzbeků atd…</a:t>
            </a: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0189" y="0"/>
            <a:ext cx="554212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/>
        </p:nvSpPr>
        <p:spPr>
          <a:xfrm>
            <a:off x="3761550" y="428925"/>
            <a:ext cx="1620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>
                <a:solidFill>
                  <a:schemeClr val="dk1"/>
                </a:solidFill>
              </a:rPr>
              <a:t>Povrch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Povrch</a:t>
            </a:r>
            <a:endParaRPr/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Stepi - zdejší název Celiny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Pouště - Karakum, Kyzylkum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Turanská nížina (Uzbekistán, Turkmenistán)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Pohoří Pamir (Tádžikistán) - Štít Izmaela Samaniho (Komunismo Pík) - 7495m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Tengriho pohoří (Kyrgyzstán) - Jengish Chokusu - 7439m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3. a 6. nejvyšší pohoří na světě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Hospodářství</a:t>
            </a:r>
            <a:endParaRPr/>
          </a:p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311700" y="1152475"/>
            <a:ext cx="4415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historicky zemědělské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zemní plyn, uhlí, měď, zlato, uran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skot, ovce, velbloudi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textil - bavlna a vlna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většina průmyslu ale v Kazachstánu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těžba</a:t>
            </a:r>
            <a:r>
              <a:rPr lang="cs">
                <a:solidFill>
                  <a:schemeClr val="dk1"/>
                </a:solidFill>
              </a:rPr>
              <a:t> ropy v Kaspickém moři - Turkmenistán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9694" y="1152475"/>
            <a:ext cx="4324305" cy="295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Společná historie</a:t>
            </a:r>
            <a:endParaRPr/>
          </a:p>
        </p:txBody>
      </p:sp>
      <p:sp>
        <p:nvSpPr>
          <p:cNvPr id="102" name="Google Shape;102;p20"/>
          <p:cNvSpPr txBox="1"/>
          <p:nvPr>
            <p:ph idx="1" type="body"/>
          </p:nvPr>
        </p:nvSpPr>
        <p:spPr>
          <a:xfrm>
            <a:off x="311700" y="1152475"/>
            <a:ext cx="4649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Vývoj podél hedvábné stezky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“Turkická invaze”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Kočovníci</a:t>
            </a:r>
            <a:r>
              <a:rPr lang="cs">
                <a:solidFill>
                  <a:schemeClr val="dk1"/>
                </a:solidFill>
              </a:rPr>
              <a:t> až do 20. století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Od půlky 19. stol součástí Ruska, potom Sovětského Svazu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Po roce 1991 nezávislost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Dnes autoritářská moc postsovětští místodržitelé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7700" y="652438"/>
            <a:ext cx="4486300" cy="38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>
            <p:ph type="title"/>
          </p:nvPr>
        </p:nvSpPr>
        <p:spPr>
          <a:xfrm>
            <a:off x="657275" y="281325"/>
            <a:ext cx="8486700" cy="13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700"/>
              <a:t>Kyrgyzstán</a:t>
            </a:r>
            <a:endParaRPr sz="3700"/>
          </a:p>
        </p:txBody>
      </p:sp>
      <p:pic>
        <p:nvPicPr>
          <p:cNvPr id="109" name="Google Shape;10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7525" y="121575"/>
            <a:ext cx="3529200" cy="211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