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69" r:id="rId2"/>
    <p:sldId id="256" r:id="rId3"/>
    <p:sldId id="257" r:id="rId4"/>
    <p:sldId id="258" r:id="rId5"/>
    <p:sldId id="259" r:id="rId6"/>
    <p:sldId id="261" r:id="rId7"/>
    <p:sldId id="262" r:id="rId8"/>
    <p:sldId id="268" r:id="rId9"/>
    <p:sldId id="263" r:id="rId10"/>
    <p:sldId id="265" r:id="rId11"/>
    <p:sldId id="267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59634AD-778C-48FA-A7A4-098B99EE4800}">
          <p14:sldIdLst>
            <p14:sldId id="269"/>
            <p14:sldId id="256"/>
            <p14:sldId id="257"/>
            <p14:sldId id="258"/>
            <p14:sldId id="259"/>
            <p14:sldId id="261"/>
            <p14:sldId id="262"/>
            <p14:sldId id="268"/>
            <p14:sldId id="263"/>
            <p14:sldId id="265"/>
            <p14:sldId id="267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055C0B-F5BB-74D0-286B-DC93744186AE}" v="31" dt="2025-05-11T22:39:26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FA20C-BADF-0044-9488-8B78A51584A8}" type="datetimeFigureOut">
              <a:rPr lang="en-CZ" smtClean="0"/>
              <a:t>05/12/2025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790CA-E334-6E48-8377-6B06486641C9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803692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790CA-E334-6E48-8377-6B06486641C9}" type="slidenum">
              <a:rPr lang="en-CZ" smtClean="0"/>
              <a:t>2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947778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– </a:t>
            </a:r>
            <a:r>
              <a:rPr lang="en-US" dirty="0" err="1">
                <a:latin typeface="Calibri"/>
                <a:ea typeface="Calibri"/>
                <a:cs typeface="Calibri"/>
              </a:rPr>
              <a:t>Krátce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byl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součástí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malajsie</a:t>
            </a:r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– </a:t>
            </a:r>
            <a:r>
              <a:rPr lang="en-US" dirty="0" err="1">
                <a:latin typeface="Calibri"/>
                <a:ea typeface="Calibri"/>
                <a:cs typeface="Calibri"/>
              </a:rPr>
              <a:t>Jeden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ze</a:t>
            </a:r>
            <a:r>
              <a:rPr lang="en-US" dirty="0">
                <a:latin typeface="Calibri"/>
                <a:ea typeface="Calibri"/>
                <a:cs typeface="Calibri"/>
              </a:rPr>
              <a:t> 4 </a:t>
            </a:r>
            <a:r>
              <a:rPr lang="en-US" dirty="0" err="1">
                <a:latin typeface="Calibri"/>
                <a:ea typeface="Calibri"/>
                <a:cs typeface="Calibri"/>
              </a:rPr>
              <a:t>asijských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tigrů</a:t>
            </a:r>
            <a:r>
              <a:rPr lang="en-US" dirty="0">
                <a:latin typeface="Calibri"/>
                <a:ea typeface="Calibri"/>
                <a:cs typeface="Calibri"/>
              </a:rPr>
              <a:t> (Korea, HK, Taiwan, </a:t>
            </a:r>
            <a:r>
              <a:rPr lang="en-US" dirty="0" err="1">
                <a:latin typeface="Calibri"/>
                <a:ea typeface="Calibri"/>
                <a:cs typeface="Calibri"/>
              </a:rPr>
              <a:t>Singapur</a:t>
            </a:r>
            <a:r>
              <a:rPr lang="en-US" dirty="0">
                <a:latin typeface="Calibri"/>
                <a:ea typeface="Calibri"/>
                <a:cs typeface="Calibri"/>
              </a:rPr>
              <a:t>), </a:t>
            </a:r>
            <a:r>
              <a:rPr lang="en-US" dirty="0" err="1">
                <a:latin typeface="Calibri"/>
                <a:ea typeface="Calibri"/>
                <a:cs typeface="Calibri"/>
              </a:rPr>
              <a:t>ekonomika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založena</a:t>
            </a:r>
            <a:r>
              <a:rPr lang="en-US" dirty="0">
                <a:latin typeface="Calibri"/>
                <a:ea typeface="Calibri"/>
                <a:cs typeface="Calibri"/>
              </a:rPr>
              <a:t> na </a:t>
            </a:r>
            <a:r>
              <a:rPr lang="en-US" dirty="0" err="1">
                <a:latin typeface="Calibri"/>
                <a:ea typeface="Calibri"/>
                <a:cs typeface="Calibri"/>
              </a:rPr>
              <a:t>zahraničním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obchodu</a:t>
            </a:r>
            <a:r>
              <a:rPr lang="en-US" dirty="0">
                <a:latin typeface="Calibri"/>
                <a:ea typeface="Calibri"/>
                <a:cs typeface="Calibri"/>
              </a:rPr>
              <a:t> a </a:t>
            </a:r>
            <a:r>
              <a:rPr lang="en-US" dirty="0" err="1">
                <a:latin typeface="Calibri"/>
                <a:ea typeface="Calibri"/>
                <a:cs typeface="Calibri"/>
              </a:rPr>
              <a:t>daňovém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ráji</a:t>
            </a:r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– </a:t>
            </a:r>
            <a:r>
              <a:rPr lang="en-US" dirty="0" err="1">
                <a:latin typeface="Calibri"/>
                <a:ea typeface="Calibri"/>
                <a:cs typeface="Calibri"/>
              </a:rPr>
              <a:t>Pomocí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investičních</a:t>
            </a:r>
            <a:r>
              <a:rPr lang="en-US" dirty="0">
                <a:latin typeface="Calibri"/>
                <a:ea typeface="Calibri"/>
                <a:cs typeface="Calibri"/>
              </a:rPr>
              <a:t> fondů </a:t>
            </a:r>
            <a:r>
              <a:rPr lang="en-US" dirty="0" err="1">
                <a:latin typeface="Calibri"/>
                <a:ea typeface="Calibri"/>
                <a:cs typeface="Calibri"/>
              </a:rPr>
              <a:t>má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stát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výrazné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podíly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ve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firmách</a:t>
            </a:r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– Lee </a:t>
            </a:r>
            <a:r>
              <a:rPr lang="en-US" dirty="0" err="1">
                <a:latin typeface="Calibri"/>
                <a:ea typeface="Calibri"/>
                <a:cs typeface="Calibri"/>
              </a:rPr>
              <a:t>Kuan</a:t>
            </a:r>
            <a:r>
              <a:rPr lang="en-US" dirty="0">
                <a:latin typeface="Calibri"/>
                <a:ea typeface="Calibri"/>
                <a:cs typeface="Calibri"/>
              </a:rPr>
              <a:t> Yew – </a:t>
            </a:r>
            <a:r>
              <a:rPr lang="en-US" dirty="0" err="1">
                <a:latin typeface="Calibri"/>
                <a:ea typeface="Calibri"/>
                <a:cs typeface="Calibri"/>
              </a:rPr>
              <a:t>otevřel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ekonomiku</a:t>
            </a:r>
            <a:r>
              <a:rPr lang="en-US" dirty="0">
                <a:latin typeface="Calibri"/>
                <a:ea typeface="Calibri"/>
                <a:cs typeface="Calibri"/>
              </a:rPr>
              <a:t>, </a:t>
            </a:r>
            <a:r>
              <a:rPr lang="en-US" dirty="0" err="1">
                <a:latin typeface="Calibri"/>
                <a:ea typeface="Calibri"/>
                <a:cs typeface="Calibri"/>
              </a:rPr>
              <a:t>zničil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korupci</a:t>
            </a:r>
            <a:r>
              <a:rPr lang="en-US" dirty="0">
                <a:latin typeface="Calibri"/>
                <a:ea typeface="Calibri"/>
                <a:cs typeface="Calibri"/>
              </a:rPr>
              <a:t>, </a:t>
            </a:r>
            <a:r>
              <a:rPr lang="en-US" dirty="0" err="1">
                <a:latin typeface="Calibri"/>
                <a:ea typeface="Calibri"/>
                <a:cs typeface="Calibri"/>
              </a:rPr>
              <a:t>investoval</a:t>
            </a:r>
            <a:r>
              <a:rPr lang="en-US" dirty="0">
                <a:latin typeface="Calibri"/>
                <a:ea typeface="Calibri"/>
                <a:cs typeface="Calibri"/>
              </a:rPr>
              <a:t> do </a:t>
            </a:r>
            <a:r>
              <a:rPr lang="en-US" dirty="0" err="1">
                <a:latin typeface="Calibri"/>
                <a:ea typeface="Calibri"/>
                <a:cs typeface="Calibri"/>
              </a:rPr>
              <a:t>průmyslu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</a:p>
          <a:p>
            <a:r>
              <a:rPr lang="cs-CZ" dirty="0"/>
              <a:t>– Singapur má státní bydlení – pronájem na 99 let za cca ¼ tržní ceny, 80% obyvatel v těchto bytech žije</a:t>
            </a:r>
            <a:endParaRPr lang="en-US" dirty="0"/>
          </a:p>
          <a:p>
            <a:r>
              <a:rPr lang="cs-CZ" dirty="0"/>
              <a:t>– Singapur zvětšuje svoji rozlohu</a:t>
            </a:r>
          </a:p>
          <a:p>
            <a:r>
              <a:rPr lang="cs-CZ" dirty="0"/>
              <a:t>– Zákaz žvýkaček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790CA-E334-6E48-8377-6B06486641C9}" type="slidenum">
              <a:rPr lang="en-CZ" smtClean="0"/>
              <a:t>3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554025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– </a:t>
            </a:r>
            <a:r>
              <a:rPr lang="cs-CZ" err="1"/>
              <a:t>Gardens</a:t>
            </a:r>
            <a:r>
              <a:rPr lang="cs-CZ"/>
              <a:t> by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bay</a:t>
            </a:r>
            <a:endParaRPr lang="cs-CZ"/>
          </a:p>
          <a:p>
            <a:r>
              <a:rPr lang="cs-CZ"/>
              <a:t>– Marina </a:t>
            </a:r>
            <a:r>
              <a:rPr lang="cs-CZ" err="1"/>
              <a:t>bay</a:t>
            </a:r>
            <a:r>
              <a:rPr lang="cs-CZ"/>
              <a:t> </a:t>
            </a:r>
            <a:r>
              <a:rPr lang="cs-CZ" err="1"/>
              <a:t>sands</a:t>
            </a:r>
            <a:r>
              <a:rPr lang="cs-CZ"/>
              <a:t> (casino, hotel, nákupní centrum, infinity pool)</a:t>
            </a:r>
          </a:p>
          <a:p>
            <a:r>
              <a:rPr lang="cs-CZ"/>
              <a:t>– Singapur má státní bydlení – pronájem na 99 let za cca ¼ tržní ceny, 80% obyvatel v těchto bytech žije</a:t>
            </a:r>
          </a:p>
          <a:p>
            <a:r>
              <a:rPr lang="cs-CZ"/>
              <a:t>– Singapur zvětšuje svoji rozlohu</a:t>
            </a:r>
          </a:p>
          <a:p>
            <a:endParaRPr lang="cs-CZ"/>
          </a:p>
          <a:p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790CA-E334-6E48-8377-6B06486641C9}" type="slidenum">
              <a:rPr lang="en-CZ" smtClean="0"/>
              <a:t>4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698312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Palmový olej – odlesňování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790CA-E334-6E48-8377-6B06486641C9}" type="slidenum">
              <a:rPr lang="en-CZ" smtClean="0"/>
              <a:t>6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854092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– </a:t>
            </a:r>
            <a:r>
              <a:rPr lang="cs-CZ" dirty="0" err="1"/>
              <a:t>Petronad</a:t>
            </a:r>
            <a:r>
              <a:rPr lang="cs-CZ" dirty="0"/>
              <a:t> </a:t>
            </a:r>
            <a:r>
              <a:rPr lang="cs-CZ" dirty="0" err="1"/>
              <a:t>towers</a:t>
            </a:r>
            <a:r>
              <a:rPr lang="cs-CZ" dirty="0"/>
              <a:t> (nejvyšší mezi lety 1996 a 2004)</a:t>
            </a:r>
          </a:p>
          <a:p>
            <a:r>
              <a:rPr lang="cs-CZ" dirty="0"/>
              <a:t>– Mount </a:t>
            </a:r>
            <a:r>
              <a:rPr lang="cs-CZ" dirty="0" err="1"/>
              <a:t>Api</a:t>
            </a:r>
            <a:r>
              <a:rPr lang="cs-CZ" dirty="0"/>
              <a:t> (1750m, vápencové formace)</a:t>
            </a:r>
          </a:p>
          <a:p>
            <a:r>
              <a:rPr lang="cs-CZ" dirty="0"/>
              <a:t>– </a:t>
            </a:r>
            <a:r>
              <a:rPr lang="cs-CZ" dirty="0" err="1"/>
              <a:t>Batu</a:t>
            </a:r>
            <a:r>
              <a:rPr lang="cs-CZ" dirty="0"/>
              <a:t> </a:t>
            </a:r>
            <a:r>
              <a:rPr lang="cs-CZ" dirty="0" err="1"/>
              <a:t>caves</a:t>
            </a:r>
            <a:r>
              <a:rPr lang="cs-CZ" dirty="0"/>
              <a:t> (325 m vysoký kopec s vápencovými jeskyněmi, několik hinduistických chrámů a 43 m vysoká socha </a:t>
            </a:r>
            <a:r>
              <a:rPr lang="cs-CZ" dirty="0" err="1"/>
              <a:t>Murugana</a:t>
            </a:r>
            <a:r>
              <a:rPr lang="cs-CZ" dirty="0"/>
              <a:t>)</a:t>
            </a:r>
          </a:p>
          <a:p>
            <a:r>
              <a:rPr lang="cs-CZ" dirty="0"/>
              <a:t>– </a:t>
            </a:r>
            <a:r>
              <a:rPr lang="cs-CZ" dirty="0" err="1"/>
              <a:t>Merdeka</a:t>
            </a:r>
            <a:r>
              <a:rPr lang="cs-CZ" dirty="0"/>
              <a:t> 118 (678.9 vysoká, 2. Nejvyšší na světě, střecha ve 518 M, 160 m vysoká anténa)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790CA-E334-6E48-8377-6B06486641C9}" type="slidenum">
              <a:rPr lang="en-CZ" smtClean="0"/>
              <a:t>7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82011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err="1"/>
              <a:t>Prambanan</a:t>
            </a:r>
            <a:r>
              <a:rPr lang="cs-CZ"/>
              <a:t> temple (z 9. Století, hinduistický chrám)</a:t>
            </a:r>
            <a:endParaRPr lang="en-US"/>
          </a:p>
          <a:p>
            <a:r>
              <a:rPr lang="cs-CZ" err="1"/>
              <a:t>Borobudur</a:t>
            </a:r>
            <a:r>
              <a:rPr lang="cs-CZ"/>
              <a:t> (buddhistický chrámový komplex z 8. Století)</a:t>
            </a:r>
            <a:endParaRPr lang="en-US"/>
          </a:p>
          <a:p>
            <a:r>
              <a:rPr lang="cs-CZ" err="1"/>
              <a:t>Subak</a:t>
            </a:r>
            <a:r>
              <a:rPr lang="cs-CZ"/>
              <a:t> (zavlažovací systém na Bali, UNESCO, Bali – největší turistická destinace Indonésie, 80% ekonomiky)</a:t>
            </a:r>
          </a:p>
          <a:p>
            <a:r>
              <a:rPr lang="cs-CZ" err="1"/>
              <a:t>Tongkonan</a:t>
            </a:r>
            <a:r>
              <a:rPr lang="cs-CZ"/>
              <a:t> (tradiční domy původních obyvatel Indonésie)</a:t>
            </a:r>
          </a:p>
          <a:p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790CA-E334-6E48-8377-6B06486641C9}" type="slidenum">
              <a:rPr lang="en-CZ" smtClean="0"/>
              <a:t>11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540119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86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32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91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7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89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68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26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24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05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87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0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red and white flag with a crescent moon and stars&#10;&#10;AI-generated content may be incorrect.">
            <a:extLst>
              <a:ext uri="{FF2B5EF4-FFF2-40B4-BE49-F238E27FC236}">
                <a16:creationId xmlns:a16="http://schemas.microsoft.com/office/drawing/2014/main" id="{81CB64A6-46A2-ACF1-A5D3-3A60AFFFF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648" y="2346099"/>
            <a:ext cx="3230951" cy="2165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flag with a yellow star and a yellow sun&#10;&#10;AI-generated content may be incorrect.">
            <a:extLst>
              <a:ext uri="{FF2B5EF4-FFF2-40B4-BE49-F238E27FC236}">
                <a16:creationId xmlns:a16="http://schemas.microsoft.com/office/drawing/2014/main" id="{E6A3A5F6-3C2C-739E-B605-3FDDAA1BF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500" y="2555750"/>
            <a:ext cx="3492999" cy="1746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5A335E-D03F-A4A1-51DD-8AEFF6D31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400" y="2324801"/>
            <a:ext cx="3321659" cy="2208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3EBB02-1736-391C-D15D-7A51F813E1DC}"/>
              </a:ext>
            </a:extLst>
          </p:cNvPr>
          <p:cNvSpPr txBox="1"/>
          <p:nvPr/>
        </p:nvSpPr>
        <p:spPr>
          <a:xfrm>
            <a:off x="5181599" y="4902528"/>
            <a:ext cx="18288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dirty="0"/>
              <a:t>Malajsie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A2EC7E-C663-9676-CD17-2EA4A7FCD983}"/>
              </a:ext>
            </a:extLst>
          </p:cNvPr>
          <p:cNvSpPr txBox="1"/>
          <p:nvPr/>
        </p:nvSpPr>
        <p:spPr>
          <a:xfrm flipH="1">
            <a:off x="612648" y="4902528"/>
            <a:ext cx="323095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dirty="0"/>
              <a:t>Singapur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DEA462-4801-34E3-9E48-0784BDD42CBC}"/>
              </a:ext>
            </a:extLst>
          </p:cNvPr>
          <p:cNvSpPr txBox="1"/>
          <p:nvPr/>
        </p:nvSpPr>
        <p:spPr>
          <a:xfrm>
            <a:off x="8348401" y="4902528"/>
            <a:ext cx="332165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dirty="0"/>
              <a:t>Indonésie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377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EBA84B-E066-9962-15EC-1AF4605E7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2F29F13-6D60-2C14-8C36-42B154254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D17858-CEBB-0BE6-7415-2F017E63D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79" y="407987"/>
            <a:ext cx="4157757" cy="41529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742B42-07FC-8FCF-EA8A-C3791FAA4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48034"/>
            <a:ext cx="4621553" cy="732784"/>
          </a:xfrm>
        </p:spPr>
        <p:txBody>
          <a:bodyPr anchor="b">
            <a:normAutofit/>
          </a:bodyPr>
          <a:lstStyle/>
          <a:p>
            <a:r>
              <a:rPr lang="cs-CZ"/>
              <a:t>Indonésie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F01B2-05CC-E3C6-2781-DD7E7185A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695058"/>
            <a:ext cx="4621553" cy="477589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1300" err="1"/>
              <a:t>Indonéská</a:t>
            </a:r>
            <a:r>
              <a:rPr lang="en-US" sz="1300"/>
              <a:t> </a:t>
            </a:r>
            <a:r>
              <a:rPr lang="en-US" sz="1300" err="1"/>
              <a:t>republika</a:t>
            </a:r>
            <a:endParaRPr lang="en-US" sz="1300" dirty="0"/>
          </a:p>
          <a:p>
            <a:r>
              <a:rPr lang="en-US" sz="1300" err="1"/>
              <a:t>Nezávislost</a:t>
            </a:r>
            <a:r>
              <a:rPr lang="en-US" sz="1300"/>
              <a:t> od 1945</a:t>
            </a:r>
          </a:p>
          <a:p>
            <a:r>
              <a:rPr lang="en-US" sz="1300" err="1"/>
              <a:t>Unitární</a:t>
            </a:r>
            <a:r>
              <a:rPr lang="en-US" sz="1300"/>
              <a:t> </a:t>
            </a:r>
            <a:r>
              <a:rPr lang="en-US" sz="1300" err="1"/>
              <a:t>prezidentská</a:t>
            </a:r>
            <a:r>
              <a:rPr lang="en-US" sz="1300"/>
              <a:t> </a:t>
            </a:r>
            <a:r>
              <a:rPr lang="en-US" sz="1300" dirty="0" err="1"/>
              <a:t>republika</a:t>
            </a:r>
            <a:r>
              <a:rPr lang="en-US" sz="1300" dirty="0"/>
              <a:t>​ – Prabowo </a:t>
            </a:r>
            <a:r>
              <a:rPr lang="en-US" sz="1300" dirty="0" err="1"/>
              <a:t>Subianto</a:t>
            </a:r>
            <a:endParaRPr lang="en-US" sz="1300"/>
          </a:p>
          <a:p>
            <a:r>
              <a:rPr lang="en-US" sz="1300"/>
              <a:t>Jakarta –&gt; Nusantara</a:t>
            </a:r>
          </a:p>
          <a:p>
            <a:r>
              <a:rPr lang="en-US" sz="1300"/>
              <a:t>285,721,236 </a:t>
            </a:r>
            <a:r>
              <a:rPr lang="en-US" sz="1300" err="1"/>
              <a:t>obyvatel</a:t>
            </a:r>
            <a:r>
              <a:rPr lang="en-US" sz="1300"/>
              <a:t> (</a:t>
            </a:r>
            <a:r>
              <a:rPr lang="en-US" sz="1300" err="1"/>
              <a:t>odhad</a:t>
            </a:r>
            <a:r>
              <a:rPr lang="en-US" sz="1300"/>
              <a:t> 2025)</a:t>
            </a:r>
          </a:p>
          <a:p>
            <a:r>
              <a:rPr lang="en-US" sz="1300"/>
              <a:t>150 </a:t>
            </a:r>
            <a:r>
              <a:rPr lang="en-US" sz="1300" err="1"/>
              <a:t>obyvatel</a:t>
            </a:r>
            <a:r>
              <a:rPr lang="en-US" sz="1300"/>
              <a:t> / km²</a:t>
            </a:r>
          </a:p>
          <a:p>
            <a:r>
              <a:rPr lang="en-US" sz="1300"/>
              <a:t>1,904,570 km²</a:t>
            </a:r>
          </a:p>
          <a:p>
            <a:r>
              <a:rPr lang="en-US" sz="1300"/>
              <a:t>17,508 </a:t>
            </a:r>
            <a:r>
              <a:rPr lang="en-US" sz="1300" err="1"/>
              <a:t>ostrovů</a:t>
            </a:r>
            <a:endParaRPr lang="en-US" sz="1300"/>
          </a:p>
          <a:p>
            <a:r>
              <a:rPr lang="en-US" sz="1300"/>
              <a:t>0,7502 HDI (2023)</a:t>
            </a:r>
          </a:p>
          <a:p>
            <a:r>
              <a:rPr lang="en-US" sz="1300"/>
              <a:t>HDP (2025)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1300"/>
              <a:t>$1,493,000,000,000 (2025)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1300"/>
              <a:t>$5,248 / </a:t>
            </a:r>
            <a:r>
              <a:rPr lang="en-US" sz="1300" err="1"/>
              <a:t>obyvatel</a:t>
            </a:r>
            <a:r>
              <a:rPr lang="en-US" sz="1300"/>
              <a:t> </a:t>
            </a:r>
          </a:p>
          <a:p>
            <a:pPr>
              <a:buFont typeface="Courier New,monospace" panose="020B0604020202020204" pitchFamily="34" charset="0"/>
              <a:buChar char="o"/>
            </a:pPr>
            <a:r>
              <a:rPr lang="en-US" sz="1300" err="1"/>
              <a:t>Islám</a:t>
            </a:r>
            <a:r>
              <a:rPr lang="en-US" sz="1300"/>
              <a:t> 87.2%</a:t>
            </a:r>
          </a:p>
          <a:p>
            <a:pPr>
              <a:buFont typeface="Courier New,monospace" panose="020B0604020202020204" pitchFamily="34" charset="0"/>
              <a:buChar char="o"/>
            </a:pPr>
            <a:r>
              <a:rPr lang="en-US" sz="1300"/>
              <a:t>24 – 33°C</a:t>
            </a:r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A2EC40-4C17-D79A-5F97-40CCAE490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722" y="4704179"/>
            <a:ext cx="2770966" cy="1842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1374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F3E125-D98D-3A8E-E16D-3355B71E4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0" r="-2" b="6778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FB5C59-8196-6DA4-FAA6-D98C91B67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8" r="-3" b="-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15EAFF-421B-5FF0-606F-8529141AA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8" r="2" b="2169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E00EC1-412D-A679-F04A-86B2DDDB5E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-2" b="10018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96579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AF4C3-FCA8-CBB7-483B-A0B4A565E7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Díky za pozornost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D4D9E-BD21-BBDC-1547-2270B965CA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05964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ity with a river and buildings&#10;&#10;AI-generated content may be incorrect.">
            <a:extLst>
              <a:ext uri="{FF2B5EF4-FFF2-40B4-BE49-F238E27FC236}">
                <a16:creationId xmlns:a16="http://schemas.microsoft.com/office/drawing/2014/main" id="{4DA1A513-6C3D-3C2C-EE6A-628A500690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t="15730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1923" y="1482602"/>
            <a:ext cx="7588155" cy="2236264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Singapur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1923" y="3793937"/>
            <a:ext cx="7588155" cy="14140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solidFill>
                  <a:srgbClr val="FFFFFF"/>
                </a:solidFill>
              </a:rPr>
              <a:t>Josef Fencl, 7AV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BB0869A-0BE5-B3E9-F73D-2F3691E4D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7D6585-7D72-CD97-0002-589671DD6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48034"/>
            <a:ext cx="4621553" cy="732784"/>
          </a:xfrm>
        </p:spPr>
        <p:txBody>
          <a:bodyPr anchor="b">
            <a:normAutofit/>
          </a:bodyPr>
          <a:lstStyle/>
          <a:p>
            <a:r>
              <a:rPr lang="en-US" err="1"/>
              <a:t>Singapur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9DEFB-016B-A907-775C-E54095494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702456"/>
            <a:ext cx="4621553" cy="445491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100" err="1"/>
              <a:t>Založen</a:t>
            </a:r>
            <a:r>
              <a:rPr lang="en-US" sz="1100"/>
              <a:t> 1819 UK, </a:t>
            </a:r>
            <a:r>
              <a:rPr lang="en-US" sz="1100" err="1"/>
              <a:t>samospráva</a:t>
            </a:r>
            <a:r>
              <a:rPr lang="en-US" sz="1100"/>
              <a:t> od 1959</a:t>
            </a:r>
          </a:p>
          <a:p>
            <a:r>
              <a:rPr lang="en-US" sz="1100" err="1"/>
              <a:t>Parlamentní</a:t>
            </a:r>
            <a:r>
              <a:rPr lang="en-US" sz="1100"/>
              <a:t> </a:t>
            </a:r>
            <a:r>
              <a:rPr lang="en-US" sz="1100" err="1"/>
              <a:t>republika</a:t>
            </a:r>
            <a:r>
              <a:rPr lang="en-US" sz="1100"/>
              <a:t> </a:t>
            </a:r>
          </a:p>
          <a:p>
            <a:r>
              <a:rPr lang="en-US" sz="1100"/>
              <a:t>Tharman Shanmugaratnam, Lawrence Wong</a:t>
            </a:r>
          </a:p>
          <a:p>
            <a:r>
              <a:rPr lang="en-US" sz="1100"/>
              <a:t>6,040,000 </a:t>
            </a:r>
            <a:r>
              <a:rPr lang="en-US" sz="1100" err="1"/>
              <a:t>obyvatel</a:t>
            </a:r>
            <a:r>
              <a:rPr lang="en-US" sz="1100"/>
              <a:t> (2024)</a:t>
            </a:r>
          </a:p>
          <a:p>
            <a:r>
              <a:rPr lang="en-US" sz="1100"/>
              <a:t>8,289 </a:t>
            </a:r>
            <a:r>
              <a:rPr lang="en-US" sz="1100" err="1"/>
              <a:t>obyvatel</a:t>
            </a:r>
            <a:r>
              <a:rPr lang="en-US" sz="1100"/>
              <a:t> / km²</a:t>
            </a:r>
          </a:p>
          <a:p>
            <a:r>
              <a:rPr lang="en-US" sz="1100"/>
              <a:t>728.6 km² (63 </a:t>
            </a:r>
            <a:r>
              <a:rPr lang="en-US" sz="1100" err="1"/>
              <a:t>ostrovů</a:t>
            </a:r>
            <a:r>
              <a:rPr lang="en-US" sz="1100"/>
              <a:t>)</a:t>
            </a:r>
          </a:p>
          <a:p>
            <a:r>
              <a:rPr lang="en-US" sz="1100"/>
              <a:t>0.949 HDI (2022)</a:t>
            </a:r>
          </a:p>
          <a:p>
            <a:r>
              <a:rPr lang="en-US" sz="1100"/>
              <a:t>HDP (2025)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100"/>
              <a:t>$561,730,000,000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100"/>
              <a:t>$93,956 / </a:t>
            </a:r>
            <a:r>
              <a:rPr lang="en-US" sz="1100" err="1"/>
              <a:t>obyvatel</a:t>
            </a:r>
            <a:endParaRPr lang="en-US" sz="11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100" err="1"/>
              <a:t>Daňový</a:t>
            </a:r>
            <a:r>
              <a:rPr lang="en-US" sz="1100"/>
              <a:t> </a:t>
            </a:r>
            <a:r>
              <a:rPr lang="en-US" sz="1100" err="1"/>
              <a:t>ráj</a:t>
            </a:r>
            <a:endParaRPr lang="en-US" sz="1100"/>
          </a:p>
          <a:p>
            <a:r>
              <a:rPr lang="en-US" sz="1100" err="1"/>
              <a:t>Angličtina</a:t>
            </a:r>
            <a:r>
              <a:rPr lang="en-US" sz="1100"/>
              <a:t>, </a:t>
            </a:r>
            <a:r>
              <a:rPr lang="en-US" sz="1100" err="1"/>
              <a:t>Malajština</a:t>
            </a:r>
            <a:r>
              <a:rPr lang="en-US" sz="1100"/>
              <a:t>, </a:t>
            </a:r>
            <a:r>
              <a:rPr lang="en-US" sz="1100" err="1"/>
              <a:t>Čínština</a:t>
            </a:r>
            <a:r>
              <a:rPr lang="en-US" sz="1100"/>
              <a:t>, </a:t>
            </a:r>
            <a:r>
              <a:rPr lang="en-US" sz="1100" err="1"/>
              <a:t>Tamilština</a:t>
            </a:r>
            <a:endParaRPr lang="en-US" sz="1100"/>
          </a:p>
          <a:p>
            <a:r>
              <a:rPr lang="en-US" sz="1100" err="1"/>
              <a:t>Buddhismus</a:t>
            </a:r>
            <a:r>
              <a:rPr lang="en-US" sz="1100"/>
              <a:t> 31.1% (2020)</a:t>
            </a:r>
          </a:p>
          <a:p>
            <a:r>
              <a:rPr lang="en-US" sz="1100"/>
              <a:t>23 – 32°C</a:t>
            </a:r>
          </a:p>
        </p:txBody>
      </p:sp>
      <p:pic>
        <p:nvPicPr>
          <p:cNvPr id="4" name="Picture 3" descr="A globe with a map of the world&#10;&#10;AI-generated content may be incorrect.">
            <a:extLst>
              <a:ext uri="{FF2B5EF4-FFF2-40B4-BE49-F238E27FC236}">
                <a16:creationId xmlns:a16="http://schemas.microsoft.com/office/drawing/2014/main" id="{1681B389-FDE9-8335-0381-ED3A568D1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074" y="1114923"/>
            <a:ext cx="4628153" cy="462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48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map of singapore with black text&#10;&#10;AI-generated content may be incorrect.">
            <a:extLst>
              <a:ext uri="{FF2B5EF4-FFF2-40B4-BE49-F238E27FC236}">
                <a16:creationId xmlns:a16="http://schemas.microsoft.com/office/drawing/2014/main" id="{AC01EE3E-EA6F-7070-DB03-582D2B809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-52" t="13473" r="-422" b="4939"/>
          <a:stretch/>
        </p:blipFill>
        <p:spPr>
          <a:xfrm>
            <a:off x="205210" y="377072"/>
            <a:ext cx="3959142" cy="3409721"/>
          </a:xfrm>
        </p:spPr>
      </p:pic>
      <p:pic>
        <p:nvPicPr>
          <p:cNvPr id="5" name="Picture 4" descr="A walkway and trees with a bridge and buildings in the background&#10;&#10;AI-generated content may be incorrect.">
            <a:extLst>
              <a:ext uri="{FF2B5EF4-FFF2-40B4-BE49-F238E27FC236}">
                <a16:creationId xmlns:a16="http://schemas.microsoft.com/office/drawing/2014/main" id="{65BD8E83-E2F6-E6E8-C31E-27CD9BB08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792" y="378758"/>
            <a:ext cx="7350861" cy="3046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4BCCEA-A1EA-9380-0A05-FE9F3B4BE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2069" y="3537923"/>
            <a:ext cx="7368972" cy="3027709"/>
          </a:xfrm>
          <a:prstGeom prst="rect">
            <a:avLst/>
          </a:prstGeom>
        </p:spPr>
      </p:pic>
      <p:pic>
        <p:nvPicPr>
          <p:cNvPr id="7" name="Picture 6" descr="A red and white flag with a crescent moon and stars&#10;&#10;AI-generated content may be incorrect.">
            <a:extLst>
              <a:ext uri="{FF2B5EF4-FFF2-40B4-BE49-F238E27FC236}">
                <a16:creationId xmlns:a16="http://schemas.microsoft.com/office/drawing/2014/main" id="{CF3963F7-1932-8EBF-DE5A-B25A22F90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57" y="3975630"/>
            <a:ext cx="3952875" cy="2589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0556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ity with tall buildings and trees&#10;&#10;AI-generated content may be incorrect.">
            <a:extLst>
              <a:ext uri="{FF2B5EF4-FFF2-40B4-BE49-F238E27FC236}">
                <a16:creationId xmlns:a16="http://schemas.microsoft.com/office/drawing/2014/main" id="{2831A827-814E-50B2-4F64-5F0CB97DA88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alphaModFix amt="60000"/>
          </a:blip>
          <a:srcRect t="2597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5D09DA-5F4A-C061-10C1-2B898195E1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482602"/>
            <a:ext cx="7588155" cy="2236264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Malajsie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2843790-44BD-32D6-4C07-3AE76E9D57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793937"/>
            <a:ext cx="7588155" cy="1414091"/>
          </a:xfrm>
        </p:spPr>
        <p:txBody>
          <a:bodyPr>
            <a:normAutofit/>
          </a:bodyPr>
          <a:lstStyle/>
          <a:p>
            <a:endParaRPr lang="en-US" sz="2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40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EBA84B-E066-9962-15EC-1AF4605E7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2F29F13-6D60-2C14-8C36-42B154254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742B42-07FC-8FCF-EA8A-C3791FAA4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48034"/>
            <a:ext cx="4621553" cy="732784"/>
          </a:xfrm>
        </p:spPr>
        <p:txBody>
          <a:bodyPr anchor="b">
            <a:normAutofit/>
          </a:bodyPr>
          <a:lstStyle/>
          <a:p>
            <a:r>
              <a:rPr lang="en-US" err="1"/>
              <a:t>Malajsie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F01B2-05CC-E3C6-2781-DD7E7185A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710298"/>
            <a:ext cx="5322593" cy="4954798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sz="1800" err="1"/>
              <a:t>Nezávislost</a:t>
            </a:r>
            <a:r>
              <a:rPr lang="en-US" sz="1800"/>
              <a:t> od 1957, </a:t>
            </a:r>
            <a:r>
              <a:rPr lang="en-US" sz="1800" err="1"/>
              <a:t>Osídleno</a:t>
            </a:r>
            <a:r>
              <a:rPr lang="en-US" sz="1800"/>
              <a:t> </a:t>
            </a:r>
            <a:r>
              <a:rPr lang="en-US" sz="1800" err="1"/>
              <a:t>před</a:t>
            </a:r>
            <a:r>
              <a:rPr lang="en-US" sz="1800"/>
              <a:t> 40,000 </a:t>
            </a:r>
            <a:r>
              <a:rPr lang="en-US" sz="1800" err="1"/>
              <a:t>lety</a:t>
            </a:r>
            <a:r>
              <a:rPr lang="en-US" sz="1800"/>
              <a:t> </a:t>
            </a:r>
            <a:r>
              <a:rPr lang="en-US" sz="1800" err="1"/>
              <a:t>Negrity</a:t>
            </a:r>
            <a:endParaRPr lang="en-US" sz="1800"/>
          </a:p>
          <a:p>
            <a:r>
              <a:rPr lang="en-US" sz="1800" err="1"/>
              <a:t>Volená</a:t>
            </a:r>
            <a:r>
              <a:rPr lang="en-US" sz="1800"/>
              <a:t> </a:t>
            </a:r>
            <a:r>
              <a:rPr lang="en-US" sz="1800" err="1"/>
              <a:t>rotační</a:t>
            </a:r>
            <a:r>
              <a:rPr lang="en-US" sz="1800"/>
              <a:t> </a:t>
            </a:r>
            <a:r>
              <a:rPr lang="en-US" sz="1800" err="1"/>
              <a:t>federativní</a:t>
            </a:r>
            <a:r>
              <a:rPr lang="en-US" sz="1800"/>
              <a:t> </a:t>
            </a:r>
            <a:r>
              <a:rPr lang="en-US" sz="1800" err="1"/>
              <a:t>konstituční</a:t>
            </a:r>
            <a:r>
              <a:rPr lang="en-US" sz="1800"/>
              <a:t> </a:t>
            </a:r>
            <a:r>
              <a:rPr lang="en-US" sz="1800" err="1"/>
              <a:t>monarchie</a:t>
            </a:r>
            <a:r>
              <a:rPr lang="en-US" sz="1800"/>
              <a:t>         (13 </a:t>
            </a:r>
            <a:r>
              <a:rPr lang="en-US" sz="1800" err="1"/>
              <a:t>států</a:t>
            </a:r>
            <a:r>
              <a:rPr lang="en-US" sz="1800"/>
              <a:t> z toho 9 </a:t>
            </a:r>
            <a:r>
              <a:rPr lang="en-US" sz="1800" err="1"/>
              <a:t>sultánů</a:t>
            </a:r>
            <a:r>
              <a:rPr lang="en-US" sz="1800" dirty="0"/>
              <a:t>, Yang di-Pertuan </a:t>
            </a:r>
            <a:r>
              <a:rPr lang="en-US" sz="1800" dirty="0" err="1"/>
              <a:t>Agong</a:t>
            </a:r>
            <a:r>
              <a:rPr lang="en-US" sz="1800"/>
              <a:t>)</a:t>
            </a:r>
            <a:endParaRPr lang="en-US" sz="1800" dirty="0"/>
          </a:p>
          <a:p>
            <a:r>
              <a:rPr lang="en-US" sz="1800"/>
              <a:t>Kuala Lumpur –&gt; Putrajaya (1999)</a:t>
            </a:r>
          </a:p>
          <a:p>
            <a:r>
              <a:rPr lang="en-US" sz="1800"/>
              <a:t>34,564,810 </a:t>
            </a:r>
            <a:r>
              <a:rPr lang="en-US" sz="1800" err="1"/>
              <a:t>obyvatel</a:t>
            </a:r>
            <a:r>
              <a:rPr lang="en-US" sz="1800"/>
              <a:t> (2024)</a:t>
            </a:r>
            <a:endParaRPr lang="en-US"/>
          </a:p>
          <a:p>
            <a:r>
              <a:rPr lang="en-US" sz="1800"/>
              <a:t>84 </a:t>
            </a:r>
            <a:r>
              <a:rPr lang="en-US" sz="1800" err="1"/>
              <a:t>obyvatel</a:t>
            </a:r>
            <a:r>
              <a:rPr lang="en-US" sz="1800"/>
              <a:t> / km²</a:t>
            </a:r>
          </a:p>
          <a:p>
            <a:r>
              <a:rPr lang="en-US" sz="1800"/>
              <a:t>330,803 km²</a:t>
            </a:r>
          </a:p>
          <a:p>
            <a:r>
              <a:rPr lang="en-US" sz="1800"/>
              <a:t>0,816 HDI (2023)</a:t>
            </a:r>
          </a:p>
          <a:p>
            <a:r>
              <a:rPr lang="en-US" sz="1800"/>
              <a:t>HDP (2025)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$488,700,000,000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$14,423 / </a:t>
            </a:r>
            <a:r>
              <a:rPr lang="en-US" err="1"/>
              <a:t>obyvatel</a:t>
            </a:r>
            <a:endParaRPr lang="en-US"/>
          </a:p>
          <a:p>
            <a:r>
              <a:rPr lang="en-US" sz="1800" err="1"/>
              <a:t>Islám</a:t>
            </a:r>
            <a:r>
              <a:rPr lang="en-US" sz="1800"/>
              <a:t> 63.5%</a:t>
            </a:r>
          </a:p>
          <a:p>
            <a:r>
              <a:rPr lang="en-US" sz="1800"/>
              <a:t>23 – 33°C</a:t>
            </a:r>
          </a:p>
        </p:txBody>
      </p:sp>
      <p:pic>
        <p:nvPicPr>
          <p:cNvPr id="5" name="Picture 4" descr="A globe with a map of the world&#10;&#10;AI-generated content may be incorrect.">
            <a:extLst>
              <a:ext uri="{FF2B5EF4-FFF2-40B4-BE49-F238E27FC236}">
                <a16:creationId xmlns:a16="http://schemas.microsoft.com/office/drawing/2014/main" id="{FFFCD1F4-B3B5-C569-7E2A-20473729B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971" y="407987"/>
            <a:ext cx="3958168" cy="4010026"/>
          </a:xfrm>
          <a:prstGeom prst="rect">
            <a:avLst/>
          </a:prstGeom>
        </p:spPr>
      </p:pic>
      <p:pic>
        <p:nvPicPr>
          <p:cNvPr id="6" name="Picture 5" descr="A flag with a yellow star and a yellow sun&#10;&#10;AI-generated content may be incorrect.">
            <a:extLst>
              <a:ext uri="{FF2B5EF4-FFF2-40B4-BE49-F238E27FC236}">
                <a16:creationId xmlns:a16="http://schemas.microsoft.com/office/drawing/2014/main" id="{B82EFB4F-5428-3405-60F9-6DB3AE54B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009" y="4704179"/>
            <a:ext cx="3974393" cy="1987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0805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3865200-7153-B509-CE27-08E98D692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tall buildings with Petronas Towers in the background&#10;&#10;AI-generated content may be incorrect.">
            <a:extLst>
              <a:ext uri="{FF2B5EF4-FFF2-40B4-BE49-F238E27FC236}">
                <a16:creationId xmlns:a16="http://schemas.microsoft.com/office/drawing/2014/main" id="{A2D796A0-7700-4544-E466-2C30BFF50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8800" y="494444"/>
            <a:ext cx="5308586" cy="2983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78D34B-0619-FBC8-B09B-33FD912BF8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" r="18018" b="208"/>
          <a:stretch/>
        </p:blipFill>
        <p:spPr>
          <a:xfrm>
            <a:off x="6090548" y="527161"/>
            <a:ext cx="5104697" cy="2934642"/>
          </a:xfrm>
          <a:prstGeom prst="rect">
            <a:avLst/>
          </a:prstGeom>
        </p:spPr>
      </p:pic>
      <p:pic>
        <p:nvPicPr>
          <p:cNvPr id="5" name="Picture 4" descr="A tall building in a city&#10;&#10;AI-generated content may be incorrect.">
            <a:extLst>
              <a:ext uri="{FF2B5EF4-FFF2-40B4-BE49-F238E27FC236}">
                <a16:creationId xmlns:a16="http://schemas.microsoft.com/office/drawing/2014/main" id="{4FB75AC3-4D26-6077-39DF-9E8F578AB0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470" b="8415"/>
          <a:stretch/>
        </p:blipFill>
        <p:spPr>
          <a:xfrm>
            <a:off x="6093772" y="3637928"/>
            <a:ext cx="3580638" cy="2918893"/>
          </a:xfrm>
          <a:prstGeom prst="rect">
            <a:avLst/>
          </a:prstGeom>
        </p:spPr>
      </p:pic>
      <p:pic>
        <p:nvPicPr>
          <p:cNvPr id="8" name="Picture 7" descr="Batu caves">
            <a:extLst>
              <a:ext uri="{FF2B5EF4-FFF2-40B4-BE49-F238E27FC236}">
                <a16:creationId xmlns:a16="http://schemas.microsoft.com/office/drawing/2014/main" id="{23318426-C6FE-546F-E9AF-48AA481D404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2040" y="3635686"/>
            <a:ext cx="3904628" cy="292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87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tall buildings&#10;&#10;AI-generated content may be incorrect.">
            <a:extLst>
              <a:ext uri="{FF2B5EF4-FFF2-40B4-BE49-F238E27FC236}">
                <a16:creationId xmlns:a16="http://schemas.microsoft.com/office/drawing/2014/main" id="{D472527A-42FC-8BA3-0AE5-7636F7D99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5" y="2026"/>
            <a:ext cx="6843138" cy="6848542"/>
          </a:xfrm>
          <a:prstGeom prst="rect">
            <a:avLst/>
          </a:prstGeom>
        </p:spPr>
      </p:pic>
      <p:pic>
        <p:nvPicPr>
          <p:cNvPr id="6" name="Picture 5" descr="A comparison of tall buildings&#10;&#10;AI-generated content may be incorrect.">
            <a:extLst>
              <a:ext uri="{FF2B5EF4-FFF2-40B4-BE49-F238E27FC236}">
                <a16:creationId xmlns:a16="http://schemas.microsoft.com/office/drawing/2014/main" id="{068E33EE-43CD-3A59-EE13-33D3DB7138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04" b="19165"/>
          <a:stretch/>
        </p:blipFill>
        <p:spPr>
          <a:xfrm>
            <a:off x="6843682" y="2702"/>
            <a:ext cx="5584219" cy="6845949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7E87420-7255-0789-6831-4D09A5563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6276723"/>
            <a:ext cx="10653579" cy="32637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79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ED5D28-11B7-7B5E-BF26-B01DEA9B55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10000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8BA3B0-7C46-277B-C83A-9CE69FCF2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482602"/>
            <a:ext cx="7588155" cy="2236264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Indonésie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EF5C6-4CEE-1F89-3D6F-556B23992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793937"/>
            <a:ext cx="7588155" cy="1414091"/>
          </a:xfrm>
        </p:spPr>
        <p:txBody>
          <a:bodyPr>
            <a:normAutofit/>
          </a:bodyPr>
          <a:lstStyle/>
          <a:p>
            <a:endParaRPr lang="en-US" sz="2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4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12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VanillaVTI</vt:lpstr>
      <vt:lpstr>PowerPoint Presentation</vt:lpstr>
      <vt:lpstr>Singapur</vt:lpstr>
      <vt:lpstr>Singapur</vt:lpstr>
      <vt:lpstr>PowerPoint Presentation</vt:lpstr>
      <vt:lpstr>Malajsie</vt:lpstr>
      <vt:lpstr>Malajsie</vt:lpstr>
      <vt:lpstr>PowerPoint Presentation</vt:lpstr>
      <vt:lpstr>PowerPoint Presentation</vt:lpstr>
      <vt:lpstr>Indonésie</vt:lpstr>
      <vt:lpstr>Indonésie</vt:lpstr>
      <vt:lpstr>PowerPoint Presentation</vt:lpstr>
      <vt:lpstr>Díky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Singapur</dc:title>
  <dc:creator/>
  <cp:lastModifiedBy>Josef Fencl</cp:lastModifiedBy>
  <cp:revision>2</cp:revision>
  <dcterms:created xsi:type="dcterms:W3CDTF">2025-04-06T19:31:38Z</dcterms:created>
  <dcterms:modified xsi:type="dcterms:W3CDTF">2025-05-13T06:33:51Z</dcterms:modified>
</cp:coreProperties>
</file>