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1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</p:sldIdLst>
  <p:sldSz cy="6858000" cx="12192000"/>
  <p:notesSz cx="6858000" cy="9144000"/>
  <p:embeddedFontLst>
    <p:embeddedFont>
      <p:font typeface="Great Vibes"/>
      <p:regular r:id="rId23"/>
    </p:embeddedFont>
    <p:embeddedFont>
      <p:font typeface="Spectral"/>
      <p:regular r:id="rId24"/>
      <p:bold r:id="rId25"/>
      <p:italic r:id="rId26"/>
      <p:boldItalic r:id="rId27"/>
    </p:embeddedFont>
    <p:embeddedFont>
      <p:font typeface="Dancing Script"/>
      <p:regular r:id="rId28"/>
      <p:bold r:id="rId2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font" Target="fonts/Spectral-regular.fntdata"/><Relationship Id="rId23" Type="http://schemas.openxmlformats.org/officeDocument/2006/relationships/font" Target="fonts/GreatVibes-regular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font" Target="fonts/Spectral-italic.fntdata"/><Relationship Id="rId25" Type="http://schemas.openxmlformats.org/officeDocument/2006/relationships/font" Target="fonts/Spectral-bold.fntdata"/><Relationship Id="rId28" Type="http://schemas.openxmlformats.org/officeDocument/2006/relationships/font" Target="fonts/DancingScript-regular.fntdata"/><Relationship Id="rId27" Type="http://schemas.openxmlformats.org/officeDocument/2006/relationships/font" Target="fonts/Spectral-boldItalic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font" Target="fonts/DancingScript-bold.fntdata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" name="Google Shape;63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354a75cb5c5_0_1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354a75cb5c5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34e34fca5a5_0_7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34e34fca5a5_0_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354a440f09b_0_2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354a440f09b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358beda882c_0_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358beda882c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35757085c5f_0_1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35757085c5f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35757085c5f_0_2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35757085c5f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35757085c5f_0_2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35757085c5f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354a75cb5c5_0_3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354a75cb5c5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25045adf21940b6d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25045adf21940b6d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34e34fca5a5_0_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34e34fca5a5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34e34fca5a5_0_6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34e34fca5a5_0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354a440f09b_0_1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354a440f09b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35757085c5f_0_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35757085c5f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35757085c5f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35757085c5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35757085c5f_0_1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35757085c5f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354a440f09b_0_3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354a440f09b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354a75cb5c5_0_1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354a75cb5c5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415611" y="992767"/>
            <a:ext cx="11360700" cy="27369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1pPr>
            <a:lvl2pPr lvl="1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2pPr>
            <a:lvl3pPr lvl="2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3pPr>
            <a:lvl4pPr lvl="3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4pPr>
            <a:lvl5pPr lvl="4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5pPr>
            <a:lvl6pPr lvl="5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6pPr>
            <a:lvl7pPr lvl="6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7pPr>
            <a:lvl8pPr lvl="7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8pPr>
            <a:lvl9pPr lvl="8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415600" y="3778833"/>
            <a:ext cx="11360700" cy="10569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415600" y="1474833"/>
            <a:ext cx="11360700" cy="26181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415600" y="4202967"/>
            <a:ext cx="11360700" cy="17343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81000" lvl="0" marL="457200" algn="ctr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 algn="ctr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 algn="ctr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 algn="ctr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 algn="ctr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 algn="ctr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 algn="ctr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1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13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13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4" name="Google Shape;54;p13"/>
          <p:cNvSpPr/>
          <p:nvPr>
            <p:ph idx="2" type="pic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4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57" name="Google Shape;57;p14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indent="-342900" lvl="1" marL="9144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indent="-342900" lvl="2" marL="13716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indent="-342900" lvl="3" marL="18288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indent="-342900" lvl="4" marL="22860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indent="-342900" lvl="5" marL="27432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indent="-342900" lvl="6" marL="32004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indent="-342900" lvl="7" marL="36576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indent="-342900" lvl="8" marL="411480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/>
        </p:txBody>
      </p:sp>
      <p:sp>
        <p:nvSpPr>
          <p:cNvPr id="58" name="Google Shape;58;p14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14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14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415600" y="2867800"/>
            <a:ext cx="11360700" cy="11223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81000" lvl="0" marL="4572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415600" y="1536633"/>
            <a:ext cx="5333100" cy="45552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49250" lvl="0" marL="45720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indent="-330200" lvl="1" marL="9144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6443200" y="1536633"/>
            <a:ext cx="5333100" cy="45552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49250" lvl="0" marL="45720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indent="-330200" lvl="1" marL="9144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415600" y="740800"/>
            <a:ext cx="3744000" cy="10077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415600" y="1852800"/>
            <a:ext cx="3744000" cy="42393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30200" lvl="0" marL="457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indent="-330200" lvl="1" marL="9144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653667" y="600200"/>
            <a:ext cx="8490300" cy="54543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33"/>
            <a:ext cx="60960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354000" y="1644233"/>
            <a:ext cx="5393700" cy="19764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354000" y="3737433"/>
            <a:ext cx="5393700" cy="16467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6586000" y="965600"/>
            <a:ext cx="5115900" cy="49269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-3810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>
                <a:solidFill>
                  <a:schemeClr val="dk1"/>
                </a:solidFill>
              </a:defRPr>
            </a:lvl1pPr>
            <a:lvl2pPr indent="-34925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2pPr>
            <a:lvl3pPr indent="-34925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3pPr>
            <a:lvl4pPr indent="-34925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4pPr>
            <a:lvl5pPr indent="-34925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5pPr>
            <a:lvl6pPr indent="-34925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6pPr>
            <a:lvl7pPr indent="-34925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7pPr>
            <a:lvl8pPr indent="-34925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8pPr>
            <a:lvl9pPr indent="-34925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415600" y="5640767"/>
            <a:ext cx="7998300" cy="806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2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dark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810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Char char="●"/>
              <a:defRPr sz="2400">
                <a:solidFill>
                  <a:schemeClr val="lt2"/>
                </a:solidFill>
              </a:defRPr>
            </a:lvl1pPr>
            <a:lvl2pPr indent="-3492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900"/>
              <a:buChar char="○"/>
              <a:defRPr sz="1900">
                <a:solidFill>
                  <a:schemeClr val="lt2"/>
                </a:solidFill>
              </a:defRPr>
            </a:lvl2pPr>
            <a:lvl3pPr indent="-34925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900"/>
              <a:buChar char="■"/>
              <a:defRPr sz="1900">
                <a:solidFill>
                  <a:schemeClr val="lt2"/>
                </a:solidFill>
              </a:defRPr>
            </a:lvl3pPr>
            <a:lvl4pPr indent="-3492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900"/>
              <a:buChar char="●"/>
              <a:defRPr sz="1900">
                <a:solidFill>
                  <a:schemeClr val="lt2"/>
                </a:solidFill>
              </a:defRPr>
            </a:lvl4pPr>
            <a:lvl5pPr indent="-3492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900"/>
              <a:buChar char="○"/>
              <a:defRPr sz="1900">
                <a:solidFill>
                  <a:schemeClr val="lt2"/>
                </a:solidFill>
              </a:defRPr>
            </a:lvl5pPr>
            <a:lvl6pPr indent="-3492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900"/>
              <a:buChar char="■"/>
              <a:defRPr sz="1900">
                <a:solidFill>
                  <a:schemeClr val="lt2"/>
                </a:solidFill>
              </a:defRPr>
            </a:lvl6pPr>
            <a:lvl7pPr indent="-3492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900"/>
              <a:buChar char="●"/>
              <a:defRPr sz="1900">
                <a:solidFill>
                  <a:schemeClr val="lt2"/>
                </a:solidFill>
              </a:defRPr>
            </a:lvl7pPr>
            <a:lvl8pPr indent="-3492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900"/>
              <a:buChar char="○"/>
              <a:defRPr sz="1900">
                <a:solidFill>
                  <a:schemeClr val="lt2"/>
                </a:solidFill>
              </a:defRPr>
            </a:lvl8pPr>
            <a:lvl9pPr indent="-3492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900"/>
              <a:buChar char="■"/>
              <a:defRPr sz="1900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 algn="r">
              <a:buNone/>
              <a:defRPr sz="1300">
                <a:solidFill>
                  <a:schemeClr val="lt2"/>
                </a:solidFill>
              </a:defRPr>
            </a:lvl1pPr>
            <a:lvl2pPr lvl="1" algn="r">
              <a:buNone/>
              <a:defRPr sz="1300">
                <a:solidFill>
                  <a:schemeClr val="lt2"/>
                </a:solidFill>
              </a:defRPr>
            </a:lvl2pPr>
            <a:lvl3pPr lvl="2" algn="r">
              <a:buNone/>
              <a:defRPr sz="1300">
                <a:solidFill>
                  <a:schemeClr val="lt2"/>
                </a:solidFill>
              </a:defRPr>
            </a:lvl3pPr>
            <a:lvl4pPr lvl="3" algn="r">
              <a:buNone/>
              <a:defRPr sz="1300">
                <a:solidFill>
                  <a:schemeClr val="lt2"/>
                </a:solidFill>
              </a:defRPr>
            </a:lvl4pPr>
            <a:lvl5pPr lvl="4" algn="r">
              <a:buNone/>
              <a:defRPr sz="1300">
                <a:solidFill>
                  <a:schemeClr val="lt2"/>
                </a:solidFill>
              </a:defRPr>
            </a:lvl5pPr>
            <a:lvl6pPr lvl="5" algn="r">
              <a:buNone/>
              <a:defRPr sz="1300">
                <a:solidFill>
                  <a:schemeClr val="lt2"/>
                </a:solidFill>
              </a:defRPr>
            </a:lvl6pPr>
            <a:lvl7pPr lvl="6" algn="r">
              <a:buNone/>
              <a:defRPr sz="1300">
                <a:solidFill>
                  <a:schemeClr val="lt2"/>
                </a:solidFill>
              </a:defRPr>
            </a:lvl7pPr>
            <a:lvl8pPr lvl="7" algn="r">
              <a:buNone/>
              <a:defRPr sz="1300">
                <a:solidFill>
                  <a:schemeClr val="lt2"/>
                </a:solidFill>
              </a:defRPr>
            </a:lvl8pPr>
            <a:lvl9pPr lvl="8" algn="r">
              <a:buNone/>
              <a:defRPr sz="1300">
                <a:solidFill>
                  <a:schemeClr val="lt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7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.png"/><Relationship Id="rId4" Type="http://schemas.openxmlformats.org/officeDocument/2006/relationships/image" Target="../media/image1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9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9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1.jpg"/><Relationship Id="rId4" Type="http://schemas.openxmlformats.org/officeDocument/2006/relationships/image" Target="../media/image26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8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png"/><Relationship Id="rId4" Type="http://schemas.openxmlformats.org/officeDocument/2006/relationships/image" Target="../media/image1.png"/><Relationship Id="rId5" Type="http://schemas.openxmlformats.org/officeDocument/2006/relationships/image" Target="../media/image17.png"/><Relationship Id="rId6" Type="http://schemas.openxmlformats.org/officeDocument/2006/relationships/image" Target="../media/image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3.png"/><Relationship Id="rId6" Type="http://schemas.openxmlformats.org/officeDocument/2006/relationships/image" Target="../media/image1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1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15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7813" l="0" r="0" t="7812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15"/>
          <p:cNvSpPr txBox="1"/>
          <p:nvPr/>
        </p:nvSpPr>
        <p:spPr>
          <a:xfrm>
            <a:off x="0" y="1650851"/>
            <a:ext cx="12192000" cy="7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>
                <a:solidFill>
                  <a:srgbClr val="0C0C0C"/>
                </a:solidFill>
                <a:latin typeface="Great Vibes"/>
                <a:ea typeface="Great Vibes"/>
                <a:cs typeface="Great Vibes"/>
                <a:sym typeface="Great Vibes"/>
              </a:rPr>
              <a:t>Saúdská Arábie, Spojené  Arabské Emiráty</a:t>
            </a:r>
            <a:endParaRPr i="0" sz="4500" u="none" cap="none" strike="noStrike">
              <a:solidFill>
                <a:srgbClr val="0C0C0C"/>
              </a:solidFill>
              <a:latin typeface="Great Vibes"/>
              <a:ea typeface="Great Vibes"/>
              <a:cs typeface="Great Vibes"/>
              <a:sym typeface="Great Vibes"/>
            </a:endParaRPr>
          </a:p>
        </p:txBody>
      </p:sp>
      <p:sp>
        <p:nvSpPr>
          <p:cNvPr id="67" name="Google Shape;67;p15"/>
          <p:cNvSpPr txBox="1"/>
          <p:nvPr/>
        </p:nvSpPr>
        <p:spPr>
          <a:xfrm>
            <a:off x="9359925" y="6309750"/>
            <a:ext cx="2970600" cy="36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Dancing Script"/>
                <a:ea typeface="Dancing Script"/>
                <a:cs typeface="Dancing Script"/>
                <a:sym typeface="Dancing Script"/>
              </a:rPr>
              <a:t>Matyas Mydlo, 7. AV</a:t>
            </a:r>
            <a:endParaRPr sz="2400">
              <a:latin typeface="Dancing Script"/>
              <a:ea typeface="Dancing Script"/>
              <a:cs typeface="Dancing Script"/>
              <a:sym typeface="Dancing Scrip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81100" y="1334075"/>
            <a:ext cx="3080776" cy="4189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24" title="falcons-2-1-1-removebg-preview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90800" y="1989100"/>
            <a:ext cx="5711525" cy="3534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5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Spectral"/>
                <a:ea typeface="Spectral"/>
                <a:cs typeface="Spectral"/>
                <a:sym typeface="Spectral"/>
              </a:rPr>
              <a:t>Spojené Arabské Emiráty</a:t>
            </a:r>
            <a:endParaRPr>
              <a:latin typeface="Spectral"/>
              <a:ea typeface="Spectral"/>
              <a:cs typeface="Spectral"/>
              <a:sym typeface="Spectral"/>
            </a:endParaRPr>
          </a:p>
        </p:txBody>
      </p:sp>
      <p:sp>
        <p:nvSpPr>
          <p:cNvPr id="141" name="Google Shape;141;p25"/>
          <p:cNvSpPr txBox="1"/>
          <p:nvPr>
            <p:ph idx="1" type="body"/>
          </p:nvPr>
        </p:nvSpPr>
        <p:spPr>
          <a:xfrm>
            <a:off x="838200" y="1855750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Spectral"/>
              <a:buChar char="-"/>
            </a:pPr>
            <a:r>
              <a:rPr lang="en-US">
                <a:latin typeface="Spectral"/>
                <a:ea typeface="Spectral"/>
                <a:cs typeface="Spectral"/>
                <a:sym typeface="Spectral"/>
              </a:rPr>
              <a:t>Abu Dhabi (</a:t>
            </a:r>
            <a:r>
              <a:rPr lang="en-US">
                <a:latin typeface="Spectral"/>
                <a:ea typeface="Spectral"/>
                <a:cs typeface="Spectral"/>
                <a:sym typeface="Spectral"/>
              </a:rPr>
              <a:t>أبوظبي)</a:t>
            </a:r>
            <a:endParaRPr sz="3500">
              <a:latin typeface="Spectral"/>
              <a:ea typeface="Spectral"/>
              <a:cs typeface="Spectral"/>
              <a:sym typeface="Spectral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Spectral"/>
              <a:buChar char="-"/>
            </a:pPr>
            <a:r>
              <a:rPr lang="en-US">
                <a:latin typeface="Spectral"/>
                <a:ea typeface="Spectral"/>
                <a:cs typeface="Spectral"/>
                <a:sym typeface="Spectral"/>
              </a:rPr>
              <a:t>83,600 km</a:t>
            </a:r>
            <a:r>
              <a:rPr baseline="30000" lang="en-US">
                <a:latin typeface="Spectral"/>
                <a:ea typeface="Spectral"/>
                <a:cs typeface="Spectral"/>
                <a:sym typeface="Spectral"/>
              </a:rPr>
              <a:t>2</a:t>
            </a:r>
            <a:endParaRPr>
              <a:latin typeface="Spectral"/>
              <a:ea typeface="Spectral"/>
              <a:cs typeface="Spectral"/>
              <a:sym typeface="Spectral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Spectral"/>
              <a:buChar char="-"/>
            </a:pPr>
            <a:r>
              <a:rPr lang="en-US">
                <a:latin typeface="Spectral"/>
                <a:ea typeface="Spectral"/>
                <a:cs typeface="Spectral"/>
                <a:sym typeface="Spectral"/>
              </a:rPr>
              <a:t>11,2 mil. ob.</a:t>
            </a:r>
            <a:endParaRPr>
              <a:latin typeface="Spectral"/>
              <a:ea typeface="Spectral"/>
              <a:cs typeface="Spectral"/>
              <a:sym typeface="Spectral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Spectral"/>
              <a:buChar char="-"/>
            </a:pPr>
            <a:r>
              <a:rPr lang="en-US">
                <a:latin typeface="Spectral"/>
                <a:ea typeface="Spectral"/>
                <a:cs typeface="Spectral"/>
                <a:sym typeface="Spectral"/>
              </a:rPr>
              <a:t>HDI: 0,937 (17. na světě)</a:t>
            </a:r>
            <a:endParaRPr>
              <a:latin typeface="Spectral"/>
              <a:ea typeface="Spectral"/>
              <a:cs typeface="Spectral"/>
              <a:sym typeface="Spectral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Spectral"/>
              <a:buChar char="-"/>
            </a:pPr>
            <a:r>
              <a:rPr lang="en-US">
                <a:latin typeface="Spectral"/>
                <a:ea typeface="Spectral"/>
                <a:cs typeface="Spectral"/>
                <a:sym typeface="Spectral"/>
              </a:rPr>
              <a:t>HDP: 545 mld. USD</a:t>
            </a:r>
            <a:endParaRPr>
              <a:latin typeface="Spectral"/>
              <a:ea typeface="Spectral"/>
              <a:cs typeface="Spectral"/>
              <a:sym typeface="Spectral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Spectral"/>
              <a:buChar char="-"/>
            </a:pPr>
            <a:r>
              <a:rPr lang="en-US">
                <a:latin typeface="Spectral"/>
                <a:ea typeface="Spectral"/>
                <a:cs typeface="Spectral"/>
                <a:sym typeface="Spectral"/>
              </a:rPr>
              <a:t>HDP/ob. : 48 660 USD</a:t>
            </a:r>
            <a:endParaRPr>
              <a:latin typeface="Spectral"/>
              <a:ea typeface="Spectral"/>
              <a:cs typeface="Spectral"/>
              <a:sym typeface="Spectral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Spectral"/>
              <a:buChar char="-"/>
            </a:pPr>
            <a:r>
              <a:rPr lang="en-US">
                <a:latin typeface="Spectral"/>
                <a:ea typeface="Spectral"/>
                <a:cs typeface="Spectral"/>
                <a:sym typeface="Spectral"/>
              </a:rPr>
              <a:t>Islám</a:t>
            </a:r>
            <a:endParaRPr>
              <a:latin typeface="Spectral"/>
              <a:ea typeface="Spectral"/>
              <a:cs typeface="Spectral"/>
              <a:sym typeface="Spectral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Spectral"/>
              <a:buChar char="-"/>
            </a:pPr>
            <a:r>
              <a:rPr lang="en-US">
                <a:latin typeface="Spectral"/>
                <a:ea typeface="Spectral"/>
                <a:cs typeface="Spectral"/>
                <a:sym typeface="Spectral"/>
              </a:rPr>
              <a:t>federální semi-konstituční monarchie</a:t>
            </a:r>
            <a:endParaRPr>
              <a:latin typeface="Spectral"/>
              <a:ea typeface="Spectral"/>
              <a:cs typeface="Spectral"/>
              <a:sym typeface="Spectral"/>
            </a:endParaRPr>
          </a:p>
        </p:txBody>
      </p:sp>
      <p:pic>
        <p:nvPicPr>
          <p:cNvPr id="142" name="Google Shape;142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05650" y="2834213"/>
            <a:ext cx="3028950" cy="1514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6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Spectral"/>
                <a:ea typeface="Spectral"/>
                <a:cs typeface="Spectral"/>
                <a:sym typeface="Spectral"/>
              </a:rPr>
              <a:t>Ekonomika</a:t>
            </a:r>
            <a:endParaRPr>
              <a:latin typeface="Spectral"/>
              <a:ea typeface="Spectral"/>
              <a:cs typeface="Spectral"/>
              <a:sym typeface="Spectral"/>
            </a:endParaRPr>
          </a:p>
        </p:txBody>
      </p:sp>
      <p:sp>
        <p:nvSpPr>
          <p:cNvPr id="148" name="Google Shape;148;p26"/>
          <p:cNvSpPr txBox="1"/>
          <p:nvPr>
            <p:ph idx="1" type="body"/>
          </p:nvPr>
        </p:nvSpPr>
        <p:spPr>
          <a:xfrm>
            <a:off x="838200" y="16908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Spectral"/>
              <a:buChar char="-"/>
            </a:pPr>
            <a:r>
              <a:rPr lang="en-US">
                <a:latin typeface="Spectral"/>
                <a:ea typeface="Spectral"/>
                <a:cs typeface="Spectral"/>
                <a:sym typeface="Spectral"/>
              </a:rPr>
              <a:t>2009 - 85% HDP je z exportu ropy</a:t>
            </a:r>
            <a:endParaRPr>
              <a:latin typeface="Spectral"/>
              <a:ea typeface="Spectral"/>
              <a:cs typeface="Spectral"/>
              <a:sym typeface="Spectral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Spectral"/>
              <a:buChar char="-"/>
            </a:pPr>
            <a:r>
              <a:rPr lang="en-US">
                <a:latin typeface="Spectral"/>
                <a:ea typeface="Spectral"/>
                <a:cs typeface="Spectral"/>
                <a:sym typeface="Spectral"/>
              </a:rPr>
              <a:t>poslední dobou diverzifikace ekonomiky</a:t>
            </a:r>
            <a:endParaRPr>
              <a:latin typeface="Spectral"/>
              <a:ea typeface="Spectral"/>
              <a:cs typeface="Spectral"/>
              <a:sym typeface="Spectral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Spectral"/>
              <a:buChar char="-"/>
            </a:pPr>
            <a:r>
              <a:rPr lang="en-US">
                <a:latin typeface="Spectral"/>
                <a:ea typeface="Spectral"/>
                <a:cs typeface="Spectral"/>
                <a:sym typeface="Spectral"/>
              </a:rPr>
              <a:t>231x růst od nezávislosti v roce 1971</a:t>
            </a:r>
            <a:endParaRPr>
              <a:latin typeface="Spectral"/>
              <a:ea typeface="Spectral"/>
              <a:cs typeface="Spectral"/>
              <a:sym typeface="Spectral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Spectral"/>
              <a:buChar char="-"/>
            </a:pPr>
            <a:r>
              <a:rPr lang="en-US">
                <a:latin typeface="Spectral"/>
                <a:ea typeface="Spectral"/>
                <a:cs typeface="Spectral"/>
                <a:sym typeface="Spectral"/>
              </a:rPr>
              <a:t>Dubai International Finance Center</a:t>
            </a:r>
            <a:endParaRPr>
              <a:latin typeface="Spectral"/>
              <a:ea typeface="Spectral"/>
              <a:cs typeface="Spectral"/>
              <a:sym typeface="Spectral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Spectral"/>
              <a:buChar char="-"/>
            </a:pPr>
            <a:r>
              <a:rPr lang="en-US">
                <a:latin typeface="Spectral"/>
                <a:ea typeface="Spectral"/>
                <a:cs typeface="Spectral"/>
                <a:sym typeface="Spectral"/>
              </a:rPr>
              <a:t>turismus, finance</a:t>
            </a:r>
            <a:endParaRPr>
              <a:latin typeface="Spectral"/>
              <a:ea typeface="Spectral"/>
              <a:cs typeface="Spectral"/>
              <a:sym typeface="Spectral"/>
            </a:endParaRPr>
          </a:p>
        </p:txBody>
      </p:sp>
      <p:pic>
        <p:nvPicPr>
          <p:cNvPr id="149" name="Google Shape;149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75698" y="2276201"/>
            <a:ext cx="3978100" cy="26494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7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Spectral"/>
                <a:ea typeface="Spectral"/>
                <a:cs typeface="Spectral"/>
                <a:sym typeface="Spectral"/>
              </a:rPr>
              <a:t>Politika, diplomacie</a:t>
            </a:r>
            <a:endParaRPr>
              <a:latin typeface="Spectral"/>
              <a:ea typeface="Spectral"/>
              <a:cs typeface="Spectral"/>
              <a:sym typeface="Spectral"/>
            </a:endParaRPr>
          </a:p>
        </p:txBody>
      </p:sp>
      <p:sp>
        <p:nvSpPr>
          <p:cNvPr id="155" name="Google Shape;155;p27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Spectral"/>
              <a:buChar char="-"/>
            </a:pPr>
            <a:r>
              <a:rPr lang="en-US">
                <a:latin typeface="Spectral"/>
                <a:ea typeface="Spectral"/>
                <a:cs typeface="Spectral"/>
                <a:sym typeface="Spectral"/>
              </a:rPr>
              <a:t>7 emirátů</a:t>
            </a:r>
            <a:endParaRPr>
              <a:latin typeface="Spectral"/>
              <a:ea typeface="Spectral"/>
              <a:cs typeface="Spectral"/>
              <a:sym typeface="Spectral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Spectral"/>
              <a:buChar char="-"/>
            </a:pPr>
            <a:r>
              <a:rPr lang="en-US">
                <a:latin typeface="Spectral"/>
                <a:ea typeface="Spectral"/>
                <a:cs typeface="Spectral"/>
                <a:sym typeface="Spectral"/>
              </a:rPr>
              <a:t>nejsilnější cestovní pas na světě</a:t>
            </a:r>
            <a:endParaRPr>
              <a:latin typeface="Spectral"/>
              <a:ea typeface="Spectral"/>
              <a:cs typeface="Spectral"/>
              <a:sym typeface="Spectral"/>
            </a:endParaRPr>
          </a:p>
        </p:txBody>
      </p:sp>
      <p:pic>
        <p:nvPicPr>
          <p:cNvPr id="156" name="Google Shape;156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94225" y="1595825"/>
            <a:ext cx="5159572" cy="3666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8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Spectral"/>
                <a:ea typeface="Spectral"/>
                <a:cs typeface="Spectral"/>
                <a:sym typeface="Spectral"/>
              </a:rPr>
              <a:t>Podnebí, Geografie</a:t>
            </a:r>
            <a:endParaRPr>
              <a:latin typeface="Spectral"/>
              <a:ea typeface="Spectral"/>
              <a:cs typeface="Spectral"/>
              <a:sym typeface="Spectral"/>
            </a:endParaRPr>
          </a:p>
        </p:txBody>
      </p:sp>
      <p:sp>
        <p:nvSpPr>
          <p:cNvPr id="162" name="Google Shape;162;p28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Font typeface="Spectral"/>
              <a:buChar char="-"/>
            </a:pPr>
            <a:r>
              <a:rPr lang="en-US">
                <a:latin typeface="Spectral"/>
                <a:ea typeface="Spectral"/>
                <a:cs typeface="Spectral"/>
                <a:sym typeface="Spectral"/>
              </a:rPr>
              <a:t>subtropický podnebný pás</a:t>
            </a:r>
            <a:endParaRPr>
              <a:latin typeface="Spectral"/>
              <a:ea typeface="Spectral"/>
              <a:cs typeface="Spectral"/>
              <a:sym typeface="Spectral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Spectral"/>
              <a:buChar char="-"/>
            </a:pPr>
            <a:r>
              <a:rPr lang="en-US">
                <a:latin typeface="Spectral"/>
                <a:ea typeface="Spectral"/>
                <a:cs typeface="Spectral"/>
                <a:sym typeface="Spectral"/>
              </a:rPr>
              <a:t>bez řek</a:t>
            </a:r>
            <a:endParaRPr>
              <a:latin typeface="Spectral"/>
              <a:ea typeface="Spectral"/>
              <a:cs typeface="Spectral"/>
              <a:sym typeface="Spectral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Spectral"/>
              <a:buChar char="-"/>
            </a:pPr>
            <a:r>
              <a:rPr lang="en-US">
                <a:latin typeface="Spectral"/>
                <a:ea typeface="Spectral"/>
                <a:cs typeface="Spectral"/>
                <a:sym typeface="Spectral"/>
              </a:rPr>
              <a:t>Džabal Bil Ajs</a:t>
            </a:r>
            <a:endParaRPr>
              <a:latin typeface="Spectral"/>
              <a:ea typeface="Spectral"/>
              <a:cs typeface="Spectral"/>
              <a:sym typeface="Spectral"/>
            </a:endParaRPr>
          </a:p>
        </p:txBody>
      </p:sp>
      <p:pic>
        <p:nvPicPr>
          <p:cNvPr id="163" name="Google Shape;163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54225" y="1253400"/>
            <a:ext cx="4351201" cy="4351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9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Spectral"/>
                <a:ea typeface="Spectral"/>
                <a:cs typeface="Spectral"/>
                <a:sym typeface="Spectral"/>
              </a:rPr>
              <a:t>Historie</a:t>
            </a:r>
            <a:endParaRPr>
              <a:latin typeface="Spectral"/>
              <a:ea typeface="Spectral"/>
              <a:cs typeface="Spectral"/>
              <a:sym typeface="Spectral"/>
            </a:endParaRPr>
          </a:p>
        </p:txBody>
      </p:sp>
      <p:sp>
        <p:nvSpPr>
          <p:cNvPr id="169" name="Google Shape;169;p29"/>
          <p:cNvSpPr txBox="1"/>
          <p:nvPr>
            <p:ph idx="1" type="body"/>
          </p:nvPr>
        </p:nvSpPr>
        <p:spPr>
          <a:xfrm>
            <a:off x="838200" y="1825625"/>
            <a:ext cx="66330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Spectral"/>
              <a:buChar char="-"/>
            </a:pPr>
            <a:r>
              <a:rPr lang="en-US">
                <a:latin typeface="Spectral"/>
                <a:ea typeface="Spectral"/>
                <a:cs typeface="Spectral"/>
                <a:sym typeface="Spectral"/>
              </a:rPr>
              <a:t>artefakty staré až 125 tisíc let</a:t>
            </a:r>
            <a:endParaRPr>
              <a:latin typeface="Spectral"/>
              <a:ea typeface="Spectral"/>
              <a:cs typeface="Spectral"/>
              <a:sym typeface="Spectral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Spectral"/>
              <a:buChar char="-"/>
            </a:pPr>
            <a:r>
              <a:rPr lang="en-US">
                <a:latin typeface="Spectral"/>
                <a:ea typeface="Spectral"/>
                <a:cs typeface="Spectral"/>
                <a:sym typeface="Spectral"/>
              </a:rPr>
              <a:t>zmínky o království „</a:t>
            </a:r>
            <a:r>
              <a:rPr i="1" lang="en-US">
                <a:latin typeface="Spectral"/>
                <a:ea typeface="Spectral"/>
                <a:cs typeface="Spectral"/>
                <a:sym typeface="Spectral"/>
              </a:rPr>
              <a:t>Uman” </a:t>
            </a:r>
            <a:r>
              <a:rPr lang="en-US">
                <a:latin typeface="Spectral"/>
                <a:ea typeface="Spectral"/>
                <a:cs typeface="Spectral"/>
                <a:sym typeface="Spectral"/>
              </a:rPr>
              <a:t>zhruba v půlce 2. stol. př. n. l.</a:t>
            </a:r>
            <a:endParaRPr>
              <a:latin typeface="Spectral"/>
              <a:ea typeface="Spectral"/>
              <a:cs typeface="Spectral"/>
              <a:sym typeface="Spectral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Spectral"/>
              <a:buChar char="-"/>
            </a:pPr>
            <a:r>
              <a:rPr lang="en-US">
                <a:latin typeface="Spectral"/>
                <a:ea typeface="Spectral"/>
                <a:cs typeface="Spectral"/>
                <a:sym typeface="Spectral"/>
              </a:rPr>
              <a:t>bitva u Dibby během válek </a:t>
            </a:r>
            <a:r>
              <a:rPr i="1" lang="en-US">
                <a:latin typeface="Spectral"/>
                <a:ea typeface="Spectral"/>
                <a:cs typeface="Spectral"/>
                <a:sym typeface="Spectral"/>
              </a:rPr>
              <a:t>Ridda </a:t>
            </a:r>
            <a:r>
              <a:rPr lang="en-US">
                <a:latin typeface="Spectral"/>
                <a:ea typeface="Spectral"/>
                <a:cs typeface="Spectral"/>
                <a:sym typeface="Spectral"/>
              </a:rPr>
              <a:t>- triumf Islámu na arabském poloostrově</a:t>
            </a:r>
            <a:endParaRPr>
              <a:latin typeface="Spectral"/>
              <a:ea typeface="Spectral"/>
              <a:cs typeface="Spectral"/>
              <a:sym typeface="Spectral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Spectral"/>
              <a:buChar char="-"/>
            </a:pPr>
            <a:r>
              <a:rPr lang="en-US">
                <a:latin typeface="Spectral"/>
                <a:ea typeface="Spectral"/>
                <a:cs typeface="Spectral"/>
                <a:sym typeface="Spectral"/>
              </a:rPr>
              <a:t>16. - 18. století - perlolovecký průmysl</a:t>
            </a:r>
            <a:endParaRPr>
              <a:latin typeface="Spectral"/>
              <a:ea typeface="Spectral"/>
              <a:cs typeface="Spectral"/>
              <a:sym typeface="Spectral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Spectral"/>
              <a:buChar char="-"/>
            </a:pPr>
            <a:r>
              <a:rPr lang="en-US">
                <a:latin typeface="Spectral"/>
                <a:ea typeface="Spectral"/>
                <a:cs typeface="Spectral"/>
                <a:sym typeface="Spectral"/>
              </a:rPr>
              <a:t>1960 - objev ropy - schůze šejků emirátů</a:t>
            </a:r>
            <a:endParaRPr>
              <a:latin typeface="Spectral"/>
              <a:ea typeface="Spectral"/>
              <a:cs typeface="Spectral"/>
              <a:sym typeface="Spectral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Spectral"/>
              <a:buChar char="-"/>
            </a:pPr>
            <a:r>
              <a:rPr lang="en-US">
                <a:latin typeface="Spectral"/>
                <a:ea typeface="Spectral"/>
                <a:cs typeface="Spectral"/>
                <a:sym typeface="Spectral"/>
              </a:rPr>
              <a:t>2. prosince 1971 - nezávislost</a:t>
            </a:r>
            <a:endParaRPr>
              <a:latin typeface="Spectral"/>
              <a:ea typeface="Spectral"/>
              <a:cs typeface="Spectral"/>
              <a:sym typeface="Spectr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0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Spectral"/>
                <a:ea typeface="Spectral"/>
                <a:cs typeface="Spectral"/>
                <a:sym typeface="Spectral"/>
              </a:rPr>
              <a:t>Kultura, kuchyně</a:t>
            </a:r>
            <a:endParaRPr>
              <a:latin typeface="Spectral"/>
              <a:ea typeface="Spectral"/>
              <a:cs typeface="Spectral"/>
              <a:sym typeface="Spectral"/>
            </a:endParaRPr>
          </a:p>
        </p:txBody>
      </p:sp>
      <p:sp>
        <p:nvSpPr>
          <p:cNvPr id="175" name="Google Shape;175;p30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Spectral"/>
              <a:buChar char="-"/>
            </a:pPr>
            <a:r>
              <a:rPr lang="en-US">
                <a:latin typeface="Spectral"/>
                <a:ea typeface="Spectral"/>
                <a:cs typeface="Spectral"/>
                <a:sym typeface="Spectral"/>
              </a:rPr>
              <a:t>dallah</a:t>
            </a:r>
            <a:endParaRPr>
              <a:latin typeface="Spectral"/>
              <a:ea typeface="Spectral"/>
              <a:cs typeface="Spectral"/>
              <a:sym typeface="Spectral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Spectral"/>
              <a:buChar char="-"/>
            </a:pPr>
            <a:r>
              <a:rPr lang="en-US">
                <a:latin typeface="Spectral"/>
                <a:ea typeface="Spectral"/>
                <a:cs typeface="Spectral"/>
                <a:sym typeface="Spectral"/>
              </a:rPr>
              <a:t>lokma</a:t>
            </a:r>
            <a:endParaRPr>
              <a:latin typeface="Spectral"/>
              <a:ea typeface="Spectral"/>
              <a:cs typeface="Spectral"/>
              <a:sym typeface="Spectral"/>
            </a:endParaRPr>
          </a:p>
        </p:txBody>
      </p:sp>
      <p:pic>
        <p:nvPicPr>
          <p:cNvPr id="176" name="Google Shape;176;p30" title="image_2025-05-14_183841279-removebg-preview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48925" y="3140725"/>
            <a:ext cx="3036100" cy="303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19250" y="847325"/>
            <a:ext cx="2772175" cy="2772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oogle Shape;182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65921" y="1039126"/>
            <a:ext cx="3214468" cy="4348643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31"/>
          <p:cNvSpPr txBox="1"/>
          <p:nvPr/>
        </p:nvSpPr>
        <p:spPr>
          <a:xfrm>
            <a:off x="147111" y="5387779"/>
            <a:ext cx="52521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600">
                <a:solidFill>
                  <a:srgbClr val="999999"/>
                </a:solidFill>
                <a:latin typeface="Spectral"/>
                <a:ea typeface="Spectral"/>
                <a:cs typeface="Spectral"/>
                <a:sym typeface="Spectral"/>
              </a:rPr>
              <a:t>Burj Khalifa</a:t>
            </a:r>
            <a:endParaRPr i="1" sz="1600">
              <a:solidFill>
                <a:srgbClr val="999999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  <p:pic>
        <p:nvPicPr>
          <p:cNvPr id="184" name="Google Shape;184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08775" y="1521282"/>
            <a:ext cx="5252100" cy="3384330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31"/>
          <p:cNvSpPr txBox="1"/>
          <p:nvPr/>
        </p:nvSpPr>
        <p:spPr>
          <a:xfrm>
            <a:off x="6008774" y="4956679"/>
            <a:ext cx="52521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600">
                <a:solidFill>
                  <a:srgbClr val="999999"/>
                </a:solidFill>
                <a:latin typeface="Spectral"/>
                <a:ea typeface="Spectral"/>
                <a:cs typeface="Spectral"/>
                <a:sym typeface="Spectral"/>
              </a:rPr>
              <a:t>Burj Al Arab</a:t>
            </a:r>
            <a:endParaRPr i="1" sz="1600">
              <a:solidFill>
                <a:srgbClr val="999999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Google Shape;190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4188" y="0"/>
            <a:ext cx="10963611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94025" y="0"/>
            <a:ext cx="9003918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7"/>
          <p:cNvSpPr txBox="1"/>
          <p:nvPr>
            <p:ph type="title"/>
          </p:nvPr>
        </p:nvSpPr>
        <p:spPr>
          <a:xfrm>
            <a:off x="838200" y="345050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Spectral"/>
                <a:ea typeface="Spectral"/>
                <a:cs typeface="Spectral"/>
                <a:sym typeface="Spectral"/>
              </a:rPr>
              <a:t>Saúdská Arábie</a:t>
            </a:r>
            <a:endParaRPr>
              <a:latin typeface="Spectral"/>
              <a:ea typeface="Spectral"/>
              <a:cs typeface="Spectral"/>
              <a:sym typeface="Spectral"/>
            </a:endParaRPr>
          </a:p>
        </p:txBody>
      </p:sp>
      <p:sp>
        <p:nvSpPr>
          <p:cNvPr id="78" name="Google Shape;78;p17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Spectral"/>
              <a:buChar char="-"/>
            </a:pPr>
            <a:r>
              <a:rPr lang="en-US">
                <a:latin typeface="Spectral"/>
                <a:ea typeface="Spectral"/>
                <a:cs typeface="Spectral"/>
                <a:sym typeface="Spectral"/>
              </a:rPr>
              <a:t>Rijád الرياض‎</a:t>
            </a:r>
            <a:endParaRPr>
              <a:latin typeface="Spectral"/>
              <a:ea typeface="Spectral"/>
              <a:cs typeface="Spectral"/>
              <a:sym typeface="Spectral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Spectral"/>
              <a:buChar char="-"/>
            </a:pPr>
            <a:r>
              <a:rPr lang="en-US">
                <a:latin typeface="Spectral"/>
                <a:ea typeface="Spectral"/>
                <a:cs typeface="Spectral"/>
                <a:sym typeface="Spectral"/>
              </a:rPr>
              <a:t>2 149 690 km</a:t>
            </a:r>
            <a:r>
              <a:rPr baseline="30000" lang="en-US">
                <a:latin typeface="Spectral"/>
                <a:ea typeface="Spectral"/>
                <a:cs typeface="Spectral"/>
                <a:sym typeface="Spectral"/>
              </a:rPr>
              <a:t>2 </a:t>
            </a:r>
            <a:r>
              <a:rPr lang="en-US">
                <a:latin typeface="Spectral"/>
                <a:ea typeface="Spectral"/>
                <a:cs typeface="Spectral"/>
                <a:sym typeface="Spectral"/>
              </a:rPr>
              <a:t>(12. na světě)</a:t>
            </a:r>
            <a:endParaRPr>
              <a:latin typeface="Spectral"/>
              <a:ea typeface="Spectral"/>
              <a:cs typeface="Spectral"/>
              <a:sym typeface="Spectral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Spectral"/>
              <a:buChar char="-"/>
            </a:pPr>
            <a:r>
              <a:rPr lang="en-US">
                <a:latin typeface="Spectral"/>
                <a:ea typeface="Spectral"/>
                <a:cs typeface="Spectral"/>
                <a:sym typeface="Spectral"/>
              </a:rPr>
              <a:t>36,95 mil. ob. (2024)</a:t>
            </a:r>
            <a:endParaRPr>
              <a:latin typeface="Spectral"/>
              <a:ea typeface="Spectral"/>
              <a:cs typeface="Spectral"/>
              <a:sym typeface="Spectral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Spectral"/>
              <a:buChar char="-"/>
            </a:pPr>
            <a:r>
              <a:rPr lang="en-US">
                <a:latin typeface="Spectral"/>
                <a:ea typeface="Spectral"/>
                <a:cs typeface="Spectral"/>
                <a:sym typeface="Spectral"/>
              </a:rPr>
              <a:t>HDI: 0,857</a:t>
            </a:r>
            <a:endParaRPr>
              <a:latin typeface="Spectral"/>
              <a:ea typeface="Spectral"/>
              <a:cs typeface="Spectral"/>
              <a:sym typeface="Spectral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Spectral"/>
              <a:buChar char="-"/>
            </a:pPr>
            <a:r>
              <a:rPr lang="en-US">
                <a:latin typeface="Spectral"/>
                <a:ea typeface="Spectral"/>
                <a:cs typeface="Spectral"/>
                <a:sym typeface="Spectral"/>
              </a:rPr>
              <a:t>HDP: 1,07 bln. USD (2023)</a:t>
            </a:r>
            <a:endParaRPr>
              <a:latin typeface="Spectral"/>
              <a:ea typeface="Spectral"/>
              <a:cs typeface="Spectral"/>
              <a:sym typeface="Spectral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Spectral"/>
              <a:buChar char="-"/>
            </a:pPr>
            <a:r>
              <a:rPr lang="en-US">
                <a:latin typeface="Spectral"/>
                <a:ea typeface="Spectral"/>
                <a:cs typeface="Spectral"/>
                <a:sym typeface="Spectral"/>
              </a:rPr>
              <a:t>HDP/ob. : 32 094 USD </a:t>
            </a:r>
            <a:endParaRPr>
              <a:latin typeface="Spectral"/>
              <a:ea typeface="Spectral"/>
              <a:cs typeface="Spectral"/>
              <a:sym typeface="Spectral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Spectral"/>
              <a:buChar char="-"/>
            </a:pPr>
            <a:r>
              <a:rPr lang="en-US">
                <a:latin typeface="Spectral"/>
                <a:ea typeface="Spectral"/>
                <a:cs typeface="Spectral"/>
                <a:sym typeface="Spectral"/>
              </a:rPr>
              <a:t>Islám</a:t>
            </a:r>
            <a:endParaRPr>
              <a:latin typeface="Spectral"/>
              <a:ea typeface="Spectral"/>
              <a:cs typeface="Spectral"/>
              <a:sym typeface="Spectral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Spectral"/>
              <a:buChar char="-"/>
            </a:pPr>
            <a:r>
              <a:rPr lang="en-US">
                <a:latin typeface="Spectral"/>
                <a:ea typeface="Spectral"/>
                <a:cs typeface="Spectral"/>
                <a:sym typeface="Spectral"/>
              </a:rPr>
              <a:t>absolutní</a:t>
            </a:r>
            <a:r>
              <a:rPr lang="en-US">
                <a:latin typeface="Spectral"/>
                <a:ea typeface="Spectral"/>
                <a:cs typeface="Spectral"/>
                <a:sym typeface="Spectral"/>
              </a:rPr>
              <a:t> monarchie</a:t>
            </a:r>
            <a:endParaRPr>
              <a:latin typeface="Spectral"/>
              <a:ea typeface="Spectral"/>
              <a:cs typeface="Spectral"/>
              <a:sym typeface="Spectral"/>
            </a:endParaRPr>
          </a:p>
        </p:txBody>
      </p:sp>
      <p:pic>
        <p:nvPicPr>
          <p:cNvPr id="79" name="Google Shape;79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15027" y="2388265"/>
            <a:ext cx="3127900" cy="2081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8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Spectral"/>
                <a:ea typeface="Spectral"/>
                <a:cs typeface="Spectral"/>
                <a:sym typeface="Spectral"/>
              </a:rPr>
              <a:t>Ekonomika</a:t>
            </a:r>
            <a:endParaRPr>
              <a:latin typeface="Spectral"/>
              <a:ea typeface="Spectral"/>
              <a:cs typeface="Spectral"/>
              <a:sym typeface="Spectral"/>
            </a:endParaRPr>
          </a:p>
        </p:txBody>
      </p:sp>
      <p:sp>
        <p:nvSpPr>
          <p:cNvPr id="85" name="Google Shape;85;p18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Spectral"/>
              <a:buChar char="-"/>
            </a:pPr>
            <a:r>
              <a:rPr lang="en-US">
                <a:latin typeface="Spectral"/>
                <a:ea typeface="Spectral"/>
                <a:cs typeface="Spectral"/>
                <a:sym typeface="Spectral"/>
              </a:rPr>
              <a:t>1938 - ložiska ropy v perském zálivu</a:t>
            </a:r>
            <a:endParaRPr>
              <a:latin typeface="Spectral"/>
              <a:ea typeface="Spectral"/>
              <a:cs typeface="Spectral"/>
              <a:sym typeface="Spectral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Spectral"/>
              <a:buChar char="-"/>
            </a:pPr>
            <a:r>
              <a:rPr lang="en-US">
                <a:latin typeface="Spectral"/>
                <a:ea typeface="Spectral"/>
                <a:cs typeface="Spectral"/>
                <a:sym typeface="Spectral"/>
              </a:rPr>
              <a:t>1941 - Aramco</a:t>
            </a:r>
            <a:endParaRPr>
              <a:latin typeface="Spectral"/>
              <a:ea typeface="Spectral"/>
              <a:cs typeface="Spectral"/>
              <a:sym typeface="Spectral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Spectral"/>
              <a:buChar char="-"/>
            </a:pPr>
            <a:r>
              <a:rPr lang="en-US">
                <a:latin typeface="Spectral"/>
                <a:ea typeface="Spectral"/>
                <a:cs typeface="Spectral"/>
                <a:sym typeface="Spectral"/>
              </a:rPr>
              <a:t>1976 - 1. na světě ve vývozu ropy</a:t>
            </a:r>
            <a:endParaRPr>
              <a:latin typeface="Spectral"/>
              <a:ea typeface="Spectral"/>
              <a:cs typeface="Spectral"/>
              <a:sym typeface="Spectral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Spectral"/>
              <a:buChar char="-"/>
            </a:pPr>
            <a:r>
              <a:rPr lang="en-US">
                <a:latin typeface="Spectral"/>
                <a:ea typeface="Spectral"/>
                <a:cs typeface="Spectral"/>
                <a:sym typeface="Spectral"/>
              </a:rPr>
              <a:t>297,5 mld.</a:t>
            </a:r>
            <a:r>
              <a:rPr lang="en-US">
                <a:latin typeface="Spectral"/>
                <a:ea typeface="Spectral"/>
                <a:cs typeface="Spectral"/>
                <a:sym typeface="Spectral"/>
              </a:rPr>
              <a:t> barelů ropy (říjen 2024)</a:t>
            </a:r>
            <a:endParaRPr>
              <a:latin typeface="Spectral"/>
              <a:ea typeface="Spectral"/>
              <a:cs typeface="Spectral"/>
              <a:sym typeface="Spectral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Spectral"/>
              <a:buChar char="-"/>
            </a:pPr>
            <a:r>
              <a:rPr lang="en-US">
                <a:latin typeface="Spectral"/>
                <a:ea typeface="Spectral"/>
                <a:cs typeface="Spectral"/>
                <a:sym typeface="Spectral"/>
              </a:rPr>
              <a:t>Ministerstvo ekonomie a plánování</a:t>
            </a:r>
            <a:endParaRPr>
              <a:latin typeface="Spectral"/>
              <a:ea typeface="Spectral"/>
              <a:cs typeface="Spectral"/>
              <a:sym typeface="Spectral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Spectral"/>
              <a:buChar char="-"/>
            </a:pPr>
            <a:r>
              <a:rPr lang="en-US">
                <a:latin typeface="Spectral"/>
                <a:ea typeface="Spectral"/>
                <a:cs typeface="Spectral"/>
                <a:sym typeface="Spectral"/>
              </a:rPr>
              <a:t>bankovnictví, průmysl</a:t>
            </a:r>
            <a:endParaRPr>
              <a:latin typeface="Spectral"/>
              <a:ea typeface="Spectral"/>
              <a:cs typeface="Spectral"/>
              <a:sym typeface="Spectral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pectral"/>
              <a:ea typeface="Spectral"/>
              <a:cs typeface="Spectral"/>
              <a:sym typeface="Spectral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86" name="Google Shape;86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76700" y="1517238"/>
            <a:ext cx="3186275" cy="3823525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8"/>
          <p:cNvSpPr txBox="1"/>
          <p:nvPr/>
        </p:nvSpPr>
        <p:spPr>
          <a:xfrm>
            <a:off x="8814625" y="5300575"/>
            <a:ext cx="2138700" cy="2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300">
                <a:solidFill>
                  <a:schemeClr val="lt2"/>
                </a:solidFill>
                <a:latin typeface="Spectral"/>
                <a:ea typeface="Spectral"/>
                <a:cs typeface="Spectral"/>
                <a:sym typeface="Spectral"/>
              </a:rPr>
              <a:t>Dammam č. 7</a:t>
            </a:r>
            <a:endParaRPr i="1" sz="1300">
              <a:solidFill>
                <a:schemeClr val="lt2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9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Spectral"/>
                <a:ea typeface="Spectral"/>
                <a:cs typeface="Spectral"/>
                <a:sym typeface="Spectral"/>
              </a:rPr>
              <a:t>Historie</a:t>
            </a:r>
            <a:endParaRPr>
              <a:latin typeface="Spectral"/>
              <a:ea typeface="Spectral"/>
              <a:cs typeface="Spectral"/>
              <a:sym typeface="Spectral"/>
            </a:endParaRPr>
          </a:p>
        </p:txBody>
      </p:sp>
      <p:sp>
        <p:nvSpPr>
          <p:cNvPr id="93" name="Google Shape;93;p19"/>
          <p:cNvSpPr txBox="1"/>
          <p:nvPr>
            <p:ph idx="1" type="body"/>
          </p:nvPr>
        </p:nvSpPr>
        <p:spPr>
          <a:xfrm>
            <a:off x="838200" y="1825625"/>
            <a:ext cx="92109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Spectral"/>
              <a:buChar char="-"/>
            </a:pPr>
            <a:r>
              <a:rPr lang="en-US">
                <a:latin typeface="Spectral"/>
                <a:ea typeface="Spectral"/>
                <a:cs typeface="Spectral"/>
                <a:sym typeface="Spectral"/>
              </a:rPr>
              <a:t>první známky lidského osídlení již před 15 tisíci lety</a:t>
            </a:r>
            <a:endParaRPr>
              <a:latin typeface="Spectral"/>
              <a:ea typeface="Spectral"/>
              <a:cs typeface="Spectral"/>
              <a:sym typeface="Spectral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Spectral"/>
              <a:buChar char="-"/>
            </a:pPr>
            <a:r>
              <a:rPr lang="en-US">
                <a:latin typeface="Spectral"/>
                <a:ea typeface="Spectral"/>
                <a:cs typeface="Spectral"/>
                <a:sym typeface="Spectral"/>
              </a:rPr>
              <a:t>počátek 7. století - vznik Islámu</a:t>
            </a:r>
            <a:endParaRPr>
              <a:latin typeface="Spectral"/>
              <a:ea typeface="Spectral"/>
              <a:cs typeface="Spectral"/>
              <a:sym typeface="Spectral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Spectral"/>
              <a:buChar char="-"/>
            </a:pPr>
            <a:r>
              <a:rPr lang="en-US">
                <a:latin typeface="Spectral"/>
                <a:ea typeface="Spectral"/>
                <a:cs typeface="Spectral"/>
                <a:sym typeface="Spectral"/>
              </a:rPr>
              <a:t>622 - Mohamed odchazí z Mekky do Mediny, začátek muslimského letopočtu</a:t>
            </a:r>
            <a:endParaRPr>
              <a:latin typeface="Spectral"/>
              <a:ea typeface="Spectral"/>
              <a:cs typeface="Spectral"/>
              <a:sym typeface="Spectral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Spectral"/>
              <a:buChar char="-"/>
            </a:pPr>
            <a:r>
              <a:rPr lang="en-US">
                <a:latin typeface="Spectral"/>
                <a:ea typeface="Spectral"/>
                <a:cs typeface="Spectral"/>
                <a:sym typeface="Spectral"/>
              </a:rPr>
              <a:t>přelom 19. a 20. stol. - spory s Osmany</a:t>
            </a:r>
            <a:endParaRPr>
              <a:latin typeface="Spectral"/>
              <a:ea typeface="Spectral"/>
              <a:cs typeface="Spectral"/>
              <a:sym typeface="Spectral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Spectral"/>
              <a:buChar char="-"/>
            </a:pPr>
            <a:r>
              <a:rPr lang="en-US">
                <a:latin typeface="Spectral"/>
                <a:ea typeface="Spectral"/>
                <a:cs typeface="Spectral"/>
                <a:sym typeface="Spectral"/>
              </a:rPr>
              <a:t>1932 - vznik samostatného státu </a:t>
            </a:r>
            <a:r>
              <a:rPr lang="en-US">
                <a:latin typeface="Spectral"/>
                <a:ea typeface="Spectral"/>
                <a:cs typeface="Spectral"/>
                <a:sym typeface="Spectral"/>
              </a:rPr>
              <a:t>Saúdská</a:t>
            </a:r>
            <a:r>
              <a:rPr lang="en-US">
                <a:latin typeface="Spectral"/>
                <a:ea typeface="Spectral"/>
                <a:cs typeface="Spectral"/>
                <a:sym typeface="Spectral"/>
              </a:rPr>
              <a:t> Arábie</a:t>
            </a:r>
            <a:endParaRPr>
              <a:latin typeface="Spectral"/>
              <a:ea typeface="Spectral"/>
              <a:cs typeface="Spectral"/>
              <a:sym typeface="Spectral"/>
            </a:endParaRPr>
          </a:p>
        </p:txBody>
      </p:sp>
      <p:pic>
        <p:nvPicPr>
          <p:cNvPr id="94" name="Google Shape;9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26875" y="1874950"/>
            <a:ext cx="2226925" cy="3188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0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Spectral"/>
                <a:ea typeface="Spectral"/>
                <a:cs typeface="Spectral"/>
                <a:sym typeface="Spectral"/>
              </a:rPr>
              <a:t>Podnebí, Geografie</a:t>
            </a:r>
            <a:endParaRPr>
              <a:latin typeface="Spectral"/>
              <a:ea typeface="Spectral"/>
              <a:cs typeface="Spectral"/>
              <a:sym typeface="Spectral"/>
            </a:endParaRPr>
          </a:p>
        </p:txBody>
      </p:sp>
      <p:sp>
        <p:nvSpPr>
          <p:cNvPr id="100" name="Google Shape;100;p20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Font typeface="Spectral"/>
              <a:buChar char="●"/>
            </a:pPr>
            <a:r>
              <a:rPr lang="en-US">
                <a:latin typeface="Spectral"/>
                <a:ea typeface="Spectral"/>
                <a:cs typeface="Spectral"/>
                <a:sym typeface="Spectral"/>
              </a:rPr>
              <a:t>subtropický </a:t>
            </a:r>
            <a:r>
              <a:rPr lang="en-US">
                <a:latin typeface="Spectral"/>
                <a:ea typeface="Spectral"/>
                <a:cs typeface="Spectral"/>
                <a:sym typeface="Spectral"/>
              </a:rPr>
              <a:t>podnebný</a:t>
            </a:r>
            <a:r>
              <a:rPr lang="en-US">
                <a:latin typeface="Spectral"/>
                <a:ea typeface="Spectral"/>
                <a:cs typeface="Spectral"/>
                <a:sym typeface="Spectral"/>
              </a:rPr>
              <a:t> pás</a:t>
            </a:r>
            <a:endParaRPr>
              <a:latin typeface="Spectral"/>
              <a:ea typeface="Spectral"/>
              <a:cs typeface="Spectral"/>
              <a:sym typeface="Spectral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Spectral"/>
              <a:buChar char="●"/>
            </a:pPr>
            <a:r>
              <a:rPr lang="en-US">
                <a:latin typeface="Spectral"/>
                <a:ea typeface="Spectral"/>
                <a:cs typeface="Spectral"/>
                <a:sym typeface="Spectral"/>
              </a:rPr>
              <a:t>bez řek</a:t>
            </a:r>
            <a:endParaRPr>
              <a:latin typeface="Spectral"/>
              <a:ea typeface="Spectral"/>
              <a:cs typeface="Spectral"/>
              <a:sym typeface="Spectral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Spectral"/>
              <a:buChar char="●"/>
            </a:pPr>
            <a:r>
              <a:rPr lang="en-US">
                <a:latin typeface="Spectral"/>
                <a:ea typeface="Spectral"/>
                <a:cs typeface="Spectral"/>
                <a:sym typeface="Spectral"/>
              </a:rPr>
              <a:t>pohoří Asir</a:t>
            </a:r>
            <a:endParaRPr>
              <a:latin typeface="Spectral"/>
              <a:ea typeface="Spectral"/>
              <a:cs typeface="Spectral"/>
              <a:sym typeface="Spectral"/>
            </a:endParaRPr>
          </a:p>
        </p:txBody>
      </p:sp>
      <p:pic>
        <p:nvPicPr>
          <p:cNvPr id="101" name="Google Shape;101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05725" y="1253400"/>
            <a:ext cx="4351201" cy="4351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1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Spectral"/>
                <a:ea typeface="Spectral"/>
                <a:cs typeface="Spectral"/>
                <a:sym typeface="Spectral"/>
              </a:rPr>
              <a:t>Kultura, kuchyně</a:t>
            </a:r>
            <a:endParaRPr>
              <a:latin typeface="Spectral"/>
              <a:ea typeface="Spectral"/>
              <a:cs typeface="Spectral"/>
              <a:sym typeface="Spectral"/>
            </a:endParaRPr>
          </a:p>
        </p:txBody>
      </p:sp>
      <p:sp>
        <p:nvSpPr>
          <p:cNvPr id="107" name="Google Shape;107;p21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Spectral"/>
              <a:buChar char="-"/>
            </a:pPr>
            <a:r>
              <a:rPr lang="en-US">
                <a:latin typeface="Spectral"/>
                <a:ea typeface="Spectral"/>
                <a:cs typeface="Spectral"/>
                <a:sym typeface="Spectral"/>
              </a:rPr>
              <a:t>beduíni</a:t>
            </a:r>
            <a:endParaRPr>
              <a:latin typeface="Spectral"/>
              <a:ea typeface="Spectral"/>
              <a:cs typeface="Spectral"/>
              <a:sym typeface="Spectral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Spectral"/>
              <a:buChar char="-"/>
            </a:pPr>
            <a:r>
              <a:rPr lang="en-US">
                <a:latin typeface="Spectral"/>
                <a:ea typeface="Spectral"/>
                <a:cs typeface="Spectral"/>
                <a:sym typeface="Spectral"/>
              </a:rPr>
              <a:t>kabsa</a:t>
            </a:r>
            <a:endParaRPr>
              <a:latin typeface="Spectral"/>
              <a:ea typeface="Spectral"/>
              <a:cs typeface="Spectral"/>
              <a:sym typeface="Spectral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Spectral"/>
              <a:buChar char="-"/>
            </a:pPr>
            <a:r>
              <a:rPr lang="en-US">
                <a:latin typeface="Spectral"/>
                <a:ea typeface="Spectral"/>
                <a:cs typeface="Spectral"/>
                <a:sym typeface="Spectral"/>
              </a:rPr>
              <a:t>matazeez</a:t>
            </a:r>
            <a:endParaRPr>
              <a:latin typeface="Spectral"/>
              <a:ea typeface="Spectral"/>
              <a:cs typeface="Spectral"/>
              <a:sym typeface="Spectral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Spectral"/>
              <a:buChar char="-"/>
            </a:pPr>
            <a:r>
              <a:rPr lang="en-US">
                <a:latin typeface="Spectral"/>
                <a:ea typeface="Spectral"/>
                <a:cs typeface="Spectral"/>
                <a:sym typeface="Spectral"/>
              </a:rPr>
              <a:t>jareesh</a:t>
            </a:r>
            <a:endParaRPr>
              <a:latin typeface="Spectral"/>
              <a:ea typeface="Spectral"/>
              <a:cs typeface="Spectral"/>
              <a:sym typeface="Spectral"/>
            </a:endParaRPr>
          </a:p>
        </p:txBody>
      </p:sp>
      <p:pic>
        <p:nvPicPr>
          <p:cNvPr id="108" name="Google Shape;108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80300" y="662700"/>
            <a:ext cx="2072200" cy="2635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93975" y="1202950"/>
            <a:ext cx="2381250" cy="178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25775" y="4135525"/>
            <a:ext cx="2381250" cy="179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593975" y="3941263"/>
            <a:ext cx="2381250" cy="1781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5100" y="271100"/>
            <a:ext cx="4237104" cy="2826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84625" y="271100"/>
            <a:ext cx="4666224" cy="28269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7100" y="3588450"/>
            <a:ext cx="4349163" cy="2826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637575" y="3550925"/>
            <a:ext cx="4349175" cy="2899458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22"/>
          <p:cNvSpPr txBox="1"/>
          <p:nvPr/>
        </p:nvSpPr>
        <p:spPr>
          <a:xfrm>
            <a:off x="2650825" y="3098050"/>
            <a:ext cx="1154700" cy="20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600">
                <a:solidFill>
                  <a:schemeClr val="lt2"/>
                </a:solidFill>
                <a:latin typeface="Spectral"/>
                <a:ea typeface="Spectral"/>
                <a:cs typeface="Spectral"/>
                <a:sym typeface="Spectral"/>
              </a:rPr>
              <a:t>Rijád </a:t>
            </a:r>
            <a:endParaRPr i="1" sz="900">
              <a:solidFill>
                <a:schemeClr val="lt2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  <p:sp>
        <p:nvSpPr>
          <p:cNvPr id="121" name="Google Shape;121;p22"/>
          <p:cNvSpPr txBox="1"/>
          <p:nvPr/>
        </p:nvSpPr>
        <p:spPr>
          <a:xfrm>
            <a:off x="8564975" y="3098050"/>
            <a:ext cx="1446000" cy="31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600">
                <a:solidFill>
                  <a:schemeClr val="lt2"/>
                </a:solidFill>
                <a:latin typeface="Spectral"/>
                <a:ea typeface="Spectral"/>
                <a:cs typeface="Spectral"/>
                <a:sym typeface="Spectral"/>
              </a:rPr>
              <a:t>Ka’ba</a:t>
            </a:r>
            <a:endParaRPr i="1" sz="1600">
              <a:solidFill>
                <a:schemeClr val="lt2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  <p:sp>
        <p:nvSpPr>
          <p:cNvPr id="122" name="Google Shape;122;p22"/>
          <p:cNvSpPr txBox="1"/>
          <p:nvPr/>
        </p:nvSpPr>
        <p:spPr>
          <a:xfrm>
            <a:off x="2154275" y="6395300"/>
            <a:ext cx="2952000" cy="24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600">
                <a:solidFill>
                  <a:schemeClr val="lt2"/>
                </a:solidFill>
                <a:latin typeface="Spectral"/>
                <a:ea typeface="Spectral"/>
                <a:cs typeface="Spectral"/>
                <a:sym typeface="Spectral"/>
              </a:rPr>
              <a:t>Prorokova mešita</a:t>
            </a:r>
            <a:endParaRPr i="1" sz="1600">
              <a:solidFill>
                <a:schemeClr val="lt2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  <p:sp>
        <p:nvSpPr>
          <p:cNvPr id="123" name="Google Shape;123;p22"/>
          <p:cNvSpPr txBox="1"/>
          <p:nvPr/>
        </p:nvSpPr>
        <p:spPr>
          <a:xfrm>
            <a:off x="8755750" y="6415400"/>
            <a:ext cx="1727100" cy="20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600">
                <a:solidFill>
                  <a:schemeClr val="lt2"/>
                </a:solidFill>
                <a:latin typeface="Spectral"/>
                <a:ea typeface="Spectral"/>
                <a:cs typeface="Spectral"/>
                <a:sym typeface="Spectral"/>
              </a:rPr>
              <a:t>Hegra</a:t>
            </a:r>
            <a:endParaRPr i="1" sz="1600">
              <a:solidFill>
                <a:schemeClr val="lt2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2975" y="1774863"/>
            <a:ext cx="4958475" cy="3308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05075" y="1598300"/>
            <a:ext cx="6334525" cy="35631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