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6858000" cx="1218895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57d2bce1bc_0_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57d2bce1bc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7d2bce1bc_0_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57d2bce1bc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57d2bce1bc_0_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57d2bce1bc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58bb512ac8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58bb512ac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58bb512ac8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58bb512ac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8bb512ac8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8bb512ac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8bb512ac8_0_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58bb512ac8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5909a22a6c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35909a22a6c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58df6bae7d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58df6bae7d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8df6bae7d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58df6bae7d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58df6bae7d_0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58df6bae7d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58df6bae7d_0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58df6bae7d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58df6bae7d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58df6bae7d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58df6bae7d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58df6bae7d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58df6bae7d_0_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58df6bae7d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58df6bae7d_0_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58df6bae7d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58df6bae7d_0_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58df6bae7d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57d2bce1bc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g357d2bce1bc_0_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909a22a6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35909a22a6c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7d2bce1bc_0_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7d2bce1bc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Relationship Id="rId4" Type="http://schemas.openxmlformats.org/officeDocument/2006/relationships/image" Target="../media/image26.png"/><Relationship Id="rId5" Type="http://schemas.openxmlformats.org/officeDocument/2006/relationships/image" Target="../media/image32.png"/><Relationship Id="rId6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Relationship Id="rId4" Type="http://schemas.openxmlformats.org/officeDocument/2006/relationships/image" Target="../media/image31.png"/><Relationship Id="rId5" Type="http://schemas.openxmlformats.org/officeDocument/2006/relationships/image" Target="../media/image3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png"/><Relationship Id="rId4" Type="http://schemas.openxmlformats.org/officeDocument/2006/relationships/image" Target="../media/image28.png"/><Relationship Id="rId5" Type="http://schemas.openxmlformats.org/officeDocument/2006/relationships/image" Target="../media/image4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Relationship Id="rId4" Type="http://schemas.openxmlformats.org/officeDocument/2006/relationships/image" Target="../media/image47.png"/><Relationship Id="rId5" Type="http://schemas.openxmlformats.org/officeDocument/2006/relationships/image" Target="../media/image5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Relationship Id="rId4" Type="http://schemas.openxmlformats.org/officeDocument/2006/relationships/image" Target="../media/image29.png"/><Relationship Id="rId5" Type="http://schemas.openxmlformats.org/officeDocument/2006/relationships/image" Target="../media/image4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21.png"/><Relationship Id="rId5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0.png"/><Relationship Id="rId4" Type="http://schemas.openxmlformats.org/officeDocument/2006/relationships/image" Target="../media/image45.png"/><Relationship Id="rId5" Type="http://schemas.openxmlformats.org/officeDocument/2006/relationships/image" Target="../media/image3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Relationship Id="rId4" Type="http://schemas.openxmlformats.org/officeDocument/2006/relationships/image" Target="../media/image25.png"/><Relationship Id="rId5" Type="http://schemas.openxmlformats.org/officeDocument/2006/relationships/image" Target="../media/image4.png"/><Relationship Id="rId6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457200" y="509695"/>
            <a:ext cx="5943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chemeClr val="lt1"/>
              </a:solidFill>
            </a:endParaRPr>
          </a:p>
        </p:txBody>
      </p:sp>
      <p:sp>
        <p:nvSpPr>
          <p:cNvPr id="85" name="Google Shape;85;p13"/>
          <p:cNvSpPr txBox="1"/>
          <p:nvPr/>
        </p:nvSpPr>
        <p:spPr>
          <a:xfrm>
            <a:off x="3122675" y="4584800"/>
            <a:ext cx="5943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Prokop Pekár 7.AV</a:t>
            </a:r>
            <a:endParaRPr b="1" sz="3600">
              <a:solidFill>
                <a:srgbClr val="FFFFF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lt1"/>
                </a:solidFill>
              </a:rPr>
              <a:t>řeka Indus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/>
          <p:nvPr>
            <p:ph type="title"/>
          </p:nvPr>
        </p:nvSpPr>
        <p:spPr>
          <a:xfrm>
            <a:off x="1034050" y="-12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lt1"/>
                </a:solidFill>
              </a:rPr>
              <a:t>údolí Hunza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 txBox="1"/>
          <p:nvPr>
            <p:ph type="title"/>
          </p:nvPr>
        </p:nvSpPr>
        <p:spPr>
          <a:xfrm>
            <a:off x="457200" y="274650"/>
            <a:ext cx="37773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lt1"/>
                </a:solidFill>
              </a:rPr>
              <a:t>K2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lt1"/>
                </a:solidFill>
              </a:rPr>
              <a:t>Badišáhova mešita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 txBox="1"/>
          <p:nvPr>
            <p:ph type="title"/>
          </p:nvPr>
        </p:nvSpPr>
        <p:spPr>
          <a:xfrm>
            <a:off x="1979675" y="249013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lt1"/>
                </a:solidFill>
              </a:rPr>
              <a:t>Faisalova mešita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/>
          <p:nvPr>
            <p:ph type="title"/>
          </p:nvPr>
        </p:nvSpPr>
        <p:spPr>
          <a:xfrm>
            <a:off x="111100" y="15928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lt1"/>
                </a:solidFill>
              </a:rPr>
              <a:t>ruiny města Mohenjo Daro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 txBox="1"/>
          <p:nvPr>
            <p:ph type="title"/>
          </p:nvPr>
        </p:nvSpPr>
        <p:spPr>
          <a:xfrm>
            <a:off x="915725" y="518213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2B48C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/>
          <p:nvPr/>
        </p:nvSpPr>
        <p:spPr>
          <a:xfrm>
            <a:off x="457200" y="274320"/>
            <a:ext cx="5943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Afghánistán</a:t>
            </a:r>
            <a:endParaRPr sz="5000"/>
          </a:p>
        </p:txBody>
      </p:sp>
      <p:sp>
        <p:nvSpPr>
          <p:cNvPr id="191" name="Google Shape;191;p29"/>
          <p:cNvSpPr txBox="1"/>
          <p:nvPr/>
        </p:nvSpPr>
        <p:spPr>
          <a:xfrm>
            <a:off x="457200" y="1371600"/>
            <a:ext cx="5943600" cy="3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Hlavní město: Kábul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Rozloha: 652 860 km²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Obyvatelstvo: 43 844 111 (37. na světě)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Úřední jazyky: paštština a darí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Měna: afghání (AFN)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Náboženství: islám (většina sunnité)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Nejvyšší vůdce: Haibatulláh Achúndzáda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Typ vlády: islámský emirát 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0800" y="139600"/>
            <a:ext cx="2597726" cy="17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96400" y="137900"/>
            <a:ext cx="2596896" cy="173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8652" y="1936356"/>
            <a:ext cx="5154650" cy="343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4557775"/>
            <a:ext cx="1975331" cy="201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2B48C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/>
          <p:nvPr/>
        </p:nvSpPr>
        <p:spPr>
          <a:xfrm>
            <a:off x="457200" y="274320"/>
            <a:ext cx="5943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Historie</a:t>
            </a:r>
            <a:endParaRPr sz="5000"/>
          </a:p>
        </p:txBody>
      </p:sp>
      <p:sp>
        <p:nvSpPr>
          <p:cNvPr id="201" name="Google Shape;201;p30"/>
          <p:cNvSpPr txBox="1"/>
          <p:nvPr/>
        </p:nvSpPr>
        <p:spPr>
          <a:xfrm>
            <a:off x="457200" y="1371600"/>
            <a:ext cx="59436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1919 - nezávislost na Británii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1979-1989 - sovětská okupace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1996-2001 - vláda Tálibánu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2001 - útoky 11. září → invaze USA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2021 - Tálibán znovu ovládl zemi po odchodu USA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8312" y="101125"/>
            <a:ext cx="5435600" cy="305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3200" y="3429000"/>
            <a:ext cx="4945832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0725" y="4192975"/>
            <a:ext cx="4326000" cy="25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2B48C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"/>
          <p:cNvSpPr txBox="1"/>
          <p:nvPr/>
        </p:nvSpPr>
        <p:spPr>
          <a:xfrm>
            <a:off x="457200" y="274320"/>
            <a:ext cx="5943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Ekonomika</a:t>
            </a:r>
            <a:endParaRPr sz="5000"/>
          </a:p>
        </p:txBody>
      </p:sp>
      <p:sp>
        <p:nvSpPr>
          <p:cNvPr id="210" name="Google Shape;210;p31"/>
          <p:cNvSpPr txBox="1"/>
          <p:nvPr/>
        </p:nvSpPr>
        <p:spPr>
          <a:xfrm>
            <a:off x="457200" y="1371600"/>
            <a:ext cx="59436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</a:rPr>
              <a:t>HDP: 14 miliard USD</a:t>
            </a:r>
            <a:endParaRPr b="1" sz="2400">
              <a:solidFill>
                <a:srgbClr val="FFFFFF"/>
              </a:solidFill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b="1" lang="en-US" sz="2400">
                <a:solidFill>
                  <a:srgbClr val="FFFFFF"/>
                </a:solidFill>
              </a:rPr>
              <a:t>HDP na obyvatele: 340 USD</a:t>
            </a:r>
            <a:endParaRPr b="1" sz="2400">
              <a:solidFill>
                <a:srgbClr val="FFFFFF"/>
              </a:solidFill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b="1" lang="en-US" sz="2400">
                <a:solidFill>
                  <a:srgbClr val="FFFFFF"/>
                </a:solidFill>
              </a:rPr>
              <a:t>Hlavní odvětví: zemědělství, obchod, těžba</a:t>
            </a:r>
            <a:endParaRPr b="1" sz="2400">
              <a:solidFill>
                <a:srgbClr val="FFFFFF"/>
              </a:solidFill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b="1" lang="en-US" sz="2400">
                <a:solidFill>
                  <a:srgbClr val="FFFFFF"/>
                </a:solidFill>
              </a:rPr>
              <a:t>Závislost na zahraniční pomoci</a:t>
            </a:r>
            <a:endParaRPr b="1" sz="2400">
              <a:solidFill>
                <a:srgbClr val="FFFFFF"/>
              </a:solidFill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b="1" lang="en-US" sz="2400">
                <a:solidFill>
                  <a:srgbClr val="FFFFFF"/>
                </a:solidFill>
              </a:rPr>
              <a:t>Neformální ekonomika, pašování, opium</a:t>
            </a:r>
            <a:endParaRPr b="1" sz="2400">
              <a:solidFill>
                <a:srgbClr val="FFFFFF"/>
              </a:solidFill>
            </a:endParaRPr>
          </a:p>
        </p:txBody>
      </p:sp>
      <p:pic>
        <p:nvPicPr>
          <p:cNvPr id="211" name="Google Shape;21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0804" y="152400"/>
            <a:ext cx="4916671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7463" y="3530125"/>
            <a:ext cx="5483349" cy="308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1100" y="4049700"/>
            <a:ext cx="3335823" cy="250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6600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/>
          <p:nvPr/>
        </p:nvSpPr>
        <p:spPr>
          <a:xfrm>
            <a:off x="457200" y="274320"/>
            <a:ext cx="5943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Pákistán</a:t>
            </a:r>
            <a:endParaRPr sz="2800"/>
          </a:p>
        </p:txBody>
      </p:sp>
      <p:sp>
        <p:nvSpPr>
          <p:cNvPr id="91" name="Google Shape;91;p14"/>
          <p:cNvSpPr txBox="1"/>
          <p:nvPr/>
        </p:nvSpPr>
        <p:spPr>
          <a:xfrm>
            <a:off x="457200" y="1371600"/>
            <a:ext cx="5943600" cy="38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Hlavní město: Islámábád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Rozloha: 881 913 km²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Obyvatelstvo: 241 499 431 (5. na světě)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Měna: pákistánská rupie (PKR)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Úřední jazyk: urdština, angličtina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Náboženství: islám (sunnité)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Typ vlády: parlamentní republika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Prezident: Ásif Alí Zardárí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oubor:Flag of Pakistan.svg – Wikipedie" id="92" name="Google Shape;9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2800" y="152400"/>
            <a:ext cx="3443750" cy="229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3200" y="2602425"/>
            <a:ext cx="5483350" cy="3722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3200" y="152400"/>
            <a:ext cx="1711445" cy="229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2B48C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2"/>
          <p:cNvSpPr txBox="1"/>
          <p:nvPr/>
        </p:nvSpPr>
        <p:spPr>
          <a:xfrm>
            <a:off x="457200" y="274320"/>
            <a:ext cx="5943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Problémy</a:t>
            </a:r>
            <a:endParaRPr sz="5000"/>
          </a:p>
        </p:txBody>
      </p:sp>
      <p:sp>
        <p:nvSpPr>
          <p:cNvPr id="219" name="Google Shape;219;p32"/>
          <p:cNvSpPr txBox="1"/>
          <p:nvPr/>
        </p:nvSpPr>
        <p:spPr>
          <a:xfrm>
            <a:off x="457200" y="1371600"/>
            <a:ext cx="5943600" cy="21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Chudoba a hlad (miliony bez jídla)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Porušování práv žen (zákaz škol, práce)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Násilí a útoky (ISIS, Tálibán)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Nedostatek zdravotní péče a školství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Zahraniční izolace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685200"/>
            <a:ext cx="6040801" cy="302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6915" y="274325"/>
            <a:ext cx="4406960" cy="325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6800" y="3685199"/>
            <a:ext cx="4027200" cy="302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2B48C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"/>
          <p:cNvSpPr txBox="1"/>
          <p:nvPr/>
        </p:nvSpPr>
        <p:spPr>
          <a:xfrm>
            <a:off x="457200" y="274320"/>
            <a:ext cx="5943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Kultura a tradice</a:t>
            </a:r>
            <a:endParaRPr sz="5000"/>
          </a:p>
        </p:txBody>
      </p:sp>
      <p:sp>
        <p:nvSpPr>
          <p:cNvPr id="228" name="Google Shape;228;p33"/>
          <p:cNvSpPr txBox="1"/>
          <p:nvPr/>
        </p:nvSpPr>
        <p:spPr>
          <a:xfrm>
            <a:off x="457200" y="1371600"/>
            <a:ext cx="59436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b="1" lang="en-US" sz="2400">
                <a:solidFill>
                  <a:srgbClr val="FFFFFF"/>
                </a:solidFill>
              </a:rPr>
              <a:t>Hlavní náboženství: islám</a:t>
            </a:r>
            <a:endParaRPr b="1" sz="2400">
              <a:solidFill>
                <a:srgbClr val="FFFFFF"/>
              </a:solidFill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b="1" lang="en-US" sz="2400">
                <a:solidFill>
                  <a:srgbClr val="FFFFFF"/>
                </a:solidFill>
              </a:rPr>
              <a:t>Tradiční oblečení: shalwar kameez, turban</a:t>
            </a:r>
            <a:endParaRPr b="1" sz="2400">
              <a:solidFill>
                <a:srgbClr val="FFFFFF"/>
              </a:solidFill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b="1" lang="en-US" sz="2400">
                <a:solidFill>
                  <a:srgbClr val="FFFFFF"/>
                </a:solidFill>
              </a:rPr>
              <a:t>Hudba, poezie, řemesla (koberečky)</a:t>
            </a:r>
            <a:endParaRPr b="1" sz="2400">
              <a:solidFill>
                <a:srgbClr val="FFFFFF"/>
              </a:solidFill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b="1" lang="en-US" sz="2400">
                <a:solidFill>
                  <a:srgbClr val="FFFFFF"/>
                </a:solidFill>
              </a:rPr>
              <a:t>Oslavy: Eid, svatby, Nový rok - Navruz</a:t>
            </a:r>
            <a:endParaRPr b="1" sz="2400">
              <a:solidFill>
                <a:srgbClr val="FFFFFF"/>
              </a:solidFill>
            </a:endParaRPr>
          </a:p>
        </p:txBody>
      </p:sp>
      <p:pic>
        <p:nvPicPr>
          <p:cNvPr id="229" name="Google Shape;22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0800" y="274325"/>
            <a:ext cx="5483351" cy="3655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6725" y="3957592"/>
            <a:ext cx="4664544" cy="262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75000" y="3957592"/>
            <a:ext cx="3934962" cy="2623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2B48C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4"/>
          <p:cNvSpPr txBox="1"/>
          <p:nvPr/>
        </p:nvSpPr>
        <p:spPr>
          <a:xfrm>
            <a:off x="457200" y="274320"/>
            <a:ext cx="5943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Příroda a Krajina</a:t>
            </a:r>
            <a:endParaRPr sz="5000"/>
          </a:p>
        </p:txBody>
      </p:sp>
      <p:sp>
        <p:nvSpPr>
          <p:cNvPr id="237" name="Google Shape;237;p34"/>
          <p:cNvSpPr txBox="1"/>
          <p:nvPr/>
        </p:nvSpPr>
        <p:spPr>
          <a:xfrm>
            <a:off x="457200" y="1371600"/>
            <a:ext cx="5943600" cy="3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b="1" lang="en-US" sz="2400">
                <a:solidFill>
                  <a:srgbClr val="FFFFFF"/>
                </a:solidFill>
              </a:rPr>
              <a:t>Hory: Hindúkuš – 75 % území, Noshaq (7 492 m)</a:t>
            </a:r>
            <a:endParaRPr b="1" sz="2400">
              <a:solidFill>
                <a:srgbClr val="FFFFFF"/>
              </a:solidFill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b="1" lang="en-US" sz="2400">
                <a:solidFill>
                  <a:srgbClr val="FFFFFF"/>
                </a:solidFill>
              </a:rPr>
              <a:t>Řeky: Helmand, Kábul - zavlažování</a:t>
            </a:r>
            <a:endParaRPr b="1" sz="2400">
              <a:solidFill>
                <a:srgbClr val="FFFFFF"/>
              </a:solidFill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b="1" lang="en-US" sz="2400">
                <a:solidFill>
                  <a:srgbClr val="FFFFFF"/>
                </a:solidFill>
              </a:rPr>
              <a:t>Pouště: Rigestán, Dasht-e Margo</a:t>
            </a:r>
            <a:endParaRPr b="1" sz="2400">
              <a:solidFill>
                <a:srgbClr val="FFFFFF"/>
              </a:solidFill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b="1" lang="en-US" sz="2400">
                <a:solidFill>
                  <a:srgbClr val="FFFFFF"/>
                </a:solidFill>
              </a:rPr>
              <a:t>Podnebí: Horká léta, mrazivé zimy, sucho</a:t>
            </a:r>
            <a:endParaRPr b="1" sz="2400">
              <a:solidFill>
                <a:srgbClr val="FFFFFF"/>
              </a:solidFill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b="1" lang="en-US" sz="2400">
                <a:solidFill>
                  <a:srgbClr val="FFFFFF"/>
                </a:solidFill>
              </a:rPr>
              <a:t>Rizika: Sucha, eroze, sesuvy, zemětřesení</a:t>
            </a:r>
            <a:endParaRPr b="1" sz="2400">
              <a:solidFill>
                <a:srgbClr val="FFFFFF"/>
              </a:solidFill>
            </a:endParaRPr>
          </a:p>
        </p:txBody>
      </p:sp>
      <p:pic>
        <p:nvPicPr>
          <p:cNvPr id="238" name="Google Shape;23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0800" y="1294712"/>
            <a:ext cx="5483351" cy="4268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 txBox="1"/>
          <p:nvPr>
            <p:ph type="title"/>
          </p:nvPr>
        </p:nvSpPr>
        <p:spPr>
          <a:xfrm>
            <a:off x="172250" y="2105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</a:rPr>
              <a:t>Modrá mešita (Mazár-e Šaríf)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6"/>
          <p:cNvSpPr txBox="1"/>
          <p:nvPr>
            <p:ph type="title"/>
          </p:nvPr>
        </p:nvSpPr>
        <p:spPr>
          <a:xfrm>
            <a:off x="3687525" y="5555963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</a:rPr>
              <a:t>Citadela Herát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7"/>
          <p:cNvSpPr txBox="1"/>
          <p:nvPr>
            <p:ph type="title"/>
          </p:nvPr>
        </p:nvSpPr>
        <p:spPr>
          <a:xfrm>
            <a:off x="1700625" y="3259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</a:rPr>
              <a:t>Buddhové z Bámjánu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</a:rPr>
              <a:t>minaret Džám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9"/>
          <p:cNvSpPr txBox="1"/>
          <p:nvPr>
            <p:ph type="title"/>
          </p:nvPr>
        </p:nvSpPr>
        <p:spPr>
          <a:xfrm>
            <a:off x="726400" y="435098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</a:rPr>
              <a:t>pohoří </a:t>
            </a:r>
            <a:r>
              <a:rPr b="1" lang="en-US">
                <a:solidFill>
                  <a:srgbClr val="FFFFFF"/>
                </a:solidFill>
              </a:rPr>
              <a:t>Hindúkuš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0"/>
          <p:cNvSpPr txBox="1"/>
          <p:nvPr>
            <p:ph type="title"/>
          </p:nvPr>
        </p:nvSpPr>
        <p:spPr>
          <a:xfrm>
            <a:off x="-81200" y="4338163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</a:rPr>
              <a:t>řeka Helmand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1"/>
          <p:cNvSpPr txBox="1"/>
          <p:nvPr>
            <p:ph type="title"/>
          </p:nvPr>
        </p:nvSpPr>
        <p:spPr>
          <a:xfrm>
            <a:off x="944300" y="-12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</a:rPr>
              <a:t>poušť v jižním </a:t>
            </a:r>
            <a:r>
              <a:rPr b="1" lang="en-US">
                <a:solidFill>
                  <a:srgbClr val="FFFFFF"/>
                </a:solidFill>
              </a:rPr>
              <a:t>Afghánistánu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6600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/>
          <p:nvPr/>
        </p:nvSpPr>
        <p:spPr>
          <a:xfrm>
            <a:off x="457200" y="274320"/>
            <a:ext cx="5943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Historie</a:t>
            </a:r>
            <a:endParaRPr sz="5000"/>
          </a:p>
        </p:txBody>
      </p:sp>
      <p:sp>
        <p:nvSpPr>
          <p:cNvPr id="100" name="Google Shape;100;p15"/>
          <p:cNvSpPr txBox="1"/>
          <p:nvPr/>
        </p:nvSpPr>
        <p:spPr>
          <a:xfrm>
            <a:off x="457200" y="1371600"/>
            <a:ext cx="5943600" cy="30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1947 - vznik Pákistánu při rozdělení Britské Indie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1947-1948 - první válka o Kašmír s Indií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1971 - odtržení Východního Pákistánu → vznik Bangladéše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 minulosti časté vojenské převraty a nestabilita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9550" y="4150100"/>
            <a:ext cx="3944900" cy="242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8875" y="4031170"/>
            <a:ext cx="4527210" cy="25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73475" y="274325"/>
            <a:ext cx="3137995" cy="3726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2"/>
          <p:cNvSpPr txBox="1"/>
          <p:nvPr>
            <p:ph type="title"/>
          </p:nvPr>
        </p:nvSpPr>
        <p:spPr>
          <a:xfrm>
            <a:off x="611025" y="10798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</a:rPr>
              <a:t>jezero na Band-e Amir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3"/>
          <p:cNvSpPr txBox="1"/>
          <p:nvPr>
            <p:ph type="title"/>
          </p:nvPr>
        </p:nvSpPr>
        <p:spPr>
          <a:xfrm>
            <a:off x="1508325" y="59508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Děkuji za pozornost</a:t>
            </a:r>
            <a:endParaRPr b="1"/>
          </a:p>
        </p:txBody>
      </p:sp>
      <p:pic>
        <p:nvPicPr>
          <p:cNvPr id="284" name="Google Shape;28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90488"/>
            <a:ext cx="3029949" cy="4815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4749" y="1890488"/>
            <a:ext cx="47625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49649" y="1890488"/>
            <a:ext cx="3786901" cy="4735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6600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/>
          <p:nvPr/>
        </p:nvSpPr>
        <p:spPr>
          <a:xfrm>
            <a:off x="457200" y="274320"/>
            <a:ext cx="5943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Kašmír Současnost </a:t>
            </a:r>
            <a:endParaRPr sz="5000"/>
          </a:p>
        </p:txBody>
      </p:sp>
      <p:sp>
        <p:nvSpPr>
          <p:cNvPr id="109" name="Google Shape;109;p16"/>
          <p:cNvSpPr txBox="1"/>
          <p:nvPr/>
        </p:nvSpPr>
        <p:spPr>
          <a:xfrm>
            <a:off x="457200" y="1371600"/>
            <a:ext cx="59436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Duben 2025 - útok na turisty, 26 mrtvých, Indie viní teroristy z Pákistánu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Začátek května - Indie útočila na cíle v Pákistánem spravovaném Kašmíru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10. května - uzavřeno příměří zprostředkované USA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0800" y="152400"/>
            <a:ext cx="524256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6600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/>
          <p:nvPr/>
        </p:nvSpPr>
        <p:spPr>
          <a:xfrm>
            <a:off x="457200" y="274320"/>
            <a:ext cx="5943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Ekonomika</a:t>
            </a:r>
            <a:endParaRPr sz="5000"/>
          </a:p>
        </p:txBody>
      </p:sp>
      <p:sp>
        <p:nvSpPr>
          <p:cNvPr id="116" name="Google Shape;116;p17"/>
          <p:cNvSpPr txBox="1"/>
          <p:nvPr/>
        </p:nvSpPr>
        <p:spPr>
          <a:xfrm>
            <a:off x="457200" y="1371600"/>
            <a:ext cx="59436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HDP: 374,6 miliardy USD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HDP na obyvatele: 1 588 USD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Pořadí ve světě: 42. místo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Hlavní odvětví: zemědělství, textilní průmysl, služby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Problémy: inflace, nezaměstnanost, dluhy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0800" y="274325"/>
            <a:ext cx="5483350" cy="3232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2650" y="3646621"/>
            <a:ext cx="4381500" cy="29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3554" y="3957598"/>
            <a:ext cx="4381500" cy="2383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6600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/>
          <p:nvPr/>
        </p:nvSpPr>
        <p:spPr>
          <a:xfrm>
            <a:off x="457200" y="274320"/>
            <a:ext cx="5943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Problémy</a:t>
            </a:r>
            <a:endParaRPr sz="5000"/>
          </a:p>
        </p:txBody>
      </p:sp>
      <p:sp>
        <p:nvSpPr>
          <p:cNvPr id="125" name="Google Shape;125;p18"/>
          <p:cNvSpPr txBox="1"/>
          <p:nvPr/>
        </p:nvSpPr>
        <p:spPr>
          <a:xfrm>
            <a:off x="457200" y="1371600"/>
            <a:ext cx="59436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Chudoba a nerovnost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Vysoká nezaměstnanost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Korupce ve státní správě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Přírodní katastrofy - např. záplavy 2022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Terorismus a extremismus v pohraničí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Napětí s Indií kvůli Kašmíru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6675" y="3957600"/>
            <a:ext cx="3644625" cy="24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3400" y="3429000"/>
            <a:ext cx="4572000" cy="29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7725" y="274325"/>
            <a:ext cx="5483351" cy="3079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6600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 txBox="1"/>
          <p:nvPr/>
        </p:nvSpPr>
        <p:spPr>
          <a:xfrm>
            <a:off x="457200" y="274320"/>
            <a:ext cx="5943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Kultura a Tradice</a:t>
            </a:r>
            <a:endParaRPr sz="5000"/>
          </a:p>
        </p:txBody>
      </p:sp>
      <p:sp>
        <p:nvSpPr>
          <p:cNvPr id="134" name="Google Shape;134;p19"/>
          <p:cNvSpPr txBox="1"/>
          <p:nvPr/>
        </p:nvSpPr>
        <p:spPr>
          <a:xfrm>
            <a:off x="457200" y="1371600"/>
            <a:ext cx="59436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Silná islámská kultura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Hudba: qawwali (duchovní zpěvy)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Oslavy: Eid, svatby s tancem a barvami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Tradiční oblečení: shalwar kameez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Bohatá kořeněná kuchyně - kari, naan, biryani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9188" y="3651900"/>
            <a:ext cx="5245624" cy="27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0800" y="139000"/>
            <a:ext cx="5483349" cy="3290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7212" y="3581409"/>
            <a:ext cx="2037516" cy="3124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37128" y="3581409"/>
            <a:ext cx="2272140" cy="3124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6600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/>
          <p:nvPr/>
        </p:nvSpPr>
        <p:spPr>
          <a:xfrm>
            <a:off x="457200" y="274320"/>
            <a:ext cx="5943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Příroda a Krajina</a:t>
            </a:r>
            <a:endParaRPr sz="5000"/>
          </a:p>
        </p:txBody>
      </p:sp>
      <p:sp>
        <p:nvSpPr>
          <p:cNvPr id="144" name="Google Shape;144;p20"/>
          <p:cNvSpPr txBox="1"/>
          <p:nvPr/>
        </p:nvSpPr>
        <p:spPr>
          <a:xfrm>
            <a:off x="457200" y="1371600"/>
            <a:ext cx="5943600" cy="30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Hory: Karákóram, Himálaj; K2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Řeky: Indus - klíčová pro zemědělství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Pouště: Thár, Cholistan (jih)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Podnebí: Od ledovců po pouště, monzuny, zimy na severu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Rizika: Povodně, zemětřesení, sesuvy půdy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0800" y="1019063"/>
            <a:ext cx="5483350" cy="4819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lt1"/>
                </a:solidFill>
              </a:rPr>
              <a:t>poušť Thar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