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oboto Slab"/>
      <p:regular r:id="rId26"/>
      <p:bold r:id="rId27"/>
    </p:embeddedFont>
    <p:embeddedFont>
      <p:font typeface="Robo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Slab-regular.fntdata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font" Target="fonts/RobotoSlab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8d012b57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8d012b57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67e8c1af4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67e8c1af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-"/>
            </a:pPr>
            <a:r>
              <a:rPr lang="cs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 světové urovni lame af zadne oylmpijske hry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8d012b57c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8d012b57c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67e8c1af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67e8c1a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8d012b57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8d012b57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67e8c1af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67e8c1af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8d012b57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8d012b57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58d012b57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58d012b57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8d012b57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8d012b57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Manhattan pouště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8d012b57c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8d012b57c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Manhattan pouště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67e8c1af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67e8c1af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8d012b57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8d012b57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67e8c1af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67e8c1af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60kč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67e8c1af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67e8c1af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67e8c1af4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67e8c1af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67e8c1af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567e8c1af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67e8c1af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67e8c1af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67e8c1af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67e8c1af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8d012b57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8d012b57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1.png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39.png"/><Relationship Id="rId5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Relationship Id="rId5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40000"/>
              </a:lnSpc>
              <a:spcBef>
                <a:spcPts val="56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5650">
              <a:solidFill>
                <a:srgbClr val="F16728"/>
              </a:solidFill>
            </a:endParaRPr>
          </a:p>
          <a:p>
            <a:pPr indent="0" lvl="0" marL="0" rtl="0" algn="ctr">
              <a:spcBef>
                <a:spcPts val="5600"/>
              </a:spcBef>
              <a:spcAft>
                <a:spcPts val="0"/>
              </a:spcAft>
              <a:buNone/>
            </a:pPr>
            <a:r>
              <a:rPr lang="cs"/>
              <a:t>Omán a Jemen</a:t>
            </a:r>
            <a:endParaRPr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</a:rPr>
              <a:t>Adam Pacholík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idx="4294967295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2743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4010"/>
              <a:t>Pláže v oblasti Salalah</a:t>
            </a:r>
            <a:endParaRPr sz="4010"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750" y="75875"/>
            <a:ext cx="7862499" cy="39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Sport</a:t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87900" y="1243350"/>
            <a:ext cx="8368200" cy="33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fotbal, volejbal, basketbal, tenis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fotbal - brankář Ali Al-Habsi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tradiční býčí zápasy (Salalah Al Batinah)</a:t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5500" y="458025"/>
            <a:ext cx="2819000" cy="28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2845" y="2964350"/>
            <a:ext cx="3051699" cy="205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Jemen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:Jemen Sirwah 04.JPG - Wikimedia Commons"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>
            <p:ph type="title"/>
          </p:nvPr>
        </p:nvSpPr>
        <p:spPr>
          <a:xfrm>
            <a:off x="387900" y="4421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FFFFFF"/>
                </a:solidFill>
              </a:rPr>
              <a:t>Základní informace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87900" y="1275150"/>
            <a:ext cx="8368200" cy="32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Jemenská Republika</a:t>
            </a:r>
            <a:endParaRPr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-"/>
            </a:pPr>
            <a:r>
              <a:rPr lang="cs"/>
              <a:t>453 000 km²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29 583 245 obyvatel (2020)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Saná/Aden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arabština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kolébka islámu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rozdělený bez centrální vlády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formálně prezident Hadí</a:t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7175" y="1186500"/>
            <a:ext cx="3382225" cy="338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/>
          <p:nvPr/>
        </p:nvSpPr>
        <p:spPr>
          <a:xfrm>
            <a:off x="6528375" y="3040000"/>
            <a:ext cx="461100" cy="230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5"/>
          <p:cNvPicPr preferRelativeResize="0"/>
          <p:nvPr/>
        </p:nvPicPr>
        <p:blipFill rotWithShape="1">
          <a:blip r:embed="rId5">
            <a:alphaModFix/>
          </a:blip>
          <a:srcRect b="3450" l="5000" r="-5000" t="-3449"/>
          <a:stretch/>
        </p:blipFill>
        <p:spPr>
          <a:xfrm>
            <a:off x="6303563" y="395938"/>
            <a:ext cx="2066925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Povrch</a:t>
            </a:r>
            <a:endParaRPr/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87900" y="1334724"/>
            <a:ext cx="8368200" cy="307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rozmanitý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pouš</a:t>
            </a:r>
            <a:r>
              <a:rPr lang="cs"/>
              <a:t>ť </a:t>
            </a:r>
            <a:r>
              <a:rPr lang="cs"/>
              <a:t>Rub Al-Chálí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nížiny podél pobřeží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pohoří Sarawat (Jabal an-Nabi Shu'ayb, 3 666m)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obecně vysoká n.m.v.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ostrov Socotra</a:t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8275" y="296025"/>
            <a:ext cx="4044125" cy="238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Válečný konflikt</a:t>
            </a:r>
            <a:endParaRPr/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 roku 2014 náboženská válka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Sunnité vs Huthiové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Huthiové v Saná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</a:t>
            </a:r>
            <a:r>
              <a:rPr lang="cs"/>
              <a:t>oje se vedou mezi Húthíy, silami věrnými Hadímu, separatisty z jihu a teroristickými skupinami (např. Al-Káida)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nyní záblesky klidu</a:t>
            </a:r>
            <a:endParaRPr/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750" y="231525"/>
            <a:ext cx="3346048" cy="250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Ekonomika</a:t>
            </a: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extrémní chudoba, hlad a nezaměstnanost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rostlina kata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největší humanitární krize na světě (OSN)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většina negramotní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závislá na exportu ropy (80%)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většina zemědělci (20% HDP)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Jemenský</a:t>
            </a:r>
            <a:r>
              <a:rPr lang="cs"/>
              <a:t> rial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850" y="2865069"/>
            <a:ext cx="3496001" cy="18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7425" y="418250"/>
            <a:ext cx="3230251" cy="215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6068" y="3538500"/>
            <a:ext cx="2216800" cy="150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/>
          <p:nvPr>
            <p:ph idx="4294967295" type="body"/>
          </p:nvPr>
        </p:nvSpPr>
        <p:spPr>
          <a:xfrm>
            <a:off x="387900" y="17919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								      </a:t>
            </a:r>
            <a:r>
              <a:rPr lang="cs" sz="2570"/>
              <a:t>Saná</a:t>
            </a:r>
            <a:endParaRPr sz="2570"/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0" y="86075"/>
            <a:ext cx="3769900" cy="25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150" y="799838"/>
            <a:ext cx="4286250" cy="28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275" y="2841250"/>
            <a:ext cx="3930425" cy="17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idx="4294967295" type="body"/>
          </p:nvPr>
        </p:nvSpPr>
        <p:spPr>
          <a:xfrm>
            <a:off x="387900" y="17283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917"/>
              <a:t>								 Socotra</a:t>
            </a:r>
            <a:endParaRPr sz="1917"/>
          </a:p>
        </p:txBody>
      </p:sp>
      <p:pic>
        <p:nvPicPr>
          <p:cNvPr id="194" name="Google Shape;19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26" y="338351"/>
            <a:ext cx="3403776" cy="226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300" y="957150"/>
            <a:ext cx="4194750" cy="27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000" y="2849200"/>
            <a:ext cx="3147800" cy="178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>
            <p:ph idx="4294967295" type="body"/>
          </p:nvPr>
        </p:nvSpPr>
        <p:spPr>
          <a:xfrm>
            <a:off x="387900" y="18396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917"/>
              <a:t>Shibam</a:t>
            </a:r>
            <a:endParaRPr sz="1917"/>
          </a:p>
        </p:txBody>
      </p:sp>
      <p:pic>
        <p:nvPicPr>
          <p:cNvPr id="202" name="Google Shape;2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01" y="909425"/>
            <a:ext cx="4707976" cy="314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0575" y="996925"/>
            <a:ext cx="4013750" cy="254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Omán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/>
          <p:nvPr>
            <p:ph idx="4294967295" type="title"/>
          </p:nvPr>
        </p:nvSpPr>
        <p:spPr>
          <a:xfrm>
            <a:off x="324300" y="13728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Děkuji za pozornost</a:t>
            </a:r>
            <a:endParaRPr/>
          </a:p>
        </p:txBody>
      </p:sp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100" y="2363725"/>
            <a:ext cx="3207877" cy="180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ultan Qaboos Grand Mosque in Muscat, Om (poskytuje Getty Images)"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21873" y="0"/>
            <a:ext cx="1378776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>
            <p:ph type="title"/>
          </p:nvPr>
        </p:nvSpPr>
        <p:spPr>
          <a:xfrm>
            <a:off x="387913" y="4898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informace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87900" y="1378500"/>
            <a:ext cx="8368200" cy="31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10000"/>
          </a:bodyPr>
          <a:lstStyle/>
          <a:p>
            <a:pPr indent="-346849" lvl="0" marL="457200" rtl="0" algn="l">
              <a:spcBef>
                <a:spcPts val="0"/>
              </a:spcBef>
              <a:spcAft>
                <a:spcPts val="0"/>
              </a:spcAft>
              <a:buSzPct val="108760"/>
              <a:buChar char="-"/>
            </a:pPr>
            <a:r>
              <a:rPr lang="cs" sz="6848">
                <a:latin typeface="Arial"/>
                <a:ea typeface="Arial"/>
                <a:cs typeface="Arial"/>
                <a:sym typeface="Arial"/>
              </a:rPr>
              <a:t>Sultanát Omán</a:t>
            </a:r>
            <a:endParaRPr sz="6848">
              <a:latin typeface="Arial"/>
              <a:ea typeface="Arial"/>
              <a:cs typeface="Arial"/>
              <a:sym typeface="Arial"/>
            </a:endParaRPr>
          </a:p>
          <a:p>
            <a:pPr indent="-346849" lvl="0" marL="457200" rtl="0" algn="l">
              <a:spcBef>
                <a:spcPts val="0"/>
              </a:spcBef>
              <a:spcAft>
                <a:spcPts val="0"/>
              </a:spcAft>
              <a:buSzPct val="108760"/>
              <a:buChar char="-"/>
            </a:pPr>
            <a:r>
              <a:rPr lang="cs" sz="6848">
                <a:latin typeface="Arial"/>
                <a:ea typeface="Arial"/>
                <a:cs typeface="Arial"/>
                <a:sym typeface="Arial"/>
              </a:rPr>
              <a:t>309 500 km²</a:t>
            </a:r>
            <a:endParaRPr sz="6848">
              <a:latin typeface="Arial"/>
              <a:ea typeface="Arial"/>
              <a:cs typeface="Arial"/>
              <a:sym typeface="Arial"/>
            </a:endParaRPr>
          </a:p>
          <a:p>
            <a:pPr indent="-337324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" sz="6848">
                <a:latin typeface="Arial"/>
                <a:ea typeface="Arial"/>
                <a:cs typeface="Arial"/>
                <a:sym typeface="Arial"/>
              </a:rPr>
              <a:t>v roce 2017 cca 4,8 milionu obyvatel</a:t>
            </a:r>
            <a:endParaRPr sz="6848">
              <a:latin typeface="Arial"/>
              <a:ea typeface="Arial"/>
              <a:cs typeface="Arial"/>
              <a:sym typeface="Arial"/>
            </a:endParaRPr>
          </a:p>
          <a:p>
            <a:pPr indent="-337324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" sz="6848">
                <a:latin typeface="Arial"/>
                <a:ea typeface="Arial"/>
                <a:cs typeface="Arial"/>
                <a:sym typeface="Arial"/>
              </a:rPr>
              <a:t>Maskat</a:t>
            </a:r>
            <a:endParaRPr sz="6848">
              <a:latin typeface="Arial"/>
              <a:ea typeface="Arial"/>
              <a:cs typeface="Arial"/>
              <a:sym typeface="Arial"/>
            </a:endParaRPr>
          </a:p>
          <a:p>
            <a:pPr indent="-338912" lvl="0" marL="457200" marR="25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1460"/>
              <a:buFont typeface="Arial"/>
              <a:buChar char="-"/>
            </a:pPr>
            <a:r>
              <a:rPr lang="cs" sz="6848">
                <a:latin typeface="Arial"/>
                <a:ea typeface="Arial"/>
                <a:cs typeface="Arial"/>
                <a:sym typeface="Arial"/>
              </a:rPr>
              <a:t>arabština (úřední), angličtina, balúčština, urdština</a:t>
            </a:r>
            <a:endParaRPr sz="6848">
              <a:latin typeface="Arial"/>
              <a:ea typeface="Arial"/>
              <a:cs typeface="Arial"/>
              <a:sym typeface="Arial"/>
            </a:endParaRPr>
          </a:p>
          <a:p>
            <a:pPr indent="-337324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" sz="6848">
                <a:latin typeface="Arial"/>
                <a:ea typeface="Arial"/>
                <a:cs typeface="Arial"/>
                <a:sym typeface="Arial"/>
              </a:rPr>
              <a:t>Islám</a:t>
            </a:r>
            <a:endParaRPr sz="6848">
              <a:latin typeface="Arial"/>
              <a:ea typeface="Arial"/>
              <a:cs typeface="Arial"/>
              <a:sym typeface="Arial"/>
            </a:endParaRPr>
          </a:p>
          <a:p>
            <a:pPr indent="-338912" lvl="0" marL="457200" marR="25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1460"/>
              <a:buFont typeface="Arial"/>
              <a:buChar char="-"/>
            </a:pPr>
            <a:r>
              <a:rPr lang="cs" sz="6848">
                <a:latin typeface="Arial"/>
                <a:ea typeface="Arial"/>
                <a:cs typeface="Arial"/>
                <a:sym typeface="Arial"/>
              </a:rPr>
              <a:t>ománský </a:t>
            </a:r>
            <a:r>
              <a:rPr lang="cs" sz="6848">
                <a:latin typeface="Arial"/>
                <a:ea typeface="Arial"/>
                <a:cs typeface="Arial"/>
                <a:sym typeface="Arial"/>
              </a:rPr>
              <a:t>riál</a:t>
            </a:r>
            <a:r>
              <a:rPr lang="cs" sz="6848">
                <a:latin typeface="Arial"/>
                <a:ea typeface="Arial"/>
                <a:cs typeface="Arial"/>
                <a:sym typeface="Arial"/>
              </a:rPr>
              <a:t> (OMR)</a:t>
            </a:r>
            <a:endParaRPr sz="6848">
              <a:latin typeface="Arial"/>
              <a:ea typeface="Arial"/>
              <a:cs typeface="Arial"/>
              <a:sym typeface="Arial"/>
            </a:endParaRPr>
          </a:p>
          <a:p>
            <a:pPr indent="-337324" lvl="0" marL="457200" marR="25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" sz="6848">
                <a:latin typeface="Arial"/>
                <a:ea typeface="Arial"/>
                <a:cs typeface="Arial"/>
                <a:sym typeface="Arial"/>
              </a:rPr>
              <a:t>Absolutní monarchie - Hajtham bin Tárik (2020)</a:t>
            </a:r>
            <a:endParaRPr sz="6848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254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0100" y="1527063"/>
            <a:ext cx="3240625" cy="324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/>
          <p:nvPr/>
        </p:nvSpPr>
        <p:spPr>
          <a:xfrm>
            <a:off x="8046775" y="3127425"/>
            <a:ext cx="325800" cy="230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6750" y="170125"/>
            <a:ext cx="2503600" cy="16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Povrch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32250" y="149777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Střední východ - jihovýchod Arabského poloostrovu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Relativně pestrý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Pouš</a:t>
            </a:r>
            <a:r>
              <a:rPr lang="cs"/>
              <a:t>ť </a:t>
            </a:r>
            <a:r>
              <a:rPr lang="cs"/>
              <a:t>Rub al-Chálí, Umm As Samim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Pohoří Al Hajar (Jabal Shams </a:t>
            </a:r>
            <a:r>
              <a:rPr lang="cs"/>
              <a:t>2980 m n.m</a:t>
            </a:r>
            <a:r>
              <a:rPr lang="cs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Monzunová oblast - Dafár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dlouhá pobřeží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místo řek tzn. wadi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350" y="1999475"/>
            <a:ext cx="3609174" cy="30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075" y="146800"/>
            <a:ext cx="4134049" cy="23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5075" y="2631975"/>
            <a:ext cx="4134050" cy="25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5">
            <a:alphaModFix/>
          </a:blip>
          <a:srcRect b="-24486" l="-5964" r="-4288" t="0"/>
          <a:stretch/>
        </p:blipFill>
        <p:spPr>
          <a:xfrm>
            <a:off x="102325" y="146800"/>
            <a:ext cx="4794525" cy="29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900" y="2631975"/>
            <a:ext cx="4319950" cy="25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Ekonomika</a:t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především těžba ropy (80 procent exportu)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služby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50% obyvatel zemědělství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snaha o diverzifikaci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vysoká</a:t>
            </a:r>
            <a:r>
              <a:rPr lang="cs"/>
              <a:t> míra nezaměstnanosti (20%)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2097" y="3508772"/>
            <a:ext cx="2693250" cy="14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4975" y="415575"/>
            <a:ext cx="3007501" cy="300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Firmy</a:t>
            </a:r>
            <a:endParaRPr/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370600"/>
            <a:ext cx="3294426" cy="170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0" y="3143375"/>
            <a:ext cx="3294426" cy="18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6350" y="1306800"/>
            <a:ext cx="3066624" cy="17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6350" y="3143375"/>
            <a:ext cx="3066625" cy="18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idx="4294967295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2743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  přístavní město </a:t>
            </a:r>
            <a:r>
              <a:rPr lang="cs" sz="2152"/>
              <a:t>Súr</a:t>
            </a:r>
            <a:endParaRPr sz="2152"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975"/>
            <a:ext cx="5081149" cy="364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750" y="130350"/>
            <a:ext cx="3817825" cy="286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2830" y="3216334"/>
            <a:ext cx="1926926" cy="232516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/>
          <p:nvPr/>
        </p:nvSpPr>
        <p:spPr>
          <a:xfrm>
            <a:off x="7935450" y="3962175"/>
            <a:ext cx="405600" cy="166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idx="4294967295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2743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6400"/>
              <a:t>Mešita sultána Kábúse</a:t>
            </a:r>
            <a:endParaRPr sz="6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0" y="296475"/>
            <a:ext cx="4682424" cy="31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8900" y="646250"/>
            <a:ext cx="4105200" cy="32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