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4" r:id="rId2"/>
    <p:sldId id="256" r:id="rId3"/>
    <p:sldId id="257" r:id="rId4"/>
    <p:sldId id="258" r:id="rId5"/>
    <p:sldId id="259" r:id="rId6"/>
    <p:sldId id="262" r:id="rId7"/>
    <p:sldId id="263" r:id="rId8"/>
    <p:sldId id="264" r:id="rId9"/>
    <p:sldId id="272" r:id="rId10"/>
    <p:sldId id="285" r:id="rId11"/>
    <p:sldId id="265" r:id="rId12"/>
    <p:sldId id="266" r:id="rId13"/>
    <p:sldId id="260" r:id="rId14"/>
    <p:sldId id="261" r:id="rId15"/>
    <p:sldId id="287" r:id="rId16"/>
    <p:sldId id="286" r:id="rId17"/>
    <p:sldId id="267" r:id="rId18"/>
    <p:sldId id="268" r:id="rId19"/>
    <p:sldId id="269" r:id="rId20"/>
    <p:sldId id="270" r:id="rId21"/>
    <p:sldId id="271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8" r:id="rId30"/>
    <p:sldId id="281" r:id="rId31"/>
    <p:sldId id="282" r:id="rId32"/>
    <p:sldId id="283" r:id="rId33"/>
    <p:sldId id="28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4"/>
    <p:restoredTop sz="94660"/>
  </p:normalViewPr>
  <p:slideViewPr>
    <p:cSldViewPr snapToGrid="0">
      <p:cViewPr varScale="1">
        <p:scale>
          <a:sx n="100" d="100"/>
          <a:sy n="100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BACB-24C8-9949-98E0-7EFAB5ECEE20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F777B-AA33-5B48-820D-75B67D01CE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46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Golestan</a:t>
            </a:r>
            <a:r>
              <a:rPr lang="de-DE" dirty="0"/>
              <a:t> </a:t>
            </a:r>
            <a:r>
              <a:rPr lang="de-DE" dirty="0" err="1"/>
              <a:t>palace</a:t>
            </a: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679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Hřbitov</a:t>
            </a:r>
            <a:r>
              <a:rPr lang="de-DE" dirty="0"/>
              <a:t> al </a:t>
            </a:r>
            <a:r>
              <a:rPr lang="de-DE" dirty="0" err="1"/>
              <a:t>najaf</a:t>
            </a: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18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Prezident: </a:t>
            </a:r>
            <a:r>
              <a:rPr lang="cs-CZ" dirty="0" err="1"/>
              <a:t>Masúd</a:t>
            </a:r>
            <a:r>
              <a:rPr lang="cs-CZ" dirty="0"/>
              <a:t> </a:t>
            </a:r>
            <a:r>
              <a:rPr lang="cs-CZ" dirty="0" err="1"/>
              <a:t>Pezeškján</a:t>
            </a:r>
            <a:r>
              <a:rPr lang="cs-CZ" dirty="0"/>
              <a:t> </a:t>
            </a:r>
          </a:p>
          <a:p>
            <a:r>
              <a:rPr lang="cs-CZ" u="none" strike="noStrike" dirty="0">
                <a:solidFill>
                  <a:srgbClr val="3366CC"/>
                </a:solidFill>
                <a:effectLst/>
              </a:rPr>
              <a:t>Duchovní vůdce: Alí </a:t>
            </a:r>
            <a:r>
              <a:rPr lang="cs-CZ" u="none" strike="noStrike" dirty="0" err="1">
                <a:solidFill>
                  <a:srgbClr val="3366CC"/>
                </a:solidFill>
                <a:effectLst/>
              </a:rPr>
              <a:t>Chámeneí</a:t>
            </a:r>
            <a:endParaRPr lang="cs-CZ" u="none" strike="noStrike" dirty="0">
              <a:solidFill>
                <a:srgbClr val="3366CC"/>
              </a:solidFill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08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revoluce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6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Americká rukojmí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36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Zelená revoluce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98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Věž</a:t>
            </a:r>
            <a:r>
              <a:rPr lang="de-DE" dirty="0"/>
              <a:t> </a:t>
            </a:r>
            <a:r>
              <a:rPr lang="de-DE" dirty="0" err="1"/>
              <a:t>azadi</a:t>
            </a: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78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Shushtar</a:t>
            </a:r>
            <a:r>
              <a:rPr lang="de-DE" dirty="0"/>
              <a:t> </a:t>
            </a:r>
            <a:r>
              <a:rPr lang="de-DE" dirty="0" err="1"/>
              <a:t>hydraulický</a:t>
            </a:r>
            <a:r>
              <a:rPr lang="de-DE" dirty="0"/>
              <a:t> </a:t>
            </a:r>
            <a:r>
              <a:rPr lang="de-DE" dirty="0" err="1"/>
              <a:t>systém</a:t>
            </a: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19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69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Eridu</a:t>
            </a:r>
            <a:r>
              <a:rPr lang="de-DE" dirty="0"/>
              <a:t> a Uruk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777B-AA33-5B48-820D-75B67D01CE7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81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727CD-FC33-BA60-EBD4-7717BD945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C01B12-2CE1-C9B7-7AEC-4FCFF4941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BA980C-7626-831F-9872-6A687E88D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98830B-66E8-77E2-7D22-644E5B38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037920-90DE-EFC9-29A4-8E3E381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83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7CC09-8E9A-88F6-2BD2-44FA15A3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05AFF2-6625-E5C7-A280-DCB946B8A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9020DE-13AC-D5B8-FC08-D46F3BBA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ACB4A9-C2EF-50AE-BCBE-58EC36EA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C2E2F2-523D-A5F8-1EA2-03D23FB2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29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3088BF7-F83E-B4D3-A4AA-312B9CDA8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052731-B6D2-1EB4-DDEF-234BC80B8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9B5461-EA6F-6CB6-42FF-02944B09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834576-5C8A-59E4-A394-36C133D4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7387CA-AE38-FA44-7EE7-61A1E8B9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33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FC46B-5D13-F376-9625-9F1B6E28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6CE48-7C0A-B67E-9CE7-482FEB25B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1026D9-FB51-8D55-AA36-D76E22EC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B096AF-EE8F-CF85-D303-E10024FA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A87F25-BEA9-B9F8-DAC3-1BC90D77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45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86B7B-6841-86D5-52D0-55F56FD22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6779AB-D8F7-744F-CB43-DD0618D74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38780A-AB1C-C504-3FE6-F41597B9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C814E6-986A-0DB3-6073-8BAB3E9E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467CCE-5AC1-72F4-7F5F-1E5B43D0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48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E4F496-78DF-813F-4525-A74D7316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C3A04-0E87-7347-846F-8FED368DD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F4BE36-F474-83BA-F9B3-35F6BC903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A27716-CA02-3205-0889-D259ACF4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EBC64A-F55B-4EFD-E674-F40B8878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3765DD-711D-45D0-7A69-03DADF49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15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F7CCB-6FD2-45A7-CB9A-1CB3B144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88E0D2-7D80-06C2-0BDC-334875EB0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2BE3EF-E588-C12B-8AC0-7579FFA03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B58A10-5498-60C9-CA82-0F3204E9E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053681-5C54-04BF-C277-E6F2F4FF8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0270F2-C349-66E4-DD27-120B4610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25E275-AEC8-888F-E6E7-CC3DA5D6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13EA7D-E52B-2A75-501F-FC004909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88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E016B-DC11-891B-D585-38C9D0B4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5C78B1D-4333-CEAB-3915-F20AC74E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759258-FD5A-AB38-F554-D3E6034F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F1CA60-91DB-4C4E-3163-6A3AC51C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56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382AAF-FFE7-CAD4-FA7E-99297BB7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BC01EF-8B42-8E22-09D3-13C4AD51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33DF64-AC94-53E4-C5AC-AC88A7C5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45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FFAE4-A4F7-CDD9-EE69-54BAF407F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0CE2B-F5AA-E2BE-0250-F5B3B4B0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2377EE-88E9-D56F-8C0A-99D4A7677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73ABCD-8272-67B6-B3D1-3D56EDC7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7AD1D9-AD60-E8A9-16B8-6357F7FA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4AEECB-D092-AD18-C2BF-E12BAB8A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0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93C80-61B4-DE8D-FB4E-2C597C7C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E4E3B9-0F1B-3126-23B2-D1336C298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8DAA6E-AE00-A477-4E33-94FE5E478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EBCF0A-AE18-2D45-7CC6-AA34DAEC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4F24AA-6D6A-808A-8028-C489926FD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0EEC6-3B78-6630-BA0D-9B632AEF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75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52D747D-372F-EAC4-9A20-AC37BB21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831F00-8F2F-241F-8A91-C337D00D7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D21331-3799-A317-803A-EBFCBFC05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3E92D-8671-6544-BA60-16A7B2D511E3}" type="datetimeFigureOut">
              <a:rPr lang="de-DE" smtClean="0"/>
              <a:t>19.05.25</a:t>
            </a:fld>
            <a:endParaRPr lang="de-DE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5D6DD9-230A-7A8C-060D-69A9A3815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DC3965-B4CB-B0A8-DB08-A0A221A6B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1CE7-E803-5D4C-AA58-4046FFEB230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9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B66144-CC63-E113-9BC7-A84FCE8E35DC}"/>
              </a:ext>
            </a:extLst>
          </p:cNvPr>
          <p:cNvSpPr txBox="1"/>
          <p:nvPr/>
        </p:nvSpPr>
        <p:spPr>
          <a:xfrm>
            <a:off x="2454275" y="2921168"/>
            <a:ext cx="728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venir Book" panose="02000503020000020003" pitchFamily="2" charset="0"/>
              </a:rPr>
              <a:t>ÍRÁN, IRÁK, KUVAJT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BAA336-3F10-595A-CD0A-9697B3D1FE9C}"/>
              </a:ext>
            </a:extLst>
          </p:cNvPr>
          <p:cNvSpPr txBox="1"/>
          <p:nvPr/>
        </p:nvSpPr>
        <p:spPr>
          <a:xfrm>
            <a:off x="9486900" y="5486400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venir Book" panose="02000503020000020003" pitchFamily="2" charset="0"/>
              </a:rPr>
              <a:t>Martin Melkes</a:t>
            </a:r>
          </a:p>
        </p:txBody>
      </p:sp>
    </p:spTree>
    <p:extLst>
      <p:ext uri="{BB962C8B-B14F-4D97-AF65-F5344CB8AC3E}">
        <p14:creationId xmlns:p14="http://schemas.microsoft.com/office/powerpoint/2010/main" val="380049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ran physical map">
            <a:extLst>
              <a:ext uri="{FF2B5EF4-FFF2-40B4-BE49-F238E27FC236}">
                <a16:creationId xmlns:a16="http://schemas.microsoft.com/office/drawing/2014/main" id="{FECE363D-76A3-9A54-45EC-A65B7BB5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746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8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BE84A5-B7B2-92EA-5B2F-BCB7C3165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01" b="16081"/>
          <a:stretch/>
        </p:blipFill>
        <p:spPr>
          <a:xfrm>
            <a:off x="-1" y="0"/>
            <a:ext cx="12504615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2063BA-C694-F9DD-CFD2-E17B1A35A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11" b="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9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Black - Simple English Wikipedia, the free encyclopedia">
            <a:extLst>
              <a:ext uri="{FF2B5EF4-FFF2-40B4-BE49-F238E27FC236}">
                <a16:creationId xmlns:a16="http://schemas.microsoft.com/office/drawing/2014/main" id="{03004938-FBEE-67DB-9165-6A8C918C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rák | BusinessInfo.cz">
            <a:extLst>
              <a:ext uri="{FF2B5EF4-FFF2-40B4-BE49-F238E27FC236}">
                <a16:creationId xmlns:a16="http://schemas.microsoft.com/office/drawing/2014/main" id="{9F8DAFFC-8C16-2C3B-FA8E-CBF66EAE9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CF97B1-2E36-B2C1-AA67-5874B4BF009C}"/>
              </a:ext>
            </a:extLst>
          </p:cNvPr>
          <p:cNvSpPr txBox="1"/>
          <p:nvPr/>
        </p:nvSpPr>
        <p:spPr>
          <a:xfrm>
            <a:off x="4912824" y="2705725"/>
            <a:ext cx="22605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Irák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840598-9821-B04C-9D92-BFCC176B8F2D}"/>
              </a:ext>
            </a:extLst>
          </p:cNvPr>
          <p:cNvSpPr txBox="1"/>
          <p:nvPr/>
        </p:nvSpPr>
        <p:spPr>
          <a:xfrm>
            <a:off x="13683786" y="1692291"/>
            <a:ext cx="109039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Bagdád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438 317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46 773 097 (2025)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arabština, kurdština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islám, křesťanství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federativní parlamentní republika</a:t>
            </a:r>
          </a:p>
        </p:txBody>
      </p:sp>
      <p:pic>
        <p:nvPicPr>
          <p:cNvPr id="4" name="Picture 2" descr="vlajka Iráku">
            <a:extLst>
              <a:ext uri="{FF2B5EF4-FFF2-40B4-BE49-F238E27FC236}">
                <a16:creationId xmlns:a16="http://schemas.microsoft.com/office/drawing/2014/main" id="{8F33646B-DB83-66F5-5131-3288E18BC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765" y="727401"/>
            <a:ext cx="1957968" cy="13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5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Black - Simple English Wikipedia, the free encyclopedia">
            <a:extLst>
              <a:ext uri="{FF2B5EF4-FFF2-40B4-BE49-F238E27FC236}">
                <a16:creationId xmlns:a16="http://schemas.microsoft.com/office/drawing/2014/main" id="{03004938-FBEE-67DB-9165-6A8C918C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rák | BusinessInfo.cz">
            <a:extLst>
              <a:ext uri="{FF2B5EF4-FFF2-40B4-BE49-F238E27FC236}">
                <a16:creationId xmlns:a16="http://schemas.microsoft.com/office/drawing/2014/main" id="{9F8DAFFC-8C16-2C3B-FA8E-CBF66EAE9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CF97B1-2E36-B2C1-AA67-5874B4BF009C}"/>
              </a:ext>
            </a:extLst>
          </p:cNvPr>
          <p:cNvSpPr txBox="1"/>
          <p:nvPr/>
        </p:nvSpPr>
        <p:spPr>
          <a:xfrm>
            <a:off x="-5100971" y="2928750"/>
            <a:ext cx="22605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Irák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70886C2-26F9-12F7-56BB-F51DC64AD26E}"/>
              </a:ext>
            </a:extLst>
          </p:cNvPr>
          <p:cNvSpPr txBox="1"/>
          <p:nvPr/>
        </p:nvSpPr>
        <p:spPr>
          <a:xfrm>
            <a:off x="1016000" y="1536172"/>
            <a:ext cx="109039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Bagdád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438 317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46 773 097 (2025)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arabština, kurdština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islám, křesťanství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federativní parlamentní republika</a:t>
            </a:r>
          </a:p>
        </p:txBody>
      </p:sp>
      <p:pic>
        <p:nvPicPr>
          <p:cNvPr id="8194" name="Picture 2" descr="vlajka Iráku">
            <a:extLst>
              <a:ext uri="{FF2B5EF4-FFF2-40B4-BE49-F238E27FC236}">
                <a16:creationId xmlns:a16="http://schemas.microsoft.com/office/drawing/2014/main" id="{70D15A3B-227F-3290-E26B-76A823C6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021" y="883516"/>
            <a:ext cx="1957968" cy="13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88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FILE - Who is Iraq's new president Abdul Latif Rashid?">
            <a:extLst>
              <a:ext uri="{FF2B5EF4-FFF2-40B4-BE49-F238E27FC236}">
                <a16:creationId xmlns:a16="http://schemas.microsoft.com/office/drawing/2014/main" id="{BA8FFD3A-3CF2-56BD-655A-FC5E1749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2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levation of land in Iraq. | Download Scientific Diagram">
            <a:extLst>
              <a:ext uri="{FF2B5EF4-FFF2-40B4-BE49-F238E27FC236}">
                <a16:creationId xmlns:a16="http://schemas.microsoft.com/office/drawing/2014/main" id="{02368A4F-7E9B-A164-82DB-9A9807BC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0"/>
            <a:ext cx="8091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438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Ancient City of Uruk | Archaia Creations">
            <a:extLst>
              <a:ext uri="{FF2B5EF4-FFF2-40B4-BE49-F238E27FC236}">
                <a16:creationId xmlns:a16="http://schemas.microsoft.com/office/drawing/2014/main" id="{7FBC6822-132A-CF0D-090A-F2D7F34A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 b="106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9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B9FEF7-C891-2814-6795-79E28D3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6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alley of Peace,' largest world cemetery in holy city of Najaf - AL-Monitor:  The Middle Eastʼs leading independent news source since 2012">
            <a:extLst>
              <a:ext uri="{FF2B5EF4-FFF2-40B4-BE49-F238E27FC236}">
                <a16:creationId xmlns:a16="http://schemas.microsoft.com/office/drawing/2014/main" id="{3BFD5DFF-DEAA-6571-7A5B-990265DA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8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F074A-8581-14B6-F551-88B2065AB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2CE34B-6A9D-EEC9-4DF7-9D2CBAC85B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Map showing the geographical location of Kuwait and Iran | Download  Scientific Diagram">
            <a:extLst>
              <a:ext uri="{FF2B5EF4-FFF2-40B4-BE49-F238E27FC236}">
                <a16:creationId xmlns:a16="http://schemas.microsoft.com/office/drawing/2014/main" id="{EB386E77-61A5-DB42-8C89-9F05D741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0"/>
            <a:ext cx="6796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r'an etched in Saddam Hussein's blood poses dilemma for Iraq leaders | Saddam  Hussein | The Guardian">
            <a:extLst>
              <a:ext uri="{FF2B5EF4-FFF2-40B4-BE49-F238E27FC236}">
                <a16:creationId xmlns:a16="http://schemas.microsoft.com/office/drawing/2014/main" id="{EA4A6585-9934-7986-963E-E19343BF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53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lack - Simple English Wikipedia, the free encyclopedia">
            <a:extLst>
              <a:ext uri="{FF2B5EF4-FFF2-40B4-BE49-F238E27FC236}">
                <a16:creationId xmlns:a16="http://schemas.microsoft.com/office/drawing/2014/main" id="{929065EC-5483-D459-8FD7-2894E00E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62" y="-177800"/>
            <a:ext cx="12336162" cy="70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addam Hussein - Death, Policies &amp; Family">
            <a:extLst>
              <a:ext uri="{FF2B5EF4-FFF2-40B4-BE49-F238E27FC236}">
                <a16:creationId xmlns:a16="http://schemas.microsoft.com/office/drawing/2014/main" id="{C43DBA60-9168-B035-6BF0-19A545B9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11" y="-177800"/>
            <a:ext cx="7091579" cy="70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85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Iran-Iraq War (1980-88) | The Cultural Me">
            <a:extLst>
              <a:ext uri="{FF2B5EF4-FFF2-40B4-BE49-F238E27FC236}">
                <a16:creationId xmlns:a16="http://schemas.microsoft.com/office/drawing/2014/main" id="{DB25CBF6-3EE2-E2FA-0AF3-104D6466C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39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1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irty years on, Iraq’s invasion of Kuwait still haunts region">
            <a:extLst>
              <a:ext uri="{FF2B5EF4-FFF2-40B4-BE49-F238E27FC236}">
                <a16:creationId xmlns:a16="http://schemas.microsoft.com/office/drawing/2014/main" id="{F4984930-F633-81D5-42B8-0DD58368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364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ddam's Hiding Place in HD! Near perfect restoration via manual upscaling  : r/MemeRestoration">
            <a:extLst>
              <a:ext uri="{FF2B5EF4-FFF2-40B4-BE49-F238E27FC236}">
                <a16:creationId xmlns:a16="http://schemas.microsoft.com/office/drawing/2014/main" id="{5040F1A2-8279-0615-B7BD-34CA35E6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3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raqis remember day Saddam Hussein was hanged | CNN">
            <a:extLst>
              <a:ext uri="{FF2B5EF4-FFF2-40B4-BE49-F238E27FC236}">
                <a16:creationId xmlns:a16="http://schemas.microsoft.com/office/drawing/2014/main" id="{8788A305-0981-82FC-0351-4FE94F30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lack - Simple English Wikipedia, the free encyclopedia">
            <a:extLst>
              <a:ext uri="{FF2B5EF4-FFF2-40B4-BE49-F238E27FC236}">
                <a16:creationId xmlns:a16="http://schemas.microsoft.com/office/drawing/2014/main" id="{C8F5B80D-B4E9-7B6B-2700-E6DB27B06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81" y="-116789"/>
            <a:ext cx="12336162" cy="70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lajka IS">
            <a:extLst>
              <a:ext uri="{FF2B5EF4-FFF2-40B4-BE49-F238E27FC236}">
                <a16:creationId xmlns:a16="http://schemas.microsoft.com/office/drawing/2014/main" id="{B6C35D89-AFEC-7ED4-EFB7-6F0D218F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45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Black - Simple English Wikipedia, the free encyclopedia">
            <a:extLst>
              <a:ext uri="{FF2B5EF4-FFF2-40B4-BE49-F238E27FC236}">
                <a16:creationId xmlns:a16="http://schemas.microsoft.com/office/drawing/2014/main" id="{03004938-FBEE-67DB-9165-6A8C918C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UVAJT USILUJE O LEPŠÍ ŽIVOTNÍ PROSTŘEDÍ, MÁ ZÁJEM O INOVATIVNÍ ŘEŠENÍ - MZV">
            <a:extLst>
              <a:ext uri="{FF2B5EF4-FFF2-40B4-BE49-F238E27FC236}">
                <a16:creationId xmlns:a16="http://schemas.microsoft.com/office/drawing/2014/main" id="{26231B18-A8BE-FD4F-62C9-09ED4C974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/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CF97B1-2E36-B2C1-AA67-5874B4BF009C}"/>
              </a:ext>
            </a:extLst>
          </p:cNvPr>
          <p:cNvSpPr txBox="1"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Kuvajt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67DEE6-5C96-6900-DC92-6F0823A759E8}"/>
              </a:ext>
            </a:extLst>
          </p:cNvPr>
          <p:cNvSpPr txBox="1"/>
          <p:nvPr/>
        </p:nvSpPr>
        <p:spPr>
          <a:xfrm>
            <a:off x="14073442" y="1536174"/>
            <a:ext cx="90204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Kuvajt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17 818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4 420 110 (2019)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arabština (úřední), angličtina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islám, křesťanství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konstituční monarchie</a:t>
            </a:r>
          </a:p>
        </p:txBody>
      </p:sp>
      <p:pic>
        <p:nvPicPr>
          <p:cNvPr id="6" name="Picture 2" descr="vlajka Kuvajtu">
            <a:extLst>
              <a:ext uri="{FF2B5EF4-FFF2-40B4-BE49-F238E27FC236}">
                <a16:creationId xmlns:a16="http://schemas.microsoft.com/office/drawing/2014/main" id="{B39D1E47-140F-A103-6A11-46B4E47A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150" y="951531"/>
            <a:ext cx="2338571" cy="11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4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Black - Simple English Wikipedia, the free encyclopedia">
            <a:extLst>
              <a:ext uri="{FF2B5EF4-FFF2-40B4-BE49-F238E27FC236}">
                <a16:creationId xmlns:a16="http://schemas.microsoft.com/office/drawing/2014/main" id="{03004938-FBEE-67DB-9165-6A8C918C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CF97B1-2E36-B2C1-AA67-5874B4BF009C}"/>
              </a:ext>
            </a:extLst>
          </p:cNvPr>
          <p:cNvSpPr txBox="1"/>
          <p:nvPr/>
        </p:nvSpPr>
        <p:spPr>
          <a:xfrm>
            <a:off x="-5964571" y="2941450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Kuvajt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pic>
        <p:nvPicPr>
          <p:cNvPr id="5" name="Picture 2" descr="KUVAJT USILUJE O LEPŠÍ ŽIVOTNÍ PROSTŘEDÍ, MÁ ZÁJEM O INOVATIVNÍ ŘEŠENÍ - MZV">
            <a:extLst>
              <a:ext uri="{FF2B5EF4-FFF2-40B4-BE49-F238E27FC236}">
                <a16:creationId xmlns:a16="http://schemas.microsoft.com/office/drawing/2014/main" id="{9AC2CAEF-91AF-3685-6C2C-F64CFC892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/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70886C2-26F9-12F7-56BB-F51DC64AD26E}"/>
              </a:ext>
            </a:extLst>
          </p:cNvPr>
          <p:cNvSpPr txBox="1"/>
          <p:nvPr/>
        </p:nvSpPr>
        <p:spPr>
          <a:xfrm>
            <a:off x="1016000" y="1536172"/>
            <a:ext cx="90204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Kuvajt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17 818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4 420 110 (2019)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arabština (úřední), angličtina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islám, křesťanství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konstituční monarchie</a:t>
            </a:r>
          </a:p>
        </p:txBody>
      </p:sp>
      <p:pic>
        <p:nvPicPr>
          <p:cNvPr id="4" name="Picture 2" descr="vlajka Kuvajtu">
            <a:extLst>
              <a:ext uri="{FF2B5EF4-FFF2-40B4-BE49-F238E27FC236}">
                <a16:creationId xmlns:a16="http://schemas.microsoft.com/office/drawing/2014/main" id="{BE5721D1-66ED-F29F-A69E-DF99D17F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50" y="951529"/>
            <a:ext cx="2338571" cy="11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8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trét">
            <a:extLst>
              <a:ext uri="{FF2B5EF4-FFF2-40B4-BE49-F238E27FC236}">
                <a16:creationId xmlns:a16="http://schemas.microsoft.com/office/drawing/2014/main" id="{305150EA-19C3-524D-EFE5-FD4E9907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85" y="-2068"/>
            <a:ext cx="7976823" cy="68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98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lack - Simple English Wikipedia, the free encyclopedia">
            <a:extLst>
              <a:ext uri="{FF2B5EF4-FFF2-40B4-BE49-F238E27FC236}">
                <a16:creationId xmlns:a16="http://schemas.microsoft.com/office/drawing/2014/main" id="{BAD6DF8E-41E2-50ED-D467-C5C4D6E3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82BBD9-4C85-5C57-A44E-198ACB4A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9BDB15A-54B6-B1A1-7D90-EC9CC101FE4C}"/>
              </a:ext>
            </a:extLst>
          </p:cNvPr>
          <p:cNvSpPr txBox="1"/>
          <p:nvPr/>
        </p:nvSpPr>
        <p:spPr>
          <a:xfrm>
            <a:off x="4912824" y="2705725"/>
            <a:ext cx="23663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Írán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D022A5-06D5-44A2-CCA2-949E1A1CC6AD}"/>
              </a:ext>
            </a:extLst>
          </p:cNvPr>
          <p:cNvSpPr txBox="1"/>
          <p:nvPr/>
        </p:nvSpPr>
        <p:spPr>
          <a:xfrm>
            <a:off x="13413678" y="1536172"/>
            <a:ext cx="85074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Teherán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1 648 196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85 961 000 (2024)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perština (úřední)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muslimové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islámská republika</a:t>
            </a:r>
          </a:p>
        </p:txBody>
      </p:sp>
      <p:pic>
        <p:nvPicPr>
          <p:cNvPr id="4" name="Picture 2" descr="vlajka Íránu">
            <a:extLst>
              <a:ext uri="{FF2B5EF4-FFF2-40B4-BE49-F238E27FC236}">
                <a16:creationId xmlns:a16="http://schemas.microsoft.com/office/drawing/2014/main" id="{9D7C7789-BDCA-D8F0-1887-4F27AD2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613" y="958909"/>
            <a:ext cx="2007871" cy="11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4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JT USILUJE O LEPŠÍ ŽIVOTNÍ PROSTŘEDÍ, MÁ ZÁJEM O INOVATIVNÍ ŘEŠENÍ - MZV">
            <a:extLst>
              <a:ext uri="{FF2B5EF4-FFF2-40B4-BE49-F238E27FC236}">
                <a16:creationId xmlns:a16="http://schemas.microsoft.com/office/drawing/2014/main" id="{6239F2E5-EDAB-891F-7851-1D3D14795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/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4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ack - Simple English Wikipedia, the free encyclopedia">
            <a:extLst>
              <a:ext uri="{FF2B5EF4-FFF2-40B4-BE49-F238E27FC236}">
                <a16:creationId xmlns:a16="http://schemas.microsoft.com/office/drawing/2014/main" id="{FFE3F5E3-B2BA-2B84-0DC1-058315BE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183F8646-CC4C-D202-838E-DAC4C8B2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0"/>
            <a:ext cx="8918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7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design&#10;&#10;Popis byl vytvořen automaticky">
            <a:extLst>
              <a:ext uri="{FF2B5EF4-FFF2-40B4-BE49-F238E27FC236}">
                <a16:creationId xmlns:a16="http://schemas.microsoft.com/office/drawing/2014/main" id="{96DF7D49-CC78-5FCA-841E-615D98B3D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1" r="33795" b="88286"/>
          <a:stretch/>
        </p:blipFill>
        <p:spPr>
          <a:xfrm>
            <a:off x="1257357" y="2333298"/>
            <a:ext cx="9677286" cy="28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45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B66144-CC63-E113-9BC7-A84FCE8E35DC}"/>
              </a:ext>
            </a:extLst>
          </p:cNvPr>
          <p:cNvSpPr txBox="1"/>
          <p:nvPr/>
        </p:nvSpPr>
        <p:spPr>
          <a:xfrm>
            <a:off x="2454275" y="2921168"/>
            <a:ext cx="728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err="1">
                <a:latin typeface="Avenir Book" panose="02000503020000020003" pitchFamily="2" charset="0"/>
              </a:rPr>
              <a:t>Děkuji</a:t>
            </a:r>
            <a:r>
              <a:rPr lang="de-DE" sz="6000" dirty="0">
                <a:latin typeface="Avenir Book" panose="02000503020000020003" pitchFamily="2" charset="0"/>
              </a:rPr>
              <a:t> </a:t>
            </a:r>
            <a:r>
              <a:rPr lang="de-DE" sz="6000" dirty="0" err="1">
                <a:latin typeface="Avenir Book" panose="02000503020000020003" pitchFamily="2" charset="0"/>
              </a:rPr>
              <a:t>za</a:t>
            </a:r>
            <a:r>
              <a:rPr lang="de-DE" sz="6000" dirty="0">
                <a:latin typeface="Avenir Book" panose="02000503020000020003" pitchFamily="2" charset="0"/>
              </a:rPr>
              <a:t> </a:t>
            </a:r>
            <a:r>
              <a:rPr lang="de-DE" sz="6000" dirty="0" err="1">
                <a:latin typeface="Avenir Book" panose="02000503020000020003" pitchFamily="2" charset="0"/>
              </a:rPr>
              <a:t>pozornost</a:t>
            </a:r>
            <a:endParaRPr lang="de-DE" sz="6000" dirty="0">
              <a:latin typeface="Avenir Book" panose="02000503020000020003" pitchFamily="2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BAA336-3F10-595A-CD0A-9697B3D1FE9C}"/>
              </a:ext>
            </a:extLst>
          </p:cNvPr>
          <p:cNvSpPr txBox="1"/>
          <p:nvPr/>
        </p:nvSpPr>
        <p:spPr>
          <a:xfrm>
            <a:off x="9486900" y="5486400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venir Book" panose="02000503020000020003" pitchFamily="2" charset="0"/>
              </a:rPr>
              <a:t>Martin Melkes</a:t>
            </a:r>
          </a:p>
        </p:txBody>
      </p:sp>
    </p:spTree>
    <p:extLst>
      <p:ext uri="{BB962C8B-B14F-4D97-AF65-F5344CB8AC3E}">
        <p14:creationId xmlns:p14="http://schemas.microsoft.com/office/powerpoint/2010/main" val="228665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lack - Simple English Wikipedia, the free encyclopedia">
            <a:extLst>
              <a:ext uri="{FF2B5EF4-FFF2-40B4-BE49-F238E27FC236}">
                <a16:creationId xmlns:a16="http://schemas.microsoft.com/office/drawing/2014/main" id="{BAD6DF8E-41E2-50ED-D467-C5C4D6E3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82BBD9-4C85-5C57-A44E-198ACB4A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9BDB15A-54B6-B1A1-7D90-EC9CC101FE4C}"/>
              </a:ext>
            </a:extLst>
          </p:cNvPr>
          <p:cNvSpPr txBox="1"/>
          <p:nvPr/>
        </p:nvSpPr>
        <p:spPr>
          <a:xfrm>
            <a:off x="-4459776" y="2705723"/>
            <a:ext cx="23663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err="1">
                <a:solidFill>
                  <a:schemeClr val="bg1"/>
                </a:solidFill>
                <a:latin typeface="Century Gothic" panose="020B0502020202020204" pitchFamily="34" charset="0"/>
                <a:cs typeface="AL BAYAN PLAIN" pitchFamily="2" charset="-78"/>
              </a:rPr>
              <a:t>Írán</a:t>
            </a:r>
            <a:endParaRPr lang="de-DE" b="1" dirty="0">
              <a:solidFill>
                <a:schemeClr val="bg1"/>
              </a:solidFill>
              <a:latin typeface="Century Gothic" panose="020B0502020202020204" pitchFamily="34" charset="0"/>
              <a:cs typeface="AL BAYAN PLAIN" pitchFamily="2" charset="-7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1C49CE-39E1-7B7F-8D43-37D059952F89}"/>
              </a:ext>
            </a:extLst>
          </p:cNvPr>
          <p:cNvSpPr txBox="1"/>
          <p:nvPr/>
        </p:nvSpPr>
        <p:spPr>
          <a:xfrm>
            <a:off x="1016000" y="1536172"/>
            <a:ext cx="85074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Hl. </a:t>
            </a:r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město: Teherán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Rozloha: 1 648 196 km</a:t>
            </a:r>
            <a:r>
              <a:rPr lang="cs-CZ" sz="4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Počet obyvatel: 85 961 000 (2024)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Jazyk: perština (úřední)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Náboženství: islám</a:t>
            </a:r>
          </a:p>
          <a:p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St. zřízení: islámská republika</a:t>
            </a:r>
          </a:p>
        </p:txBody>
      </p:sp>
      <p:pic>
        <p:nvPicPr>
          <p:cNvPr id="5122" name="Picture 2" descr="vlajka Íránu">
            <a:extLst>
              <a:ext uri="{FF2B5EF4-FFF2-40B4-BE49-F238E27FC236}">
                <a16:creationId xmlns:a16="http://schemas.microsoft.com/office/drawing/2014/main" id="{F7EB12A7-F0FA-CA5E-D4A2-EB767213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57" y="1098020"/>
            <a:ext cx="2007871" cy="11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08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Black - Simple English Wikipedia, the free encyclopedia">
            <a:extLst>
              <a:ext uri="{FF2B5EF4-FFF2-40B4-BE49-F238E27FC236}">
                <a16:creationId xmlns:a16="http://schemas.microsoft.com/office/drawing/2014/main" id="{DD522E7E-FD95-2DE2-1992-61BB146B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62" y="-177800"/>
            <a:ext cx="12336162" cy="70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'úd Pezeškíán (2024)">
            <a:extLst>
              <a:ext uri="{FF2B5EF4-FFF2-40B4-BE49-F238E27FC236}">
                <a16:creationId xmlns:a16="http://schemas.microsoft.com/office/drawing/2014/main" id="{6A3C983B-6014-73E6-61F5-E6B344A0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6" y="-122022"/>
            <a:ext cx="5282132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Lidská tvář, oblečení, osoba, muž&#10;&#10;Popis byl vytvořen automaticky">
            <a:extLst>
              <a:ext uri="{FF2B5EF4-FFF2-40B4-BE49-F238E27FC236}">
                <a16:creationId xmlns:a16="http://schemas.microsoft.com/office/drawing/2014/main" id="{A85A67DB-A636-2C89-DF15-9D2797250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03" y="-177800"/>
            <a:ext cx="4881734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id="{D2A74F1A-4D68-E258-80C6-F35B4F52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1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Black - Simple English Wikipedia, the free encyclopedia">
            <a:extLst>
              <a:ext uri="{FF2B5EF4-FFF2-40B4-BE49-F238E27FC236}">
                <a16:creationId xmlns:a16="http://schemas.microsoft.com/office/drawing/2014/main" id="{3715B0A6-0E26-3AAE-6062-B0EBC36E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82" y="7764415"/>
            <a:ext cx="12336162" cy="70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av íránských studentů před americkou ambasádou v Tehránu (4. listopadu 1979)">
            <a:extLst>
              <a:ext uri="{FF2B5EF4-FFF2-40B4-BE49-F238E27FC236}">
                <a16:creationId xmlns:a16="http://schemas.microsoft.com/office/drawing/2014/main" id="{F3D6E73B-E9FB-816E-4BDD-CC53DBE4D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212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C2422D79-FDDB-206B-38E1-F9ACDF03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83" y="7763042"/>
            <a:ext cx="4728633" cy="70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4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lack - Simple English Wikipedia, the free encyclopedia">
            <a:extLst>
              <a:ext uri="{FF2B5EF4-FFF2-40B4-BE49-F238E27FC236}">
                <a16:creationId xmlns:a16="http://schemas.microsoft.com/office/drawing/2014/main" id="{942D449E-9C7B-8571-B4A7-F100BBC03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62" y="-177800"/>
            <a:ext cx="12336162" cy="70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7922EF7D-D957-4BC0-BF06-8BC46C3B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-177800"/>
            <a:ext cx="4728633" cy="70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av íránských studentů před americkou ambasádou v Tehránu (4. listopadu 1979)">
            <a:extLst>
              <a:ext uri="{FF2B5EF4-FFF2-40B4-BE49-F238E27FC236}">
                <a16:creationId xmlns:a16="http://schemas.microsoft.com/office/drawing/2014/main" id="{A28399B6-CA0C-0220-D816-326641CBB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21216"/>
          <a:stretch/>
        </p:blipFill>
        <p:spPr bwMode="auto">
          <a:xfrm>
            <a:off x="-144162" y="-88827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9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D511-F202-5C17-799C-E2E37005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A42A9-7BDD-CB06-0AF4-46AF7961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Zastavíme zbrojení, říká Konečná. Už žádné zdražování, slibuje Turek">
            <a:extLst>
              <a:ext uri="{FF2B5EF4-FFF2-40B4-BE49-F238E27FC236}">
                <a16:creationId xmlns:a16="http://schemas.microsoft.com/office/drawing/2014/main" id="{390649ED-AA2F-9872-CF3F-6C9B2025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522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23027</TotalTime>
  <Words>271</Words>
  <Application>Microsoft Macintosh PowerPoint</Application>
  <PresentationFormat>Širokoúhlá obrazovka</PresentationFormat>
  <Paragraphs>66</Paragraphs>
  <Slides>33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Avenir Book</vt:lpstr>
      <vt:lpstr>Calibri</vt:lpstr>
      <vt:lpstr>Calibri Light</vt:lpstr>
      <vt:lpstr>Century Gothic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Melkes</dc:creator>
  <cp:lastModifiedBy>Martin Melkes</cp:lastModifiedBy>
  <cp:revision>12</cp:revision>
  <dcterms:created xsi:type="dcterms:W3CDTF">2025-04-20T12:53:53Z</dcterms:created>
  <dcterms:modified xsi:type="dcterms:W3CDTF">2025-05-19T08:26:24Z</dcterms:modified>
</cp:coreProperties>
</file>