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Proxima Nova"/>
      <p:regular r:id="rId23"/>
      <p:bold r:id="rId24"/>
      <p:italic r:id="rId25"/>
      <p:boldItalic r:id="rId26"/>
    </p:embeddedFont>
    <p:embeddedFont>
      <p:font typeface="Alfa Slab One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roximaNova-bold.fntdata"/><Relationship Id="rId23" Type="http://schemas.openxmlformats.org/officeDocument/2006/relationships/font" Target="fonts/ProximaNov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roximaNova-boldItalic.fntdata"/><Relationship Id="rId25" Type="http://schemas.openxmlformats.org/officeDocument/2006/relationships/font" Target="fonts/ProximaNova-italic.fntdata"/><Relationship Id="rId27" Type="http://schemas.openxmlformats.org/officeDocument/2006/relationships/font" Target="fonts/AlfaSlabOn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4cde5d31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4cde5d31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4cde5d315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4cde5d315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8f7069108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8f7069108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8f7069108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8f7069108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8f7069108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8f7069108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8f7069108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8f7069108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8f7069108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8f7069108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8f7069108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8f7069108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8f7069108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8f7069108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4cde5d31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4cde5d31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8b66ec3c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8b66ec3c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8b66ec3c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8b66ec3c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8b66ec3c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8b66ec3c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8b66ec3c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8b66ec3c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8b66ec3c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8b66ec3c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8b66ec3c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58b66ec3c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8f60f1f0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8f60f1f0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finez.cz/blog/regionalni-analyzy/next-eleven-jizni-korea/" TargetMode="External"/><Relationship Id="rId4" Type="http://schemas.openxmlformats.org/officeDocument/2006/relationships/hyperlink" Target="https://is.muni.cz/el/ped/podzim2018/OVp113/seminarni_prace_a_prezentace/Prezentace.pdf" TargetMode="External"/><Relationship Id="rId5" Type="http://schemas.openxmlformats.org/officeDocument/2006/relationships/hyperlink" Target="https://slideplayer.cz/slide/2508347/" TargetMode="External"/><Relationship Id="rId6" Type="http://schemas.openxmlformats.org/officeDocument/2006/relationships/hyperlink" Target="https://cs.wikipedia.org/wiki/Ji%C5%BEn%C3%AD_Korea" TargetMode="External"/><Relationship Id="rId7" Type="http://schemas.openxmlformats.org/officeDocument/2006/relationships/hyperlink" Target="https://tourdata.cz/wp-content/uploads/2024/06/Jizni-Korea_report_CR_final_compressed1.pdf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13.png"/><Relationship Id="rId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Jižní Korea &amp; KLDR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Alžbeta T. Kozo</a:t>
            </a:r>
            <a:r>
              <a:rPr lang="cs"/>
              <a:t>ňová, 7AV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500" y="1150650"/>
            <a:ext cx="3837000" cy="2689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KLDR</a:t>
            </a: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5650" y="690326"/>
            <a:ext cx="4339425" cy="4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475" y="508700"/>
            <a:ext cx="1816672" cy="217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KLDR</a:t>
            </a:r>
            <a:endParaRPr/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311700" y="1152475"/>
            <a:ext cx="593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oficiální název: Korejská lidově demokratická republika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hlavní město: Pchjongjank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poč. obyvatel: 26 mil.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politický systém: totalitní diktatura pod vedením Kim Čong-una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oddělena od Jižní Koreje od konce Korejské války (1950-1953)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izolovaný stát s pokračující vládou dynastie Kimů</a:t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999" y="1152475"/>
            <a:ext cx="2211449" cy="30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politika &amp; režim</a:t>
            </a:r>
            <a:endParaRPr/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311700" y="1152475"/>
            <a:ext cx="456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jedna vládnoucí strana: Korejská strana práce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totalitní systém s přísnou cenzurou, propagandou &amp; represí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osobní kult vůdců, silná ideologie “Čučche” (soběstačnost)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odpůrci režimu tvrdě </a:t>
            </a:r>
            <a:r>
              <a:rPr lang="cs"/>
              <a:t>trestáni</a:t>
            </a:r>
            <a:r>
              <a:rPr lang="cs"/>
              <a:t>, gulagy &amp; pracovní tábory</a:t>
            </a:r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600" y="658500"/>
            <a:ext cx="3960601" cy="22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0275" y="2971125"/>
            <a:ext cx="3552574" cy="199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ekonomika</a:t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311700" y="1152475"/>
            <a:ext cx="453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centrálně plánovaná ekonomika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omezený zahraniční obchod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hlavní partneři: Rusko &amp; Čína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časté potravinové krize, </a:t>
            </a:r>
            <a:r>
              <a:rPr lang="cs"/>
              <a:t>závislost</a:t>
            </a:r>
            <a:r>
              <a:rPr lang="cs"/>
              <a:t> na humanitární pomoci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vývoj jaderného programu -&gt; sankce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napětí s USA, Jižní Koreou &amp; Japonskem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časté provokace - raketové testy, vojenské přehlídky</a:t>
            </a: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5100" y="1788843"/>
            <a:ext cx="3816600" cy="2143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povrch</a:t>
            </a:r>
            <a:endParaRPr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311700" y="1152475"/>
            <a:ext cx="468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cs"/>
              <a:t>v</a:t>
            </a:r>
            <a:r>
              <a:rPr lang="cs"/>
              <a:t>ětšina území </a:t>
            </a:r>
            <a:r>
              <a:rPr b="1" lang="cs"/>
              <a:t>hornatá</a:t>
            </a:r>
            <a:r>
              <a:rPr lang="cs"/>
              <a:t> (asi 80 %) - Diamantové hory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b="1" lang="cs"/>
              <a:t>nejvyšší hora:</a:t>
            </a:r>
            <a:r>
              <a:rPr lang="cs"/>
              <a:t> Pektusan (2 744 m), na hranici s Čínou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b="1" lang="cs"/>
              <a:t>nížiny</a:t>
            </a:r>
            <a:r>
              <a:rPr lang="cs"/>
              <a:t> jsou hlavně na západě – důležité pro zemědělství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cs"/>
              <a:t>dvě pobřeží: </a:t>
            </a:r>
            <a:r>
              <a:rPr b="1" lang="cs"/>
              <a:t>Žluté moře</a:t>
            </a:r>
            <a:r>
              <a:rPr lang="cs"/>
              <a:t> (západ) &amp; </a:t>
            </a:r>
            <a:r>
              <a:rPr b="1" lang="cs"/>
              <a:t>Japonské moře</a:t>
            </a:r>
            <a:r>
              <a:rPr lang="cs"/>
              <a:t> (východ)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cs"/>
              <a:t>hlavní řeky: </a:t>
            </a:r>
            <a:r>
              <a:rPr b="1" lang="cs"/>
              <a:t>Amnok (Yalu)</a:t>
            </a:r>
            <a:r>
              <a:rPr lang="cs"/>
              <a:t>, </a:t>
            </a:r>
            <a:r>
              <a:rPr b="1" lang="cs"/>
              <a:t>Tumen</a:t>
            </a:r>
            <a:r>
              <a:rPr lang="cs"/>
              <a:t>, </a:t>
            </a:r>
            <a:r>
              <a:rPr b="1" lang="cs"/>
              <a:t>Taedong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0800" y="917600"/>
            <a:ext cx="2780149" cy="365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život v Severní Koreji</a:t>
            </a:r>
            <a:endParaRPr/>
          </a:p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311700" y="1152475"/>
            <a:ext cx="532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není</a:t>
            </a:r>
            <a:r>
              <a:rPr lang="cs" sz="2000"/>
              <a:t> přístup k internetu ani k zahraničním informacím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omezená osobní svoboda, přidělená zaměstnání a bydlení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silná indoktrinace od dětství, povinné účasti na státních akcích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turismus je velmi omezený a přísně kontrolovaný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311700" y="3360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Děkuji za pozornost :)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zdroje</a:t>
            </a:r>
            <a:endParaRPr/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https://www.finez.cz/blog/regionalni-analyzy/next-eleven-jizni-korea/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https://is.muni.cz/el/ped/podzim2018/OVp113/seminarni_prace_a_prezentace/Prezentace.pdf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https://slideplayer.cz/slide/2508347/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https://cs.wikipedia.org/wiki/Ji%C5%BEn%C3%AD_Korea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https://tourdata.cz/wp-content/uploads/2024/06/Jizni-Korea_report_CR_final_compressed1.pdf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Jižní Korea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00" y="900600"/>
            <a:ext cx="2163132" cy="21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910925" y="900600"/>
            <a:ext cx="2771625" cy="424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Jižní Korea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státní zřízení: prezidentská republika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rozloha: 100 210 </a:t>
            </a:r>
            <a:r>
              <a:rPr lang="cs" sz="2000"/>
              <a:t>km²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poč. obyvatel: 51,7 mil.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hustota zalidnění: 492 obyv./</a:t>
            </a:r>
            <a:r>
              <a:rPr lang="cs" sz="2000"/>
              <a:t>km²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hl. město: Soul (9,67 mil. obyv.) - aglomerace přes 24 mil.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měna: jihokorejský won (KRW, 100 wonů = 1,8 Kč)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oficiální jazyk: korejština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HDP: 24 000 USD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★"/>
            </a:pPr>
            <a:r>
              <a:rPr lang="cs" sz="2000"/>
              <a:t>členství v mezinárodních org.: OSN, UNESCO, OECD 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historie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</a:t>
            </a:r>
            <a:r>
              <a:rPr lang="cs"/>
              <a:t>o japonské okupaci (1910–1945) -&gt; Korea rozdělena podle 38. rovnoběžky (sever obsazen Sověty, jih USA)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v letech 1950–1953 -&gt; </a:t>
            </a:r>
            <a:r>
              <a:rPr b="1" lang="cs"/>
              <a:t>korejská válka</a:t>
            </a:r>
            <a:r>
              <a:rPr lang="cs"/>
              <a:t> (příměří ale bez mírové smlouvy)</a:t>
            </a:r>
            <a:endParaRPr/>
          </a:p>
          <a:p>
            <a:pPr indent="-204301" lvl="0" marL="360000" rtl="0" algn="l">
              <a:spcBef>
                <a:spcPts val="1200"/>
              </a:spcBef>
              <a:spcAft>
                <a:spcPts val="0"/>
              </a:spcAft>
              <a:buSzPts val="1800"/>
              <a:buChar char="➔"/>
            </a:pPr>
            <a:r>
              <a:rPr lang="cs"/>
              <a:t>demilitarizovaná zóna (DMZ)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poloostrov rozdělen &amp; napětí přetrvává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050" y="2571750"/>
            <a:ext cx="2859526" cy="22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geografie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Korejský poloostrov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převážně tvořen horskými pásy, které se táhnou od severu k jihu (Diamantové hory)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nejvyšší hora: Halla-san (1950 m) = vyhaslá sopka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ostrov Čedžu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horské oblasti pokryty lesy, tvoří ⅔ Korey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hustá říční síť 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nejdelší řeka: Nankong (520 km)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moře: Žluté &amp; Japonské (Východní)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8476" y="1952175"/>
            <a:ext cx="2541074" cy="30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500" y="3301550"/>
            <a:ext cx="2022250" cy="146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hospodářství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454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jedna z nejrozvinutějších zemí V Asie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nezaměstnanost: 3,8 %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průmysl: elektronika, automobily, lodě, ocel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Samsung, Hyundai, LG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zemědělství: rýže, koření, ječmen, rybolov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HDP: 1,7 bil. USD</a:t>
            </a:r>
            <a:endParaRPr/>
          </a:p>
          <a:p>
            <a:pPr indent="-174625" lvl="1" marL="5400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zemědělství: 2,2 %</a:t>
            </a:r>
            <a:endParaRPr/>
          </a:p>
          <a:p>
            <a:pPr indent="-174625" lvl="1" marL="5400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průmysl: 39,3 %</a:t>
            </a:r>
            <a:endParaRPr/>
          </a:p>
          <a:p>
            <a:pPr indent="-174625" lvl="1" marL="5400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služby: 58,3 %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 b="0" l="19383" r="20566" t="0"/>
          <a:stretch/>
        </p:blipFill>
        <p:spPr>
          <a:xfrm>
            <a:off x="4871150" y="2679850"/>
            <a:ext cx="3781401" cy="20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7775" y="3131725"/>
            <a:ext cx="1945950" cy="143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7350" y="625800"/>
            <a:ext cx="1945950" cy="194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493550" y="372300"/>
            <a:ext cx="1705800" cy="65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/>
              <a:t>politika</a:t>
            </a:r>
            <a:endParaRPr sz="2900"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493550" y="1092875"/>
            <a:ext cx="4286400" cy="36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197949" lvl="0" marL="269999" rtl="0" algn="l">
              <a:spcBef>
                <a:spcPts val="0"/>
              </a:spcBef>
              <a:spcAft>
                <a:spcPts val="0"/>
              </a:spcAft>
              <a:buSzPts val="1700"/>
              <a:buChar char="★"/>
            </a:pPr>
            <a:r>
              <a:rPr lang="cs" sz="1700"/>
              <a:t>prezidentská </a:t>
            </a:r>
            <a:r>
              <a:rPr lang="cs" sz="1700"/>
              <a:t>republika</a:t>
            </a:r>
            <a:endParaRPr sz="1700"/>
          </a:p>
          <a:p>
            <a:pPr indent="-197949" lvl="0" marL="269999" rtl="0" algn="l">
              <a:spcBef>
                <a:spcPts val="0"/>
              </a:spcBef>
              <a:spcAft>
                <a:spcPts val="0"/>
              </a:spcAft>
              <a:buSzPts val="1700"/>
              <a:buChar char="★"/>
            </a:pPr>
            <a:r>
              <a:rPr lang="cs" sz="1700"/>
              <a:t>administrativní dělení: </a:t>
            </a:r>
            <a:endParaRPr sz="1700"/>
          </a:p>
          <a:p>
            <a:pPr indent="-193675" lvl="1" marL="4500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cs" sz="1700"/>
              <a:t>speciální město</a:t>
            </a:r>
            <a:endParaRPr sz="1700"/>
          </a:p>
          <a:p>
            <a:pPr indent="-193675" lvl="1" marL="4500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cs" sz="1700"/>
              <a:t>speciální autonomní město</a:t>
            </a:r>
            <a:endParaRPr sz="1700"/>
          </a:p>
          <a:p>
            <a:pPr indent="-193675" lvl="1" marL="4500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cs" sz="1700"/>
              <a:t>6 metropolitních měst</a:t>
            </a:r>
            <a:endParaRPr sz="1700"/>
          </a:p>
          <a:p>
            <a:pPr indent="-193675" lvl="1" marL="4500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cs" sz="1700"/>
              <a:t>7 provincií</a:t>
            </a:r>
            <a:endParaRPr sz="1700"/>
          </a:p>
          <a:p>
            <a:pPr indent="-193675" lvl="1" marL="4500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cs" sz="1700"/>
              <a:t>2 speciální autonomní provincie</a:t>
            </a:r>
            <a:endParaRPr sz="1700"/>
          </a:p>
          <a:p>
            <a:pPr indent="-197949" lvl="0" marL="269999" rtl="0" algn="l">
              <a:spcBef>
                <a:spcPts val="0"/>
              </a:spcBef>
              <a:spcAft>
                <a:spcPts val="0"/>
              </a:spcAft>
              <a:buSzPts val="1700"/>
              <a:buChar char="★"/>
            </a:pPr>
            <a:r>
              <a:rPr lang="cs" sz="1700"/>
              <a:t>hlava státu: I Ču-ho</a:t>
            </a:r>
            <a:endParaRPr sz="1700"/>
          </a:p>
          <a:p>
            <a:pPr indent="-197949" lvl="0" marL="269999" rtl="0" algn="l">
              <a:spcBef>
                <a:spcPts val="0"/>
              </a:spcBef>
              <a:spcAft>
                <a:spcPts val="0"/>
              </a:spcAft>
              <a:buSzPts val="1700"/>
              <a:buChar char="★"/>
            </a:pPr>
            <a:r>
              <a:rPr lang="cs" sz="1700"/>
              <a:t>předseda vlády: </a:t>
            </a:r>
            <a:r>
              <a:rPr lang="cs" sz="1700"/>
              <a:t>I Ču-ho</a:t>
            </a:r>
            <a:endParaRPr sz="1700"/>
          </a:p>
          <a:p>
            <a:pPr indent="-197949" lvl="0" marL="269999" rtl="0" algn="l">
              <a:spcBef>
                <a:spcPts val="0"/>
              </a:spcBef>
              <a:spcAft>
                <a:spcPts val="0"/>
              </a:spcAft>
              <a:buSzPts val="1700"/>
              <a:buChar char="★"/>
            </a:pPr>
            <a:r>
              <a:rPr lang="cs" sz="1700"/>
              <a:t>volební právo od 19 let</a:t>
            </a:r>
            <a:endParaRPr sz="1700"/>
          </a:p>
          <a:p>
            <a:pPr indent="-197949" lvl="0" marL="269999" rtl="0" algn="l">
              <a:spcBef>
                <a:spcPts val="0"/>
              </a:spcBef>
              <a:spcAft>
                <a:spcPts val="0"/>
              </a:spcAft>
              <a:buSzPts val="1700"/>
              <a:buChar char="★"/>
            </a:pPr>
            <a:r>
              <a:rPr lang="cs" sz="1700"/>
              <a:t>nezaměstnanost: 3,8 %</a:t>
            </a:r>
            <a:endParaRPr sz="1700"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377" y="593650"/>
            <a:ext cx="2965175" cy="395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obyvatelstvo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51,7 mil. obyvatel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nejnižší porodnost, nejdelší délka dožití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vysoký podíl lidí s vysokoškolským vzděláním</a:t>
            </a:r>
            <a:endParaRPr/>
          </a:p>
          <a:p>
            <a:pPr indent="-204301" lvl="0" marL="3600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náboženství:</a:t>
            </a:r>
            <a:endParaRPr/>
          </a:p>
          <a:p>
            <a:pPr indent="-268899" lvl="1" marL="719999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bez vyznání - 46,5 %</a:t>
            </a:r>
            <a:endParaRPr/>
          </a:p>
          <a:p>
            <a:pPr indent="-268899" lvl="1" marL="719999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křes</a:t>
            </a:r>
            <a:r>
              <a:rPr lang="cs"/>
              <a:t>ťanství</a:t>
            </a:r>
            <a:r>
              <a:rPr lang="cs"/>
              <a:t> - 30 %</a:t>
            </a:r>
            <a:endParaRPr/>
          </a:p>
          <a:p>
            <a:pPr indent="-268899" lvl="1" marL="719999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buddhismus - 23 %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3250" y="2517424"/>
            <a:ext cx="4857575" cy="22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1525" y="326025"/>
            <a:ext cx="3087550" cy="154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759800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7291" y="-14775"/>
            <a:ext cx="4436709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1000" y="2498891"/>
            <a:ext cx="4143001" cy="2762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498901"/>
            <a:ext cx="5000996" cy="249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0050" y="1104550"/>
            <a:ext cx="2346775" cy="176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