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Playfair Display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5.xml"/><Relationship Id="rId41" Type="http://schemas.openxmlformats.org/officeDocument/2006/relationships/font" Target="fonts/Lat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layfairDisplay-bold.fntdata"/><Relationship Id="rId12" Type="http://schemas.openxmlformats.org/officeDocument/2006/relationships/slide" Target="slides/slide7.xml"/><Relationship Id="rId34" Type="http://schemas.openxmlformats.org/officeDocument/2006/relationships/font" Target="fonts/PlayfairDisplay-regular.fntdata"/><Relationship Id="rId15" Type="http://schemas.openxmlformats.org/officeDocument/2006/relationships/slide" Target="slides/slide10.xml"/><Relationship Id="rId37" Type="http://schemas.openxmlformats.org/officeDocument/2006/relationships/font" Target="fonts/PlayfairDisplay-boldItalic.fntdata"/><Relationship Id="rId14" Type="http://schemas.openxmlformats.org/officeDocument/2006/relationships/slide" Target="slides/slide9.xml"/><Relationship Id="rId36" Type="http://schemas.openxmlformats.org/officeDocument/2006/relationships/font" Target="fonts/PlayfairDisplay-italic.fntdata"/><Relationship Id="rId17" Type="http://schemas.openxmlformats.org/officeDocument/2006/relationships/slide" Target="slides/slide12.xml"/><Relationship Id="rId39" Type="http://schemas.openxmlformats.org/officeDocument/2006/relationships/font" Target="fonts/Lato-bold.fntdata"/><Relationship Id="rId16" Type="http://schemas.openxmlformats.org/officeDocument/2006/relationships/slide" Target="slides/slide11.xml"/><Relationship Id="rId38" Type="http://schemas.openxmlformats.org/officeDocument/2006/relationships/font" Target="fonts/La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8a5946ffe_0_18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8a5946ffe_0_1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5e32bae8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35e32bae8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5e32bae8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35e32bae8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8f75b50f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8f75b50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8a5946ff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8a5946ff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35e32bae8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35e32bae8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8a5946ff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8a5946ff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5e32bae8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5e32bae8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8a5946ff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8a5946ff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8a5946ff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8a5946ff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5e32bae81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35e32bae8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8a5946ffe_0_1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8a5946ffe_0_1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5e32bae81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5e32bae81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35e32bae81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35e32bae8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35e32bae81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35e32bae81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5e32bae81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35e32bae81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8f75b50f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8f75b50f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8f75b50f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8f75b50f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8f75b50f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8f75b50f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8f75b50f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8f75b50f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35e32bae81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35e32bae8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8a5946f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8a5946f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8a5946ff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8a5946ff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8a5946ff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8a5946ff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8a5946ffe_0_19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8a5946ffe_0_1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5e32bae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5e32bae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a5946ff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a5946ff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5e32bae8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5e32bae8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1396666" y="584791"/>
            <a:ext cx="63507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7" name="Google Shape;57;p13"/>
          <p:cNvSpPr/>
          <p:nvPr>
            <p:ph idx="10" type="dt"/>
          </p:nvPr>
        </p:nvSpPr>
        <p:spPr>
          <a:xfrm>
            <a:off x="425196" y="140310"/>
            <a:ext cx="1028700" cy="274200"/>
          </a:xfrm>
          <a:prstGeom prst="roundRect">
            <a:avLst>
              <a:gd fmla="val 50000" name="adj"/>
            </a:avLst>
          </a:prstGeom>
          <a:noFill/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1" type="ftr"/>
          </p:nvPr>
        </p:nvSpPr>
        <p:spPr>
          <a:xfrm>
            <a:off x="6327937" y="140310"/>
            <a:ext cx="2104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8394668" y="140310"/>
            <a:ext cx="32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60" name="Google Shape;60;p13"/>
          <p:cNvSpPr txBox="1"/>
          <p:nvPr>
            <p:ph idx="1" type="body"/>
          </p:nvPr>
        </p:nvSpPr>
        <p:spPr>
          <a:xfrm>
            <a:off x="1396666" y="1837105"/>
            <a:ext cx="6350700" cy="27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indent="-228600" lvl="3" marL="18288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Relationship Id="rId4" Type="http://schemas.openxmlformats.org/officeDocument/2006/relationships/image" Target="../media/image29.jpg"/><Relationship Id="rId5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2.jpg"/><Relationship Id="rId5" Type="http://schemas.openxmlformats.org/officeDocument/2006/relationships/image" Target="../media/image8.jpg"/><Relationship Id="rId6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37.jpg"/><Relationship Id="rId5" Type="http://schemas.openxmlformats.org/officeDocument/2006/relationships/image" Target="../media/image14.jpg"/><Relationship Id="rId6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en.wikipedia.org/wiki/Shinbutsu-sh%C5%ABg%C5%8D" TargetMode="External"/><Relationship Id="rId4" Type="http://schemas.openxmlformats.org/officeDocument/2006/relationships/image" Target="../media/image39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/>
              <a:t>JAPONSKO</a:t>
            </a:r>
            <a:endParaRPr sz="4000"/>
          </a:p>
        </p:txBody>
      </p:sp>
      <p:sp>
        <p:nvSpPr>
          <p:cNvPr id="66" name="Google Shape;66;p14"/>
          <p:cNvSpPr txBox="1"/>
          <p:nvPr>
            <p:ph idx="1" type="subTitle"/>
          </p:nvPr>
        </p:nvSpPr>
        <p:spPr>
          <a:xfrm>
            <a:off x="4288563" y="3782355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/>
              <a:t>Ondřej Lukáš</a:t>
            </a: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3" title="Itsukushima_floating_shrin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4175" y="1"/>
            <a:ext cx="97081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4" title="Daibutsu-den_in_Todaiji_Nara02bs32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425125"/>
            <a:ext cx="9144003" cy="6085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5" title="24126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189712"/>
            <a:ext cx="9144000" cy="6100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Státní symboly</a:t>
            </a:r>
            <a:endParaRPr/>
          </a:p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Vlajka - Sluneční vlajka, Hinomaru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Japonská válečná vlajka, císařská vlajka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Státní znak + císařská pečeť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Státní hymna - </a:t>
            </a:r>
            <a:r>
              <a:rPr lang="cs"/>
              <a:t>Kimigayo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Hymna již od období Meidži, oficiálně 1999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Nejkratší hymna s nejstarším textem světa</a:t>
            </a:r>
            <a:endParaRPr/>
          </a:p>
        </p:txBody>
      </p:sp>
      <p:pic>
        <p:nvPicPr>
          <p:cNvPr id="166" name="Google Shape;166;p26" title="Imperial_Seal_of_Japan.sv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625" y="691900"/>
            <a:ext cx="3759675" cy="37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7" title="Flag_of_Japan.sv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008525" y="860600"/>
            <a:ext cx="5126950" cy="34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 title="War_flag_of_the_Imperial_Japanese_Army.sv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278612" y="854988"/>
            <a:ext cx="5147776" cy="34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 title="Flag_of_the_Japanese_Emperor.sv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-1282075" y="855562"/>
            <a:ext cx="5146025" cy="34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Státní zřízení</a:t>
            </a:r>
            <a:endParaRPr/>
          </a:p>
        </p:txBody>
      </p:sp>
      <p:sp>
        <p:nvSpPr>
          <p:cNvPr id="181" name="Google Shape;18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Konstituční monarchie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Císař naruhito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Moc drží premiér a členové národního shromáždění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 velké části založeno na evropském právu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Zákonodárným orgánem je japonský parlament</a:t>
            </a:r>
            <a:endParaRPr/>
          </a:p>
        </p:txBody>
      </p:sp>
      <p:sp>
        <p:nvSpPr>
          <p:cNvPr id="182" name="Google Shape;182;p28"/>
          <p:cNvSpPr txBox="1"/>
          <p:nvPr/>
        </p:nvSpPr>
        <p:spPr>
          <a:xfrm>
            <a:off x="810000" y="4467625"/>
            <a:ext cx="526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3" name="Google Shape;183;p28" title="Crown_Prince_Naruhito__2018_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3325" y="1475975"/>
            <a:ext cx="2620675" cy="358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9" title="National_Diet_Building_in_Tobu_World_Squar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7325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Ekonomika</a:t>
            </a:r>
            <a:endParaRPr/>
          </a:p>
        </p:txBody>
      </p:sp>
      <p:sp>
        <p:nvSpPr>
          <p:cNvPr id="196" name="Google Shape;19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Třetí největší HDP na světě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Člen G7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HDP na obyvatele 37 000 </a:t>
            </a:r>
            <a:r>
              <a:rPr lang="cs" sz="1700">
                <a:highlight>
                  <a:srgbClr val="FFFFFF"/>
                </a:highlight>
              </a:rPr>
              <a:t>$</a:t>
            </a:r>
            <a:r>
              <a:rPr lang="cs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Japonský jen (1 JPY = 0,15 CZK)</a:t>
            </a:r>
            <a:endParaRPr/>
          </a:p>
        </p:txBody>
      </p:sp>
      <p:pic>
        <p:nvPicPr>
          <p:cNvPr id="197" name="Google Shape;197;p30" title="japanischer-yen-001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31523">
            <a:off x="3467112" y="771409"/>
            <a:ext cx="5530575" cy="3600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Georgafie</a:t>
            </a:r>
            <a:endParaRPr/>
          </a:p>
        </p:txBody>
      </p:sp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Ostrovní stát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4 hlavní ostrovy, 1 souostroví a 3000 malých ostrůvků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Hokkaidó, Honšú, Šikoku a Kjúšú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Hornatý povrch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Nejvyšší hora - Fudži (3 776 m.n.m.)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110 aktivních sopek, 1 500 otřesů půdy ročně</a:t>
            </a:r>
            <a:endParaRPr/>
          </a:p>
        </p:txBody>
      </p:sp>
      <p:pic>
        <p:nvPicPr>
          <p:cNvPr id="204" name="Google Shape;204;p31" title="depositphotos_149747088-stock-photo-japan-on-globe-with-reflection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200" y="1594700"/>
            <a:ext cx="3333925" cy="454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2" title="mapa-fisico-japon-1152x7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75" y="0"/>
            <a:ext cx="7924576" cy="52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 title="mapa-fisico-japon-1152x7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6075" y="-38800"/>
            <a:ext cx="7924576" cy="52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 title="mapa-fisico-japon-1152x7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87025" y="12"/>
            <a:ext cx="7924576" cy="52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Základní informace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Hlavní město - Tokio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Rozloha - 377 974km</a:t>
            </a:r>
            <a:r>
              <a:rPr lang="cs" sz="2000">
                <a:solidFill>
                  <a:srgbClr val="202122"/>
                </a:solidFill>
                <a:highlight>
                  <a:srgbClr val="F8F9FA"/>
                </a:highlight>
              </a:rPr>
              <a:t>²</a:t>
            </a:r>
            <a:endParaRPr sz="200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800"/>
              <a:buChar char="●"/>
            </a:pPr>
            <a:r>
              <a:rPr lang="cs"/>
              <a:t>Počet obyvatel - 125 416 877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Jazyk - japonština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Měna - japonský jen</a:t>
            </a:r>
            <a:endParaRPr/>
          </a:p>
        </p:txBody>
      </p:sp>
      <p:pic>
        <p:nvPicPr>
          <p:cNvPr id="73" name="Google Shape;73;p15" title="JPY_Banknotes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221" y="1606725"/>
            <a:ext cx="3682851" cy="2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 title="man-celebrate-japan-independence-day-vector-removebg-preview.png"/>
          <p:cNvPicPr preferRelativeResize="0"/>
          <p:nvPr/>
        </p:nvPicPr>
        <p:blipFill rotWithShape="1">
          <a:blip r:embed="rId4">
            <a:alphaModFix/>
          </a:blip>
          <a:srcRect b="0" l="-7890" r="7889" t="0"/>
          <a:stretch/>
        </p:blipFill>
        <p:spPr>
          <a:xfrm>
            <a:off x="2083425" y="0"/>
            <a:ext cx="5425375" cy="542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3" title="Fuji_Kawaguchi_3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3" cy="60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4" title="Genbaku_Dome04-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546750"/>
            <a:ext cx="9144003" cy="60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5" title="Château_de_Himeji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885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36" title="Ogi_Shirakawa-gō,_Gifu,_Japa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3" cy="60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6" title="shirakawa-go-e154253834552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37288" cy="609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6" title="shutterstock-25686562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350" y="14525"/>
            <a:ext cx="9335349" cy="522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37" title="Obrázek WhatsApp, 2025-05-15 v 07.36.14_e37e2e8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27250"/>
            <a:ext cx="914400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38" title="Obrázek WhatsApp, 2025-05-15 v 07.36.15_c696f60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578475"/>
            <a:ext cx="4623099" cy="616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8" title="vlak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102" y="-510337"/>
            <a:ext cx="4520901" cy="602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39" title="basebal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57250"/>
            <a:ext cx="9143997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40" title="japonska krajin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12800"/>
            <a:ext cx="9143997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</a:t>
            </a:r>
            <a:r>
              <a:rPr lang="cs"/>
              <a:t>ěkuji za pozornost!</a:t>
            </a:r>
            <a:endParaRPr/>
          </a:p>
        </p:txBody>
      </p:sp>
      <p:sp>
        <p:nvSpPr>
          <p:cNvPr id="278" name="Google Shape;278;p41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Historie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Starověké Japonsko (300 př.n.l - 538 n.l.)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Tradiční Japonsko (538 n.l. - 1185 n.l.)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Feudální Japonsko (1185 n.l. - 1867 n.l.)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Moderní Japonsko (1867 n.l. - současnost)</a:t>
            </a:r>
            <a:endParaRPr/>
          </a:p>
        </p:txBody>
      </p:sp>
      <p:pic>
        <p:nvPicPr>
          <p:cNvPr id="81" name="Google Shape;81;p16" title="Samuraj_olej60x45cm-removebg-preview.png"/>
          <p:cNvPicPr preferRelativeResize="0"/>
          <p:nvPr/>
        </p:nvPicPr>
        <p:blipFill rotWithShape="1">
          <a:blip r:embed="rId3">
            <a:alphaModFix/>
          </a:blip>
          <a:srcRect b="0" l="5700" r="-5699" t="0"/>
          <a:stretch/>
        </p:blipFill>
        <p:spPr>
          <a:xfrm>
            <a:off x="4222125" y="545550"/>
            <a:ext cx="5419550" cy="40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Kultura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 title="shodo-seni-kaligrafi-dari-jepan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0838" y="3297850"/>
            <a:ext cx="310468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 title="image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6771" y="1243375"/>
            <a:ext cx="2815528" cy="18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1040275" y="3068250"/>
            <a:ext cx="101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Manga</a:t>
            </a:r>
            <a:endParaRPr i="1"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1" name="Google Shape;91;p17" title="image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243371"/>
            <a:ext cx="2511025" cy="187360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7164750" y="3010375"/>
            <a:ext cx="142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Origami</a:t>
            </a:r>
            <a:endParaRPr i="1"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3831250" y="2836150"/>
            <a:ext cx="171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Kaligrafie</a:t>
            </a:r>
            <a:endParaRPr i="1"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" name="Google Shape;94;p17" title="Sunamono+Ikebana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4239" y="391350"/>
            <a:ext cx="2511024" cy="17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4004850" y="2184625"/>
            <a:ext cx="113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Ikebana</a:t>
            </a:r>
            <a:endParaRPr i="1"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Sport</a:t>
            </a:r>
            <a:endParaRPr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Národní sport - sumo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Judo a karate (populární)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Kendó a Aikido (méně rozšířené)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Čtyřnásobný pořadatel OH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Gymnastika, rychlobruslení</a:t>
            </a:r>
            <a:endParaRPr/>
          </a:p>
        </p:txBody>
      </p:sp>
      <p:pic>
        <p:nvPicPr>
          <p:cNvPr id="102" name="Google Shape;102;p18" title="pngtree-sumo-wrestler-of-japan-png-image_1509389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7050" y="-171850"/>
            <a:ext cx="5487201" cy="548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 title="olympijske-hry-tokio-1964-13cm-x-18cm-13-ny61-22618392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25025"/>
            <a:ext cx="4324800" cy="32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 title="eda41f4d33033b07af5d244871181839_resize=1983,1291_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4800" y="-418900"/>
            <a:ext cx="4819201" cy="31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 title="155658_7c2d_Sapporo-1972-banne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7252" y="2514575"/>
            <a:ext cx="7886746" cy="26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 title="nagano_1998_foto.jpg_180221-100130_pj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411600"/>
            <a:ext cx="4272752" cy="273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0" title="istockphoto-498028129-612x612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00050" y="678850"/>
            <a:ext cx="4541301" cy="37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 title="image-removebg-preview (37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4750" y="0"/>
            <a:ext cx="3540700" cy="26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 title="Rules-Of-Karate-removebg-previ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6000" y="0"/>
            <a:ext cx="3937499" cy="26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 title="5FTKCNFEK3N6PUHWTYN2NTYA5Y-removebg-previe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4150" y="2571759"/>
            <a:ext cx="4425925" cy="24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 title="1000_F_192308296_3ApbqyYMxmE6JktcpUMZ9hIRSEVzXOaR-removebg-preview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2875" y="2130725"/>
            <a:ext cx="4757400" cy="31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Náboženství</a:t>
            </a:r>
            <a:endParaRPr/>
          </a:p>
        </p:txBody>
      </p:sp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Převažuje Šintoismus a Buddhismus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Běžná kombinace obo</a:t>
            </a:r>
            <a:r>
              <a:rPr lang="cs"/>
              <a:t>u - </a:t>
            </a:r>
            <a:r>
              <a:rPr lang="cs">
                <a:highlight>
                  <a:srgbClr val="FFFFFF"/>
                </a:highlight>
                <a:uFill>
                  <a:noFill/>
                </a:uFill>
                <a:hlinkClick r:id="rId3"/>
              </a:rPr>
              <a:t>šinbucu-šúgó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Jako šintoisté se identifikuje 3% obyvatelstva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Spojenou s blahobytem a světskými výhodami</a:t>
            </a:r>
            <a:endParaRPr/>
          </a:p>
        </p:txBody>
      </p:sp>
      <p:pic>
        <p:nvPicPr>
          <p:cNvPr id="130" name="Google Shape;130;p21" title="Dharma_wheel.sv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7125" y="212625"/>
            <a:ext cx="2288251" cy="228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 title="images-removebg-preview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5080" y="2293300"/>
            <a:ext cx="3215050" cy="29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2" title="Itsukushima_Gat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191037"/>
            <a:ext cx="9144003" cy="6103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