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8bcf6e82a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8bcf6e82a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8bcf6e82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58bcf6e82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8bcf6e82a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8bcf6e82a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58bcf6e82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58bcf6e82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8bcf6e82a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8bcf6e82a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58bcf6e82a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58bcf6e82a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58bcf6e82a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58bcf6e82a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58bcf6e82a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58bcf6e82a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58bcf6e82a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58bcf6e82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58bcf6e82a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58bcf6e82a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4fc1be841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4fc1be841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8bcf6e82a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58bcf6e82a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58bcf6e82a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58bcf6e82a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58bcf6e82a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58bcf6e82a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58bcf6e82a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58bcf6e82a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58bcf6e82a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58bcf6e82a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8bcf6e82a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8bcf6e82a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58bcf6e82a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58bcf6e82a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58f554f83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58f554f83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58bcf6e82a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58bcf6e82a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58bcf6e82a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58bcf6e82a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58bcf6e82a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58bcf6e82a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4fc1be841d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4fc1be841d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58bcf6e82a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58bcf6e82a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8bcf6e82a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58bcf6e82a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58bcf6e82a_0_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58bcf6e82a_0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4fc1be841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4fc1be841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58bcf6e82a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58bcf6e82a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4fc1be841d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4fc1be841d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58bcf6e82a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58bcf6e82a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4fc1be841d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4fc1be841d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4fc1be841d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4fc1be841d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Relationship Id="rId4" Type="http://schemas.openxmlformats.org/officeDocument/2006/relationships/image" Target="../media/image39.png"/><Relationship Id="rId5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22.png"/><Relationship Id="rId5" Type="http://schemas.openxmlformats.org/officeDocument/2006/relationships/image" Target="../media/image3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Relationship Id="rId4" Type="http://schemas.openxmlformats.org/officeDocument/2006/relationships/image" Target="../media/image38.png"/><Relationship Id="rId5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Relationship Id="rId4" Type="http://schemas.openxmlformats.org/officeDocument/2006/relationships/image" Target="../media/image32.png"/><Relationship Id="rId5" Type="http://schemas.openxmlformats.org/officeDocument/2006/relationships/image" Target="../media/image3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30.xml.rels><?xml version="1.0" encoding="UTF-8" standalone="yes"?><Relationships xmlns="http://schemas.openxmlformats.org/package/2006/relationships"><Relationship Id="rId11" Type="http://schemas.openxmlformats.org/officeDocument/2006/relationships/hyperlink" Target="https://dcontent.inviacdn.net/shared/img/web-830/2017/7/19/m0/423525.jpg" TargetMode="External"/><Relationship Id="rId10" Type="http://schemas.openxmlformats.org/officeDocument/2006/relationships/hyperlink" Target="https://upload.wikimedia.org/wikipedia/commons/f/f0/Negev-2005-1.JPG" TargetMode="External"/><Relationship Id="rId13" Type="http://schemas.openxmlformats.org/officeDocument/2006/relationships/hyperlink" Target="https://files.bo3.gg/uploads/image/49034/image/webp-1b78940cf58e67cd216f77dc8d1d6861.webp" TargetMode="External"/><Relationship Id="rId12" Type="http://schemas.openxmlformats.org/officeDocument/2006/relationships/hyperlink" Target="https://en.topwar.ru/15066-izrailskiy-edinyy-pulemet-negev.html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cs.wikipedia.org/wiki/Izraelsk%C3%A1_vlajka" TargetMode="External"/><Relationship Id="rId4" Type="http://schemas.openxmlformats.org/officeDocument/2006/relationships/hyperlink" Target="https://upload.wikimedia.org/wikipedia/commons/thumb/0/00/Flag_of_Palestine.svg/1920px-Flag_of_Palestine.svg.png" TargetMode="External"/><Relationship Id="rId9" Type="http://schemas.openxmlformats.org/officeDocument/2006/relationships/hyperlink" Target="https://media.istockphoto.com/id/487849408/cs/vektor/izraelsk%C3%A1-politick%C3%A1-mapa.jpg?s=612x612&amp;w=0&amp;k=20&amp;c=c4P22BwEyE9BNFco0Y_n_tUh-1y2hBjSeFUgripieP4=" TargetMode="External"/><Relationship Id="rId5" Type="http://schemas.openxmlformats.org/officeDocument/2006/relationships/hyperlink" Target="https://upload.wikimedia.org/wikipedia/commons/thumb/c/c0/Flag_of_Jordan.svg/960px-Flag_of_Jordan.svg.png?20221214043430" TargetMode="External"/><Relationship Id="rId6" Type="http://schemas.openxmlformats.org/officeDocument/2006/relationships/hyperlink" Target="https://upload.wikimedia.org/wikipedia/commons/thumb/7/75/Isaac_Herzog%2C_July_2021_%28D1233-049%29.JPG/1200px-Isaac_Herzog%2C_July_2021_%28D1233-049%29.JPG" TargetMode="External"/><Relationship Id="rId7" Type="http://schemas.openxmlformats.org/officeDocument/2006/relationships/hyperlink" Target="https://upload.wikimedia.org/wikipedia/commons/6/6d/Benjamin_Netanyahu_addresses_the_118th_United_States_Congress_%28cropped2%29.jpg" TargetMode="External"/><Relationship Id="rId8" Type="http://schemas.openxmlformats.org/officeDocument/2006/relationships/hyperlink" Target="https://edition.cnn.com/2013/01/01/middleeast/benjamin-netanyahu-fast-facts/index.html" TargetMode="External"/></Relationships>
</file>

<file path=ppt/slides/_rels/slide31.xml.rels><?xml version="1.0" encoding="UTF-8" standalone="yes"?><Relationships xmlns="http://schemas.openxmlformats.org/package/2006/relationships"><Relationship Id="rId11" Type="http://schemas.openxmlformats.org/officeDocument/2006/relationships/hyperlink" Target="https://cs.wikipedia.org/wiki/Seznam_pozorovatel%C5%AF_Valn%C3%A9ho_shrom%C3%A1%C5%BEd%C4%9Bn%C3%AD_OSN" TargetMode="External"/><Relationship Id="rId10" Type="http://schemas.openxmlformats.org/officeDocument/2006/relationships/hyperlink" Target="https://upload.wikimedia.org/wikipedia/commons/4/4f/Palestinian_President_Mahmoud_Abbas_at_the_Muqata_in_Ramallah%2C_West_Bank_on_November_5%2C_2023_%281%29_%28cropped%29.jpg" TargetMode="External"/><Relationship Id="rId12" Type="http://schemas.openxmlformats.org/officeDocument/2006/relationships/hyperlink" Target="https://upload.wikimedia.org/wikipedia/commons/6/6a/West_Bank_%26_Gaza_Map_2007_%28Settlements%29.png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images.axios.com/wat5dvf7SCUc6hmJXvmztzFJT1c=/0x0:2400x1350/1920x1080/2023/10/17/1697549406183.png" TargetMode="External"/><Relationship Id="rId4" Type="http://schemas.openxmlformats.org/officeDocument/2006/relationships/hyperlink" Target="https://www.sazf.org/wp-content/uploads/2021/05/34008a8c7d3446789674bc79f59d9477_18.jpg" TargetMode="External"/><Relationship Id="rId9" Type="http://schemas.openxmlformats.org/officeDocument/2006/relationships/hyperlink" Target="https://fs2-ct24.ceskatelevize.cz/image/MjMzMTZkNzE2OWJlMzEyNtIfw-Ot2RGeB0dV7AFPpqt_lG6mCipukH62ND-Ko2aE9Gf2oUBorm-v7kfgyb5PPainl9Pa42B9zdGUDAepmwxKgmCJNWzX3IIjNqsnj51luy-_keKSaMW5eyXGL5VOOguMCeXeUTVJD8g5_9oDvhD9lZEbkeU1M3qQt7FdSHFymFl35KkPLE4dRnZIVUByPQ.JPG?width=1024" TargetMode="External"/><Relationship Id="rId5" Type="http://schemas.openxmlformats.org/officeDocument/2006/relationships/hyperlink" Target="https://i5.opentravel.cz/f/91383/94.jpg" TargetMode="External"/><Relationship Id="rId6" Type="http://schemas.openxmlformats.org/officeDocument/2006/relationships/hyperlink" Target="https://encrypted-tbn0.gstatic.com/images?q=tbn:ANd9GcTAo4M31Jz2feRBmLTiq3Kf0iavTOHK40dIeQ&amp;s" TargetMode="External"/><Relationship Id="rId7" Type="http://schemas.openxmlformats.org/officeDocument/2006/relationships/hyperlink" Target="https://cdn.prod.website-files.com/64bd94de0b26820044ae16e2/65e1c50121997160da57a562_N%C3%A1vrh%20bez%20n%C3%A1zvu%20(10)%20(1).jpg" TargetMode="External"/><Relationship Id="rId8" Type="http://schemas.openxmlformats.org/officeDocument/2006/relationships/hyperlink" Target="https://www.i60.cz/images/Masada-BW-A-1.jpg" TargetMode="External"/></Relationships>
</file>

<file path=ppt/slides/_rels/slide32.xml.rels><?xml version="1.0" encoding="UTF-8" standalone="yes"?><Relationships xmlns="http://schemas.openxmlformats.org/package/2006/relationships"><Relationship Id="rId11" Type="http://schemas.openxmlformats.org/officeDocument/2006/relationships/hyperlink" Target="https://upload.wikimedia.org/wikipedia/commons/e/ee/Abdullah_II_of_Jordan%2C_2007March07_%28cropped%29.jpg" TargetMode="External"/><Relationship Id="rId10" Type="http://schemas.openxmlformats.org/officeDocument/2006/relationships/hyperlink" Target="https://refstatic.sk/article/Pocet-obeti-v-Pasmu-Gazy-prekrocil-50-tisic-Izraelsko-palestinsky-konflikt-si-vyzadal-desetitisice-mrtvych~99688309c4c70d826e6e.jpg?is=400x250c&amp;s=637e1346c0251428c9d71196f06dfa089635ce52480f000b6be80d32b5a9b28f" TargetMode="External"/><Relationship Id="rId12" Type="http://schemas.openxmlformats.org/officeDocument/2006/relationships/hyperlink" Target="https://upload.wikimedia.org/wikipedia/commons/4/4c/King_Abdullah_II_of_Jordan-2025_%28cropped%29.jpg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ih1.redbubble.net/image.4984239376.4126/flat,750x,075,f-pad,750x1000,f8f8f8.jpg" TargetMode="External"/><Relationship Id="rId4" Type="http://schemas.openxmlformats.org/officeDocument/2006/relationships/hyperlink" Target="https://tile.loc.gov/image-services/iiif/service:gmd:gmd8m:g8302m:g8302gm:gct00264:ca000023/full/pct:25/0/default.jpg" TargetMode="External"/><Relationship Id="rId9" Type="http://schemas.openxmlformats.org/officeDocument/2006/relationships/hyperlink" Target="https://media.istockphoto.com/id/947225408/photo/hebron-ancient-jewish-city-in-israel.jpg?s=612x612&amp;w=0&amp;k=20&amp;c=X_6ujoOWTf5V_8cPYPrt3Tqqhkpujs79hyGMGpQOn7c=" TargetMode="External"/><Relationship Id="rId5" Type="http://schemas.openxmlformats.org/officeDocument/2006/relationships/hyperlink" Target="https://images.csmonitor.com/csmarchives/2009/01/OWESTBANK_G1_L.gif?alias=standard_900x600nc" TargetMode="External"/><Relationship Id="rId6" Type="http://schemas.openxmlformats.org/officeDocument/2006/relationships/hyperlink" Target="https://d15-a.sdn.cz/d_15/c_img_E_G/xhQYkO.jpeg?fl=cro,0,46,800,450%7Cres,1200,,1%7Cjpg,80,,1" TargetMode="External"/><Relationship Id="rId7" Type="http://schemas.openxmlformats.org/officeDocument/2006/relationships/hyperlink" Target="https://encrypted-tbn0.gstatic.com/images?q=tbn:ANd9GcQqB4R5qEs-ucKNRFDmjHsiQ29jHzB-lCfcFQ&amp;s" TargetMode="External"/><Relationship Id="rId8" Type="http://schemas.openxmlformats.org/officeDocument/2006/relationships/hyperlink" Target="https://www.bodytreestudio.com/wp-content/uploads/2023/10/IMAGES-11.jpg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www.thebestviewpoints.com/wp-content/uploads/2023/01/NOR0116.jpg" TargetMode="External"/><Relationship Id="rId4" Type="http://schemas.openxmlformats.org/officeDocument/2006/relationships/hyperlink" Target="https://upload.wikimedia.org/wikipedia/commons/a/a5/Petra_Jordan_BW_36.JPG" TargetMode="External"/><Relationship Id="rId5" Type="http://schemas.openxmlformats.org/officeDocument/2006/relationships/hyperlink" Target="https://lp-cms-production.imgix.net/2023-05/shutterstock520751962.jpg" TargetMode="External"/><Relationship Id="rId6" Type="http://schemas.openxmlformats.org/officeDocument/2006/relationships/hyperlink" Target="https://upload.wikimedia.org/wikipedia/commons/5/51/Oval_Plaza_%28Forum_Romanum%2C_Gerasa_-_Jerash%2C_Jordan%29_-_%D8%B3%D8%A7%D8%AD%D8%A9_%D8%A7%D9%84%D9%86%D8%AF%D9%88%D8%A9%2C_%D8%AC%D8%B1%D8%B4.jpg" TargetMode="External"/><Relationship Id="rId7" Type="http://schemas.openxmlformats.org/officeDocument/2006/relationships/hyperlink" Target="https://upload.wikimedia.org/wikipedia/commons/6/60/Mount_Nebo_Utah.jpg" TargetMode="External"/><Relationship Id="rId8" Type="http://schemas.openxmlformats.org/officeDocument/2006/relationships/hyperlink" Target="https://upload.wikimedia.org/wikipedia/commons/5/56/Mountain_in_Wadi_Rum%2C_Jordan.jpg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9999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Izrael</a:t>
            </a:r>
            <a:r>
              <a:rPr lang="de"/>
              <a:t>, Palestina a Jordánsko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Jakub Mariančík (7.AV)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3433550"/>
            <a:ext cx="2209478" cy="160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9750" y="3433550"/>
            <a:ext cx="3216998" cy="160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7037" y="3433562"/>
            <a:ext cx="3216974" cy="1608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4293799" cy="421605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Pouště: Negev, Judská poušť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b="1" lang="de" sz="2100"/>
              <a:t>PALESTINA</a:t>
            </a:r>
            <a:endParaRPr sz="3200"/>
          </a:p>
        </p:txBody>
      </p:sp>
      <p:sp>
        <p:nvSpPr>
          <p:cNvPr id="127" name="Google Shape;127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" sz="1300">
                <a:solidFill>
                  <a:schemeClr val="dk1"/>
                </a:solidFill>
              </a:rPr>
              <a:t>1. Základní informace</a:t>
            </a:r>
            <a:endParaRPr b="1" sz="13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Hlavní město:</a:t>
            </a:r>
            <a:r>
              <a:rPr lang="de" sz="1200">
                <a:solidFill>
                  <a:schemeClr val="dk1"/>
                </a:solidFill>
              </a:rPr>
              <a:t> Ramalláh (de facto), Východní Jeruzalém (nárokováno)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Počet obyvatel:</a:t>
            </a:r>
            <a:r>
              <a:rPr lang="de" sz="1200">
                <a:solidFill>
                  <a:schemeClr val="dk1"/>
                </a:solidFill>
              </a:rPr>
              <a:t> cca 5 milionů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Rozloha:</a:t>
            </a:r>
            <a:r>
              <a:rPr lang="de" sz="1200">
                <a:solidFill>
                  <a:schemeClr val="dk1"/>
                </a:solidFill>
              </a:rPr>
              <a:t> 6 220 km²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Jazyk:</a:t>
            </a:r>
            <a:r>
              <a:rPr lang="de" sz="1200">
                <a:solidFill>
                  <a:schemeClr val="dk1"/>
                </a:solidFill>
              </a:rPr>
              <a:t> arabština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Měna:</a:t>
            </a:r>
            <a:r>
              <a:rPr lang="de" sz="1200">
                <a:solidFill>
                  <a:schemeClr val="dk1"/>
                </a:solidFill>
              </a:rPr>
              <a:t> šekel, jordánský dinár, americký dolar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HDP:</a:t>
            </a:r>
            <a:r>
              <a:rPr lang="de" sz="1200">
                <a:solidFill>
                  <a:schemeClr val="dk1"/>
                </a:solidFill>
              </a:rPr>
              <a:t> 17,4 miliard USD (2023)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HDP na obyvatele:</a:t>
            </a:r>
            <a:r>
              <a:rPr lang="de" sz="1200">
                <a:solidFill>
                  <a:schemeClr val="dk1"/>
                </a:solidFill>
              </a:rPr>
              <a:t> 3 458 USD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Náboženství:</a:t>
            </a:r>
            <a:r>
              <a:rPr lang="de" sz="1200">
                <a:solidFill>
                  <a:schemeClr val="dk1"/>
                </a:solidFill>
              </a:rPr>
              <a:t> islám (většina), křesťanství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Státní zřízení:</a:t>
            </a:r>
            <a:r>
              <a:rPr lang="de" sz="1200">
                <a:solidFill>
                  <a:schemeClr val="dk1"/>
                </a:solidFill>
              </a:rPr>
              <a:t> autonomní území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Prezident:</a:t>
            </a:r>
            <a:r>
              <a:rPr lang="de" sz="1200">
                <a:solidFill>
                  <a:schemeClr val="dk1"/>
                </a:solidFill>
              </a:rPr>
              <a:t> Mahmúd Abbás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Členství:</a:t>
            </a:r>
            <a:r>
              <a:rPr lang="de" sz="1200">
                <a:solidFill>
                  <a:schemeClr val="dk1"/>
                </a:solidFill>
              </a:rPr>
              <a:t> pozorovatel v OSN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4250" y="445025"/>
            <a:ext cx="3108048" cy="155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7225" y="2083400"/>
            <a:ext cx="2295075" cy="306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838" y="1866900"/>
            <a:ext cx="8696325" cy="140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b="1" lang="de" sz="2100"/>
              <a:t>PALESTINA</a:t>
            </a:r>
            <a:endParaRPr sz="3200"/>
          </a:p>
        </p:txBody>
      </p:sp>
      <p:sp>
        <p:nvSpPr>
          <p:cNvPr id="140" name="Google Shape;140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" sz="1300">
                <a:solidFill>
                  <a:schemeClr val="dk1"/>
                </a:solidFill>
              </a:rPr>
              <a:t>2. Geografie a klima</a:t>
            </a:r>
            <a:endParaRPr b="1" sz="13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Města:</a:t>
            </a:r>
            <a:r>
              <a:rPr lang="de" sz="1200">
                <a:solidFill>
                  <a:schemeClr val="dk1"/>
                </a:solidFill>
              </a:rPr>
              <a:t> Gaza, Hebron, Nábulus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Nejvyšší bod:</a:t>
            </a:r>
            <a:r>
              <a:rPr lang="de" sz="1200">
                <a:solidFill>
                  <a:schemeClr val="dk1"/>
                </a:solidFill>
              </a:rPr>
              <a:t> Tell Asur (1 022 m)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Pohoří:</a:t>
            </a:r>
            <a:r>
              <a:rPr lang="de" sz="1200">
                <a:solidFill>
                  <a:schemeClr val="dk1"/>
                </a:solidFill>
              </a:rPr>
              <a:t> Judské a Samařské hory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Řeka:</a:t>
            </a:r>
            <a:r>
              <a:rPr lang="de" sz="1200">
                <a:solidFill>
                  <a:schemeClr val="dk1"/>
                </a:solidFill>
              </a:rPr>
              <a:t> Jordán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Jezero:</a:t>
            </a:r>
            <a:r>
              <a:rPr lang="de" sz="1200">
                <a:solidFill>
                  <a:schemeClr val="dk1"/>
                </a:solidFill>
              </a:rPr>
              <a:t> Mrtvé moře (hranice)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Klima:</a:t>
            </a:r>
            <a:r>
              <a:rPr lang="de" sz="1200">
                <a:solidFill>
                  <a:schemeClr val="dk1"/>
                </a:solidFill>
              </a:rPr>
              <a:t> středomořské a suché (východ)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7995" y="0"/>
            <a:ext cx="413601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5298" y="0"/>
            <a:ext cx="3358701" cy="447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31000"/>
            <a:ext cx="6531423" cy="411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b="1" lang="de" sz="2100"/>
              <a:t>PALESTINA </a:t>
            </a:r>
            <a:r>
              <a:rPr b="1" lang="de" sz="1300"/>
              <a:t>3. Ekonomika</a:t>
            </a:r>
            <a:endParaRPr sz="3200"/>
          </a:p>
        </p:txBody>
      </p:sp>
      <p:sp>
        <p:nvSpPr>
          <p:cNvPr id="153" name="Google Shape;153;p27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de" sz="1300">
                <a:solidFill>
                  <a:schemeClr val="dk1"/>
                </a:solidFill>
              </a:rPr>
              <a:t>Sektorová struktura HDP:</a:t>
            </a:r>
            <a:endParaRPr b="1" sz="1300">
              <a:solidFill>
                <a:schemeClr val="dk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b="1" lang="de" sz="1300">
                <a:solidFill>
                  <a:schemeClr val="dk1"/>
                </a:solidFill>
              </a:rPr>
              <a:t>Služby:</a:t>
            </a:r>
            <a:r>
              <a:rPr lang="de" sz="1300">
                <a:solidFill>
                  <a:schemeClr val="dk1"/>
                </a:solidFill>
              </a:rPr>
              <a:t> 47 % – školství, zdravotnictví, veřejná správa, maloobchod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b="1" lang="de" sz="1300">
                <a:solidFill>
                  <a:schemeClr val="dk1"/>
                </a:solidFill>
              </a:rPr>
              <a:t>Průmysl:</a:t>
            </a:r>
            <a:r>
              <a:rPr lang="de" sz="1300">
                <a:solidFill>
                  <a:schemeClr val="dk1"/>
                </a:solidFill>
              </a:rPr>
              <a:t> 14 % – textil, stavební materiály, potravinářství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b="1" lang="de" sz="1300">
                <a:solidFill>
                  <a:schemeClr val="dk1"/>
                </a:solidFill>
              </a:rPr>
              <a:t>Zemědělství:</a:t>
            </a:r>
            <a:r>
              <a:rPr lang="de" sz="1300">
                <a:solidFill>
                  <a:schemeClr val="dk1"/>
                </a:solidFill>
              </a:rPr>
              <a:t> 7 % – olivy, citrusy, zelenina, květiny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b="1" lang="de" sz="1300">
                <a:solidFill>
                  <a:schemeClr val="dk1"/>
                </a:solidFill>
              </a:rPr>
              <a:t>Ostatní:</a:t>
            </a:r>
            <a:r>
              <a:rPr lang="de" sz="1300">
                <a:solidFill>
                  <a:schemeClr val="dk1"/>
                </a:solidFill>
              </a:rPr>
              <a:t> 32 % – zahraniční pomoc, remitence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de" sz="1300">
                <a:solidFill>
                  <a:schemeClr val="dk1"/>
                </a:solidFill>
              </a:rPr>
              <a:t>Exportuje:</a:t>
            </a:r>
            <a:r>
              <a:rPr lang="de" sz="1300">
                <a:solidFill>
                  <a:schemeClr val="dk1"/>
                </a:solidFill>
              </a:rPr>
              <a:t> olivový olej, ovoce, řemesla, mramor, zelenina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de" sz="1300">
                <a:solidFill>
                  <a:schemeClr val="dk1"/>
                </a:solidFill>
              </a:rPr>
              <a:t>Omezení:</a:t>
            </a:r>
            <a:r>
              <a:rPr lang="de" sz="1300">
                <a:solidFill>
                  <a:schemeClr val="dk1"/>
                </a:solidFill>
              </a:rPr>
              <a:t> silná závislost na Izraeli, omezení pohybu zboží, blokády Gazy</a:t>
            </a:r>
            <a:endParaRPr sz="13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de" sz="1300">
                <a:solidFill>
                  <a:schemeClr val="dk1"/>
                </a:solidFill>
              </a:rPr>
              <a:t>Primární měna:</a:t>
            </a:r>
            <a:r>
              <a:rPr lang="de" sz="1300">
                <a:solidFill>
                  <a:schemeClr val="dk1"/>
                </a:solidFill>
              </a:rPr>
              <a:t> nový izraelský šekel (ILS)</a:t>
            </a:r>
            <a:br>
              <a:rPr lang="de" sz="1300">
                <a:solidFill>
                  <a:schemeClr val="dk1"/>
                </a:solidFill>
              </a:rPr>
            </a:b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de" sz="1300">
                <a:solidFill>
                  <a:schemeClr val="dk1"/>
                </a:solidFill>
              </a:rPr>
              <a:t>Alternativně používané měny:</a:t>
            </a:r>
            <a:r>
              <a:rPr lang="de" sz="1300">
                <a:solidFill>
                  <a:schemeClr val="dk1"/>
                </a:solidFill>
              </a:rPr>
              <a:t> jordánský dinár (JOD), americký dolar (USD)</a:t>
            </a:r>
            <a:br>
              <a:rPr lang="de" sz="1300">
                <a:solidFill>
                  <a:schemeClr val="dk1"/>
                </a:solidFill>
              </a:rPr>
            </a:b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de" sz="1300">
                <a:solidFill>
                  <a:schemeClr val="dk1"/>
                </a:solidFill>
              </a:rPr>
              <a:t>1 ILS ≈ 6,29 CZK</a:t>
            </a:r>
            <a:br>
              <a:rPr b="1" lang="de" sz="1300">
                <a:solidFill>
                  <a:schemeClr val="dk1"/>
                </a:solidFill>
              </a:rPr>
            </a:br>
            <a:endParaRPr b="1"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de" sz="1300">
                <a:solidFill>
                  <a:schemeClr val="dk1"/>
                </a:solidFill>
              </a:rPr>
              <a:t>1 JOD ≈ 31,32 CZK</a:t>
            </a:r>
            <a:endParaRPr b="1"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b="1" lang="de" sz="2100"/>
              <a:t>PALESTINA</a:t>
            </a:r>
            <a:endParaRPr sz="3200"/>
          </a:p>
        </p:txBody>
      </p:sp>
      <p:sp>
        <p:nvSpPr>
          <p:cNvPr id="159" name="Google Shape;159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" sz="1300">
                <a:solidFill>
                  <a:schemeClr val="dk1"/>
                </a:solidFill>
              </a:rPr>
              <a:t>4. Historie (detailněji)</a:t>
            </a:r>
            <a:endParaRPr b="1" sz="13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Do 20. století:</a:t>
            </a:r>
            <a:r>
              <a:rPr lang="de" sz="1200">
                <a:solidFill>
                  <a:schemeClr val="dk1"/>
                </a:solidFill>
              </a:rPr>
              <a:t> Palestina byla součástí Osmanské říše.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1917–1948:</a:t>
            </a:r>
            <a:r>
              <a:rPr lang="de" sz="1200">
                <a:solidFill>
                  <a:schemeClr val="dk1"/>
                </a:solidFill>
              </a:rPr>
              <a:t> britský mandát, růst židovského osídlení, odpor Arabů.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1947:</a:t>
            </a:r>
            <a:r>
              <a:rPr lang="de" sz="1200">
                <a:solidFill>
                  <a:schemeClr val="dk1"/>
                </a:solidFill>
              </a:rPr>
              <a:t> OSN navrhla rozdělení – Arabové odmítli, vypukly boje.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1948:</a:t>
            </a:r>
            <a:r>
              <a:rPr lang="de" sz="1200">
                <a:solidFill>
                  <a:schemeClr val="dk1"/>
                </a:solidFill>
              </a:rPr>
              <a:t> Izrael vyhlásil nezávislost, mnoho Palestinců bylo vyhnáno (Nakba).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1967:</a:t>
            </a:r>
            <a:r>
              <a:rPr lang="de" sz="1200">
                <a:solidFill>
                  <a:schemeClr val="dk1"/>
                </a:solidFill>
              </a:rPr>
              <a:t> Izrael obsadil Západní břeh a Gazu.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1987 a 2000:</a:t>
            </a:r>
            <a:r>
              <a:rPr lang="de" sz="1200">
                <a:solidFill>
                  <a:schemeClr val="dk1"/>
                </a:solidFill>
              </a:rPr>
              <a:t> palestinská povstání (intifády).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1993:</a:t>
            </a:r>
            <a:r>
              <a:rPr lang="de" sz="1200">
                <a:solidFill>
                  <a:schemeClr val="dk1"/>
                </a:solidFill>
              </a:rPr>
              <a:t> dohody z Osla – vznik Palestinské autonomie.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Od 2007:</a:t>
            </a:r>
            <a:r>
              <a:rPr lang="de" sz="1200">
                <a:solidFill>
                  <a:schemeClr val="dk1"/>
                </a:solidFill>
              </a:rPr>
              <a:t> rozdělení mezi Fatah (Západní břeh) a Hamás (Gaza).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0" name="Google Shape;16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2225" y="650125"/>
            <a:ext cx="3061775" cy="3843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b="1" lang="de" sz="2100"/>
              <a:t>PALESTINA</a:t>
            </a:r>
            <a:endParaRPr sz="3200"/>
          </a:p>
        </p:txBody>
      </p:sp>
      <p:sp>
        <p:nvSpPr>
          <p:cNvPr id="173" name="Google Shape;173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" sz="1300">
                <a:solidFill>
                  <a:schemeClr val="dk1"/>
                </a:solidFill>
              </a:rPr>
              <a:t>5. Kultura a turistika</a:t>
            </a:r>
            <a:endParaRPr b="1" sz="13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Památky:</a:t>
            </a:r>
            <a:r>
              <a:rPr lang="de" sz="1200">
                <a:solidFill>
                  <a:schemeClr val="dk1"/>
                </a:solidFill>
              </a:rPr>
              <a:t> Chrám Narození, al-Aksá, Staré město Hebron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Kultura:</a:t>
            </a:r>
            <a:r>
              <a:rPr lang="de" sz="1200">
                <a:solidFill>
                  <a:schemeClr val="dk1"/>
                </a:solidFill>
              </a:rPr>
              <a:t> folklór, tanec dabka, hudba, gastronomie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00375"/>
            <a:ext cx="38100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4000" y="0"/>
            <a:ext cx="3810000" cy="2143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5242" y="3000375"/>
            <a:ext cx="3998758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b="1" lang="de" sz="2100"/>
              <a:t>IZRAEL</a:t>
            </a:r>
            <a:endParaRPr sz="3200"/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" sz="1300">
                <a:solidFill>
                  <a:schemeClr val="dk1"/>
                </a:solidFill>
              </a:rPr>
              <a:t>1. Základní informace</a:t>
            </a:r>
            <a:endParaRPr b="1" sz="13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Hlavní město:</a:t>
            </a:r>
            <a:r>
              <a:rPr lang="de" sz="1200">
                <a:solidFill>
                  <a:schemeClr val="dk1"/>
                </a:solidFill>
              </a:rPr>
              <a:t> Jeruzalém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Počet obyvatel:</a:t>
            </a:r>
            <a:r>
              <a:rPr lang="de" sz="1200">
                <a:solidFill>
                  <a:schemeClr val="dk1"/>
                </a:solidFill>
              </a:rPr>
              <a:t> cca 9,7 milionu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Rozloha:</a:t>
            </a:r>
            <a:r>
              <a:rPr lang="de" sz="1200">
                <a:solidFill>
                  <a:schemeClr val="dk1"/>
                </a:solidFill>
              </a:rPr>
              <a:t> 22 145 km²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Úřední jazyk:</a:t>
            </a:r>
            <a:r>
              <a:rPr lang="de" sz="1200">
                <a:solidFill>
                  <a:schemeClr val="dk1"/>
                </a:solidFill>
              </a:rPr>
              <a:t> hebrejština, arabština 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Měna:</a:t>
            </a:r>
            <a:r>
              <a:rPr lang="de" sz="1200">
                <a:solidFill>
                  <a:schemeClr val="dk1"/>
                </a:solidFill>
              </a:rPr>
              <a:t> nový izraelský šekel (ILS)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HDP:</a:t>
            </a:r>
            <a:r>
              <a:rPr lang="de" sz="1200">
                <a:solidFill>
                  <a:schemeClr val="dk1"/>
                </a:solidFill>
              </a:rPr>
              <a:t> 564 miliard USD (2023) (česko mělo tehdy asi jen 343,2 mld. …)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HDP na obyvatele:</a:t>
            </a:r>
            <a:r>
              <a:rPr lang="de" sz="1200">
                <a:solidFill>
                  <a:schemeClr val="dk1"/>
                </a:solidFill>
              </a:rPr>
              <a:t> 58 270 USD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Náboženství:</a:t>
            </a:r>
            <a:r>
              <a:rPr lang="de" sz="1200">
                <a:solidFill>
                  <a:schemeClr val="dk1"/>
                </a:solidFill>
              </a:rPr>
              <a:t> židovství (74 %), islám, křesťanství, drúzové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Státní zřízení:</a:t>
            </a:r>
            <a:r>
              <a:rPr lang="de" sz="1200">
                <a:solidFill>
                  <a:schemeClr val="dk1"/>
                </a:solidFill>
              </a:rPr>
              <a:t> parlamentní demokracie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Prezident:</a:t>
            </a:r>
            <a:r>
              <a:rPr lang="de" sz="1200">
                <a:solidFill>
                  <a:schemeClr val="dk1"/>
                </a:solidFill>
              </a:rPr>
              <a:t> Isaac Herzog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Premiér:</a:t>
            </a:r>
            <a:r>
              <a:rPr lang="de" sz="1200">
                <a:solidFill>
                  <a:schemeClr val="dk1"/>
                </a:solidFill>
              </a:rPr>
              <a:t> Benjamin Netanjahu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Členství:</a:t>
            </a:r>
            <a:r>
              <a:rPr lang="de" sz="1200">
                <a:solidFill>
                  <a:schemeClr val="dk1"/>
                </a:solidFill>
              </a:rPr>
              <a:t> OSN, OECD (Organizace pro hospodářskou spolupráci a rozvoj), WTO (Světová obchodní organizace)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3050" y="445025"/>
            <a:ext cx="2189250" cy="328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2625" y="445026"/>
            <a:ext cx="2189250" cy="1593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b="1" lang="de" sz="2100"/>
              <a:t>PALESTINA</a:t>
            </a:r>
            <a:endParaRPr sz="3200"/>
          </a:p>
        </p:txBody>
      </p:sp>
      <p:sp>
        <p:nvSpPr>
          <p:cNvPr id="187" name="Google Shape;187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" sz="1300">
                <a:solidFill>
                  <a:schemeClr val="dk1"/>
                </a:solidFill>
              </a:rPr>
              <a:t>6. Izraelsko-palestinský konflikt</a:t>
            </a:r>
            <a:endParaRPr b="1" sz="13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Kořeny:</a:t>
            </a:r>
            <a:r>
              <a:rPr lang="de" sz="1200">
                <a:solidFill>
                  <a:schemeClr val="dk1"/>
                </a:solidFill>
              </a:rPr>
              <a:t> boj o území, národní identitu, status Jeruzaléma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Vývoj:</a:t>
            </a:r>
            <a:r>
              <a:rPr lang="de" sz="1200">
                <a:solidFill>
                  <a:schemeClr val="dk1"/>
                </a:solidFill>
              </a:rPr>
              <a:t> série válek (1948, 1967), okupace, izraelské osady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Současnost:</a:t>
            </a:r>
            <a:r>
              <a:rPr lang="de" sz="1200">
                <a:solidFill>
                  <a:schemeClr val="dk1"/>
                </a:solidFill>
              </a:rPr>
              <a:t> Gazu ovládá Hamás, napětí eskalovalo 2023, civilní oběti, mezinárodní tlaky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850" y="2438163"/>
            <a:ext cx="7734300" cy="199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b="1" lang="de" sz="2100"/>
              <a:t>JORDÁNSKO</a:t>
            </a:r>
            <a:endParaRPr sz="3200"/>
          </a:p>
        </p:txBody>
      </p:sp>
      <p:sp>
        <p:nvSpPr>
          <p:cNvPr id="194" name="Google Shape;194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" sz="1300">
                <a:solidFill>
                  <a:schemeClr val="dk1"/>
                </a:solidFill>
              </a:rPr>
              <a:t>1. Základní informace</a:t>
            </a:r>
            <a:endParaRPr b="1" sz="13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Hlavní město:</a:t>
            </a:r>
            <a:r>
              <a:rPr lang="de" sz="1200">
                <a:solidFill>
                  <a:schemeClr val="dk1"/>
                </a:solidFill>
              </a:rPr>
              <a:t> Ammán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Počet obyvatel:</a:t>
            </a:r>
            <a:r>
              <a:rPr lang="de" sz="1200">
                <a:solidFill>
                  <a:schemeClr val="dk1"/>
                </a:solidFill>
              </a:rPr>
              <a:t> cca 11,2 milionu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Rozloha:</a:t>
            </a:r>
            <a:r>
              <a:rPr lang="de" sz="1200">
                <a:solidFill>
                  <a:schemeClr val="dk1"/>
                </a:solidFill>
              </a:rPr>
              <a:t> 89 342 km²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Jazyk:</a:t>
            </a:r>
            <a:r>
              <a:rPr lang="de" sz="1200">
                <a:solidFill>
                  <a:schemeClr val="dk1"/>
                </a:solidFill>
              </a:rPr>
              <a:t> arabština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Měna:</a:t>
            </a:r>
            <a:r>
              <a:rPr lang="de" sz="1200">
                <a:solidFill>
                  <a:schemeClr val="dk1"/>
                </a:solidFill>
              </a:rPr>
              <a:t> jordánský dinár (JOD)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HDP:</a:t>
            </a:r>
            <a:r>
              <a:rPr lang="de" sz="1200">
                <a:solidFill>
                  <a:schemeClr val="dk1"/>
                </a:solidFill>
              </a:rPr>
              <a:t> 38,2 miliard USD (2023)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HDP na obyvatele:</a:t>
            </a:r>
            <a:r>
              <a:rPr lang="de" sz="1200">
                <a:solidFill>
                  <a:schemeClr val="dk1"/>
                </a:solidFill>
              </a:rPr>
              <a:t> 12 400 USD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Náboženství:</a:t>
            </a:r>
            <a:r>
              <a:rPr lang="de" sz="1200">
                <a:solidFill>
                  <a:schemeClr val="dk1"/>
                </a:solidFill>
              </a:rPr>
              <a:t> islám (sunnitský), křesťané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Státní zřízení:</a:t>
            </a:r>
            <a:r>
              <a:rPr lang="de" sz="1200">
                <a:solidFill>
                  <a:schemeClr val="dk1"/>
                </a:solidFill>
              </a:rPr>
              <a:t> konstituční monarchie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Král:</a:t>
            </a:r>
            <a:r>
              <a:rPr lang="de" sz="1200">
                <a:solidFill>
                  <a:schemeClr val="dk1"/>
                </a:solidFill>
              </a:rPr>
              <a:t> Abdalláh II.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Členství:</a:t>
            </a:r>
            <a:r>
              <a:rPr lang="de" sz="1200">
                <a:solidFill>
                  <a:schemeClr val="dk1"/>
                </a:solidFill>
              </a:rPr>
              <a:t> OSN, WTO, Arabská liga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5" name="Google Shape;19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9422" y="17072"/>
            <a:ext cx="4072874" cy="2036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9415" y="2493800"/>
            <a:ext cx="2119760" cy="264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9175" y="2493800"/>
            <a:ext cx="1953125" cy="264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b="1" lang="de" sz="2100"/>
              <a:t>JORDÁNSKO</a:t>
            </a:r>
            <a:endParaRPr sz="3200"/>
          </a:p>
        </p:txBody>
      </p:sp>
      <p:sp>
        <p:nvSpPr>
          <p:cNvPr id="203" name="Google Shape;203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" sz="1300">
                <a:solidFill>
                  <a:schemeClr val="dk1"/>
                </a:solidFill>
              </a:rPr>
              <a:t>2. Geografie a klima</a:t>
            </a:r>
            <a:endParaRPr b="1" sz="13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Města:</a:t>
            </a:r>
            <a:r>
              <a:rPr lang="de" sz="1200">
                <a:solidFill>
                  <a:schemeClr val="dk1"/>
                </a:solidFill>
              </a:rPr>
              <a:t> Ammán, Zarqa, Irbid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Nejvyšší bod:</a:t>
            </a:r>
            <a:r>
              <a:rPr lang="de" sz="1200">
                <a:solidFill>
                  <a:schemeClr val="dk1"/>
                </a:solidFill>
              </a:rPr>
              <a:t> Džabal Umm ad Dámí (1 854 m)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Pohoří:</a:t>
            </a:r>
            <a:r>
              <a:rPr lang="de" sz="1200">
                <a:solidFill>
                  <a:schemeClr val="dk1"/>
                </a:solidFill>
              </a:rPr>
              <a:t> Shara, Ajlún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Poušť:</a:t>
            </a:r>
            <a:r>
              <a:rPr lang="de" sz="1200">
                <a:solidFill>
                  <a:schemeClr val="dk1"/>
                </a:solidFill>
              </a:rPr>
              <a:t> Syrská poušť, Wádí Rum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Řeky:</a:t>
            </a:r>
            <a:r>
              <a:rPr lang="de" sz="1200">
                <a:solidFill>
                  <a:schemeClr val="dk1"/>
                </a:solidFill>
              </a:rPr>
              <a:t> Jordán, Zarqa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Jezero:</a:t>
            </a:r>
            <a:r>
              <a:rPr lang="de" sz="1200">
                <a:solidFill>
                  <a:schemeClr val="dk1"/>
                </a:solidFill>
              </a:rPr>
              <a:t> Mrtvé moře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Klima:</a:t>
            </a:r>
            <a:r>
              <a:rPr lang="de" sz="1200">
                <a:solidFill>
                  <a:schemeClr val="dk1"/>
                </a:solidFill>
              </a:rPr>
              <a:t> středomořské na západě, pouštní na východě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</p:txBody>
      </p:sp>
      <p:pic>
        <p:nvPicPr>
          <p:cNvPr id="204" name="Google Shape;20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8288" y="0"/>
            <a:ext cx="453572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b="1" lang="de" sz="2100"/>
              <a:t>JORDÁNSKO </a:t>
            </a:r>
            <a:r>
              <a:rPr b="1" lang="de" sz="1300"/>
              <a:t>3. Ekonomika</a:t>
            </a:r>
            <a:endParaRPr sz="3200"/>
          </a:p>
        </p:txBody>
      </p:sp>
      <p:sp>
        <p:nvSpPr>
          <p:cNvPr id="217" name="Google Shape;217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de" sz="1300">
                <a:solidFill>
                  <a:schemeClr val="dk1"/>
                </a:solidFill>
              </a:rPr>
              <a:t>Sektory:</a:t>
            </a:r>
            <a:endParaRPr b="1" sz="1300">
              <a:solidFill>
                <a:schemeClr val="dk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b="1" lang="de" sz="1300">
                <a:solidFill>
                  <a:schemeClr val="dk1"/>
                </a:solidFill>
              </a:rPr>
              <a:t>Služby:</a:t>
            </a:r>
            <a:r>
              <a:rPr lang="de" sz="1300">
                <a:solidFill>
                  <a:schemeClr val="dk1"/>
                </a:solidFill>
              </a:rPr>
              <a:t> turistika, zdravotnictví, vzdělávání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b="1" lang="de" sz="1300">
                <a:solidFill>
                  <a:schemeClr val="dk1"/>
                </a:solidFill>
              </a:rPr>
              <a:t>Průmysl:</a:t>
            </a:r>
            <a:r>
              <a:rPr lang="de" sz="1300">
                <a:solidFill>
                  <a:schemeClr val="dk1"/>
                </a:solidFill>
              </a:rPr>
              <a:t> těžba fosfátů, výroba hnojiv, cementu, textilu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b="1" lang="de" sz="1300">
                <a:solidFill>
                  <a:schemeClr val="dk1"/>
                </a:solidFill>
              </a:rPr>
              <a:t>Zemědělství:</a:t>
            </a:r>
            <a:r>
              <a:rPr lang="de" sz="1300">
                <a:solidFill>
                  <a:schemeClr val="dk1"/>
                </a:solidFill>
              </a:rPr>
              <a:t> olivy, citrusy, zelenina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de" sz="1300">
                <a:solidFill>
                  <a:schemeClr val="dk1"/>
                </a:solidFill>
              </a:rPr>
              <a:t>Exportuje:</a:t>
            </a:r>
            <a:r>
              <a:rPr lang="de" sz="1300">
                <a:solidFill>
                  <a:schemeClr val="dk1"/>
                </a:solidFill>
              </a:rPr>
              <a:t> fosfáty, textil, hnojiva, farmaceutika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de" sz="1300">
                <a:solidFill>
                  <a:schemeClr val="dk1"/>
                </a:solidFill>
              </a:rPr>
              <a:t>Importuje:</a:t>
            </a:r>
            <a:r>
              <a:rPr lang="de" sz="1300">
                <a:solidFill>
                  <a:schemeClr val="dk1"/>
                </a:solidFill>
              </a:rPr>
              <a:t> ropa, stroje, potraviny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de" sz="1300">
                <a:solidFill>
                  <a:schemeClr val="dk1"/>
                </a:solidFill>
              </a:rPr>
              <a:t>1 JOD ≈ 31,32 CZK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b="1" lang="de" sz="2100"/>
              <a:t>JORDÁNSKO</a:t>
            </a:r>
            <a:endParaRPr sz="3200"/>
          </a:p>
        </p:txBody>
      </p:sp>
      <p:sp>
        <p:nvSpPr>
          <p:cNvPr id="223" name="Google Shape;223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" sz="1300">
                <a:solidFill>
                  <a:schemeClr val="dk1"/>
                </a:solidFill>
              </a:rPr>
              <a:t>4. Historie (detailněji)</a:t>
            </a:r>
            <a:endParaRPr b="1" sz="13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Antika:</a:t>
            </a:r>
            <a:r>
              <a:rPr lang="de" sz="1200">
                <a:solidFill>
                  <a:schemeClr val="dk1"/>
                </a:solidFill>
              </a:rPr>
              <a:t> území Edomitů, Moabitů, Nabatejců – město Petra.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Římské období:</a:t>
            </a:r>
            <a:r>
              <a:rPr lang="de" sz="1200">
                <a:solidFill>
                  <a:schemeClr val="dk1"/>
                </a:solidFill>
              </a:rPr>
              <a:t> provincie Arabia Petraea.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7. století:</a:t>
            </a:r>
            <a:r>
              <a:rPr lang="de" sz="1200">
                <a:solidFill>
                  <a:schemeClr val="dk1"/>
                </a:solidFill>
              </a:rPr>
              <a:t> muslimská expanze.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16.–20. století:</a:t>
            </a:r>
            <a:r>
              <a:rPr lang="de" sz="1200">
                <a:solidFill>
                  <a:schemeClr val="dk1"/>
                </a:solidFill>
              </a:rPr>
              <a:t> součást Osmanské říše.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Po WWI:</a:t>
            </a:r>
            <a:r>
              <a:rPr lang="de" sz="1200">
                <a:solidFill>
                  <a:schemeClr val="dk1"/>
                </a:solidFill>
              </a:rPr>
              <a:t> britský mandát, vznik Transjordánska.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1946:</a:t>
            </a:r>
            <a:r>
              <a:rPr lang="de" sz="1200">
                <a:solidFill>
                  <a:schemeClr val="dk1"/>
                </a:solidFill>
              </a:rPr>
              <a:t> nezávislost jako Hašemitské království Jordánsko.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1948 a 1967:</a:t>
            </a:r>
            <a:r>
              <a:rPr lang="de" sz="1200">
                <a:solidFill>
                  <a:schemeClr val="dk1"/>
                </a:solidFill>
              </a:rPr>
              <a:t> účast ve válkách s Izraelem, ztráta Západního břehu.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b="1" lang="de" sz="2100"/>
              <a:t>JORDÁNSKO</a:t>
            </a:r>
            <a:endParaRPr sz="3200"/>
          </a:p>
        </p:txBody>
      </p:sp>
      <p:sp>
        <p:nvSpPr>
          <p:cNvPr id="229" name="Google Shape;229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" sz="1300">
                <a:solidFill>
                  <a:schemeClr val="dk1"/>
                </a:solidFill>
              </a:rPr>
              <a:t>5. Kultura a turistika</a:t>
            </a:r>
            <a:endParaRPr b="1" sz="13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Památky:</a:t>
            </a:r>
            <a:r>
              <a:rPr lang="de" sz="1200">
                <a:solidFill>
                  <a:schemeClr val="dk1"/>
                </a:solidFill>
              </a:rPr>
              <a:t> Petra, Wadi Rum, Jerash, Mount Nebo, Mrtvé moře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Kultura:</a:t>
            </a:r>
            <a:r>
              <a:rPr lang="de" sz="1200">
                <a:solidFill>
                  <a:schemeClr val="dk1"/>
                </a:solidFill>
              </a:rPr>
              <a:t> beduínská tradice, arabský folklór, čajová kultura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0" name="Google Shape;23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7195" y="0"/>
            <a:ext cx="3496804" cy="245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" y="2452975"/>
            <a:ext cx="4036777" cy="269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7205" y="2786682"/>
            <a:ext cx="3496800" cy="2356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de" sz="2100"/>
              <a:t>DOPLŇUJÍCÍ INFORMACE KE VŠEM STÁTŮM</a:t>
            </a:r>
            <a:endParaRPr b="1" sz="2100"/>
          </a:p>
        </p:txBody>
      </p:sp>
      <p:pic>
        <p:nvPicPr>
          <p:cNvPr id="238" name="Google Shape;23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7725"/>
            <a:ext cx="4733226" cy="201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027900"/>
            <a:ext cx="3798737" cy="21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2026" y="1017725"/>
            <a:ext cx="4105974" cy="2052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102964"/>
            <a:ext cx="4572001" cy="3040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476941" cy="2855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b="1" lang="de" sz="2100"/>
              <a:t>JORDÁNSKO</a:t>
            </a:r>
            <a:endParaRPr sz="3200"/>
          </a:p>
        </p:txBody>
      </p:sp>
      <p:sp>
        <p:nvSpPr>
          <p:cNvPr id="252" name="Google Shape;252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" sz="1300">
                <a:solidFill>
                  <a:schemeClr val="dk1"/>
                </a:solidFill>
              </a:rPr>
              <a:t>6. Jordánsko a konflikt</a:t>
            </a:r>
            <a:endParaRPr b="1" sz="13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Postoj:</a:t>
            </a:r>
            <a:r>
              <a:rPr lang="de" sz="1200">
                <a:solidFill>
                  <a:schemeClr val="dk1"/>
                </a:solidFill>
              </a:rPr>
              <a:t> podporuje Palestince, proti izraelské okupaci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Diplomacie:</a:t>
            </a:r>
            <a:r>
              <a:rPr lang="de" sz="1200">
                <a:solidFill>
                  <a:schemeClr val="dk1"/>
                </a:solidFill>
              </a:rPr>
              <a:t> mírová dohoda s Izraelem (1994), ale častá kritika izraelských zásahů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Humanitární role:</a:t>
            </a:r>
            <a:r>
              <a:rPr lang="de" sz="1200">
                <a:solidFill>
                  <a:schemeClr val="dk1"/>
                </a:solidFill>
              </a:rPr>
              <a:t> přijímá uprchlíky, podporuje dvoustátní řešení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b="0" l="25888" r="16311" t="0"/>
          <a:stretch/>
        </p:blipFill>
        <p:spPr>
          <a:xfrm>
            <a:off x="3818543" y="-39325"/>
            <a:ext cx="5325456" cy="518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7874" y="1"/>
            <a:ext cx="425773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ZDROJE</a:t>
            </a:r>
            <a:endParaRPr/>
          </a:p>
        </p:txBody>
      </p:sp>
      <p:sp>
        <p:nvSpPr>
          <p:cNvPr id="258" name="Google Shape;258;p42"/>
          <p:cNvSpPr txBox="1"/>
          <p:nvPr>
            <p:ph idx="1" type="body"/>
          </p:nvPr>
        </p:nvSpPr>
        <p:spPr>
          <a:xfrm>
            <a:off x="311700" y="1152600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hlink"/>
                </a:solidFill>
                <a:hlinkClick r:id="rId3"/>
              </a:rPr>
              <a:t>https://cs.wikipedia.org/wiki/Izraelsk%C3%A1_vlajka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hlink"/>
                </a:solidFill>
                <a:hlinkClick r:id="rId4"/>
              </a:rPr>
              <a:t>https://upload.wikimedia.org/wikipedia/commons/thumb/0/00/Flag_of_Palestine.svg/1920px-Flag_of_Palestine.svg.png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hlink"/>
                </a:solidFill>
                <a:hlinkClick r:id="rId5"/>
              </a:rPr>
              <a:t>https://upload.wikimedia.org/wikipedia/commons/thumb/c/c0/Flag_of_Jordan.svg/960px-Flag_of_Jordan.svg.png?20221214043430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hlink"/>
                </a:solidFill>
                <a:hlinkClick r:id="rId6"/>
              </a:rPr>
              <a:t>https://upload.wikimedia.org/wikipedia/commons/thumb/7/75/Isaac_Herzog%2C_July_2021_%28D1233-049%29.JPG/1200px-Isaac_Herzog%2C_July_2021_%28D1233-049%29.JPG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hlink"/>
                </a:solidFill>
                <a:hlinkClick r:id="rId7"/>
              </a:rPr>
              <a:t>https://upload.wikimedia.org/wikipedia/commons/6/6d/Benjamin_Netanyahu_addresses_the_118th_United_States_Congress_%28cropped2%29.jpg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hlink"/>
                </a:solidFill>
                <a:hlinkClick r:id="rId8"/>
              </a:rPr>
              <a:t>https://edition.cnn.com/2013/01/01/middleeast/benjamin-netanyahu-fast-facts/index.html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hlink"/>
                </a:solidFill>
                <a:hlinkClick r:id="rId9"/>
              </a:rPr>
              <a:t>https://media.istockphoto.com/id/487849408/cs/vektor/izraelsk%C3%A1-politick%C3%A1-mapa.jpg?s=612x612&amp;w=0&amp;k=20&amp;c=c4P22BwEyE9BNFco0Y_n_tUh-1y2hBjSeFUgripieP4=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hlink"/>
                </a:solidFill>
                <a:hlinkClick r:id="rId10"/>
              </a:rPr>
              <a:t>https://upload.wikimedia.org/wikipedia/commons/f/f0/Negev-2005-1.JPG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hlink"/>
                </a:solidFill>
                <a:hlinkClick r:id="rId11"/>
              </a:rPr>
              <a:t>https://dcontent.inviacdn.net/shared/img/web-830/2017/7/19/m0/423525.jpg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hlink"/>
                </a:solidFill>
                <a:hlinkClick r:id="rId12"/>
              </a:rPr>
              <a:t>https://en.topwar.ru/15066-izrailskiy-edinyy-pulemet-negev.html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de" u="sng">
                <a:solidFill>
                  <a:schemeClr val="hlink"/>
                </a:solidFill>
                <a:hlinkClick r:id="rId13"/>
              </a:rPr>
              <a:t>https://files.bo3.gg/uploads/image/49034/image/webp-1b78940cf58e67cd216f77dc8d1d6861.webp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de"/>
              <a:t>ZDROJE</a:t>
            </a:r>
            <a:endParaRPr/>
          </a:p>
        </p:txBody>
      </p:sp>
      <p:sp>
        <p:nvSpPr>
          <p:cNvPr id="264" name="Google Shape;264;p43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de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https://images.axios.com/wat5dvf7SCUc6hmJXvmztzFJT1c=/0x0:2400x1350/1920x1080/2023/10/17/1697549406183.png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de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https://www.sazf.org/wp-content/uploads/2021/05/34008a8c7d3446789674bc79f59d9477_18.jpg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de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https://i5.opentravel.cz/f/91383/94.jpg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hlink"/>
                </a:solidFill>
                <a:hlinkClick r:id="rId6"/>
              </a:rPr>
              <a:t>https://encrypted-tbn0.gstatic.com/images?q=tbn:ANd9GcTAo4M31Jz2feRBmLTiq3Kf0iavTOHK40dIeQ&amp;s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hlink"/>
                </a:solidFill>
                <a:hlinkClick r:id="rId7"/>
              </a:rPr>
              <a:t>https://cdn.prod.website-files.com/64bd94de0b26820044ae16e2/65e1c50121997160da57a562_N%C3%A1vrh%20bez%20n%C3%A1zvu%20(10)%20(1).jpg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hlink"/>
                </a:solidFill>
                <a:hlinkClick r:id="rId8"/>
              </a:rPr>
              <a:t>https://www.i60.cz/images/Masada-BW-A-1.jpg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hlink"/>
                </a:solidFill>
                <a:hlinkClick r:id="rId9"/>
              </a:rPr>
              <a:t>https://fs2-ct24.ceskatelevize.cz/image/MjMzMTZkNzE2OWJlMzEyNtIfw-Ot2RGeB0dV7AFPpqt_lG6mCipukH62ND-Ko2aE9Gf2oUBorm-v7kfgyb5PPainl9Pa42B9zdGUDAepmwxKgmCJNWzX3IIjNqsnj51luy-_keKSaMW5eyXGL5VOOguMCeXeUTVJD8g5_9oDvhD9lZEbkeU1M3qQt7FdSHFymFl35KkPLE4dRnZIVUByPQ.JPG?width=1024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hlink"/>
                </a:solidFill>
                <a:hlinkClick r:id="rId10"/>
              </a:rPr>
              <a:t>https://upload.wikimedia.org/wikipedia/commons/4/4f/Palestinian_President_Mahmoud_Abbas_at_the_Muqata_in_Ramallah%2C_West_Bank_on_November_5%2C_2023_%281%29_%28cropped%29.jpg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accent5"/>
                </a:solid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https://cs.wikipedia.org/wiki/Seznam_pozorovatel%C5%AF_Valn%C3%A9ho_shrom%C3%A1%C5%BEd%C4%9Bn%C3%AD_OSN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de" u="sng">
                <a:solidFill>
                  <a:schemeClr val="accent5"/>
                </a:solid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https://upload.wikimedia.org/wikipedia/commons/6/6a/West_Bank_%26_Gaza_Map_2007_%28Settlements%29.png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de"/>
              <a:t>ZDROJE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44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https://ih1.redbubble.net/image.4984239376.4126/flat,750x,075,f-pad,750x1000,f8f8f8.jpg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de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https://tile.loc.gov/image-services/iiif/service:gmd:gmd8m:g8302m:g8302gm:gct00264:ca000023/full/pct:25/0/default.jpg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de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https://images.csmonitor.com/csmarchives/2009/01/OWESTBANK_G1_L.gif?alias=standard_900x600nc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de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https://d15-a.sdn.cz/d_15/c_img_E_G/xhQYkO.jpeg?fl=cro,0,46,800,450%7Cres,1200,,1%7Cjpg,80,,1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hlink"/>
                </a:solidFill>
                <a:hlinkClick r:id="rId7"/>
              </a:rPr>
              <a:t>https://encrypted-tbn0.gstatic.com/images?q=tbn:ANd9GcQqB4R5qEs-ucKNRFDmjHsiQ29jHzB-lCfcFQ&amp;s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hlink"/>
                </a:solidFill>
                <a:hlinkClick r:id="rId8"/>
              </a:rPr>
              <a:t>https://www.bodytreestudio.com/wp-content/uploads/2023/10/IMAGES-11.jpg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hlink"/>
                </a:solidFill>
                <a:hlinkClick r:id="rId9"/>
              </a:rPr>
              <a:t>https://media.istockphoto.com/id/947225408/photo/hebron-ancient-jewish-city-in-israel.jpg?s=612x612&amp;w=0&amp;k=20&amp;c=X_6ujoOWTf5V_8cPYPrt3Tqqhkpujs79hyGMGpQOn7c=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hlink"/>
                </a:solidFill>
                <a:hlinkClick r:id="rId10"/>
              </a:rPr>
              <a:t>https://refstatic.sk/article/Pocet-obeti-v-Pasmu-Gazy-prekrocil-50-tisic-Izraelsko-palestinsky-konflikt-si-vyzadal-desetitisice-mrtvych~99688309c4c70d826e6e.jpg?is=400x250c&amp;s=637e1346c0251428c9d71196f06dfa089635ce52480f000b6be80d32b5a9b28f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accent5"/>
                </a:solid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https://upload.wikimedia.org/wikipedia/commons/e/ee/Abdullah_II_of_Jordan%2C_2007March07_%28cropped%29.jpg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de" u="sng">
                <a:solidFill>
                  <a:schemeClr val="accent5"/>
                </a:solid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https://upload.wikimedia.org/wikipedia/commons/4/4c/King_Abdullah_II_of_Jordan-2025_%28cropped%29.jpg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de"/>
              <a:t>ZDROJE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45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de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https://www.thebestviewpoints.com/wp-content/uploads/2023/01/NOR0116.jpg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de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https://upload.wikimedia.org/wikipedia/commons/a/a5/Petra_Jordan_BW_36.JPG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de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https://lp-cms-production.imgix.net/2023-05/shutterstock520751962.jpg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de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https://upload.wikimedia.org/wikipedia/commons/5/51/Oval_Plaza_%28Forum_Romanum%2C_Gerasa_-_Jerash%2C_Jordan%29_-_%D8%B3%D8%A7%D8%AD%D8%A9_%D8%A7%D9%84%D9%86%D8%AF%D9%88%D8%A9%2C_%D8%AC%D8%B1%D8%B4.jpg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de" u="sng">
                <a:solidFill>
                  <a:schemeClr val="accent5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https://upload.wikimedia.org/wikipedia/commons/6/60/Mount_Nebo_Utah.jpg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de" u="sng">
                <a:solidFill>
                  <a:schemeClr val="accent5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https://upload.wikimedia.org/wikipedia/commons/5/56/Mountain_in_Wadi_Rum%2C_Jordan.jpg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" sz="2100"/>
              <a:t>IZRAEL</a:t>
            </a:r>
            <a:endParaRPr sz="3200"/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" sz="1300">
                <a:solidFill>
                  <a:schemeClr val="dk1"/>
                </a:solidFill>
              </a:rPr>
              <a:t>2. Geografie a klima</a:t>
            </a:r>
            <a:endParaRPr b="1" sz="13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Největší města:</a:t>
            </a:r>
            <a:r>
              <a:rPr lang="de" sz="1200">
                <a:solidFill>
                  <a:schemeClr val="dk1"/>
                </a:solidFill>
              </a:rPr>
              <a:t> Tel Aviv, Haifa, Jeruzalém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Nejvyšší bod:</a:t>
            </a:r>
            <a:r>
              <a:rPr lang="de" sz="1200">
                <a:solidFill>
                  <a:schemeClr val="dk1"/>
                </a:solidFill>
              </a:rPr>
              <a:t> Har Meron (1 208 m)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Pohoří:</a:t>
            </a:r>
            <a:r>
              <a:rPr lang="de" sz="1200">
                <a:solidFill>
                  <a:schemeClr val="dk1"/>
                </a:solidFill>
              </a:rPr>
              <a:t> Galilejské a Judské hory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Řeka:</a:t>
            </a:r>
            <a:r>
              <a:rPr lang="de" sz="1200">
                <a:solidFill>
                  <a:schemeClr val="dk1"/>
                </a:solidFill>
              </a:rPr>
              <a:t> Jordán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Jezera:</a:t>
            </a:r>
            <a:r>
              <a:rPr lang="de" sz="1200">
                <a:solidFill>
                  <a:schemeClr val="dk1"/>
                </a:solidFill>
              </a:rPr>
              <a:t> Galilejské jezero (-212 m.n.m.), Mrtvé moře (-430 m.n.m.)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Klima:</a:t>
            </a:r>
            <a:r>
              <a:rPr lang="de" sz="1200">
                <a:solidFill>
                  <a:schemeClr val="dk1"/>
                </a:solidFill>
              </a:rPr>
              <a:t> středomořské (sever a pobřeží), pouštní (jih)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Pouště: </a:t>
            </a:r>
            <a:r>
              <a:rPr lang="de" sz="1200">
                <a:solidFill>
                  <a:schemeClr val="dk1"/>
                </a:solidFill>
              </a:rPr>
              <a:t>Judská poušť, Negev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5308" y="0"/>
            <a:ext cx="358868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7875" y="3199525"/>
            <a:ext cx="2591974" cy="194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" y="3199525"/>
            <a:ext cx="2912433" cy="194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"/>
            <a:ext cx="4702025" cy="281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3925" y="2066597"/>
            <a:ext cx="5470074" cy="307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" sz="2100"/>
              <a:t>IZRAEL </a:t>
            </a:r>
            <a:r>
              <a:rPr b="1" lang="de" sz="1300"/>
              <a:t>3. Ekonomika</a:t>
            </a:r>
            <a:endParaRPr sz="2100"/>
          </a:p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de" sz="1100">
                <a:solidFill>
                  <a:schemeClr val="dk1"/>
                </a:solidFill>
              </a:rPr>
              <a:t> Služby (přes 70 % HDP):</a:t>
            </a:r>
            <a:endParaRPr b="1" sz="1100">
              <a:solidFill>
                <a:schemeClr val="dk1"/>
              </a:solidFill>
            </a:endParaRPr>
          </a:p>
          <a:p>
            <a:pPr indent="-293211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de" sz="1100">
                <a:solidFill>
                  <a:schemeClr val="dk1"/>
                </a:solidFill>
              </a:rPr>
              <a:t>High-tech sektor:</a:t>
            </a:r>
            <a:r>
              <a:rPr lang="de" sz="1100">
                <a:solidFill>
                  <a:schemeClr val="dk1"/>
                </a:solidFill>
              </a:rPr>
              <a:t> kyberbezpečnost, software, startupy (Izrael se přezdívá </a:t>
            </a:r>
            <a:r>
              <a:rPr i="1" lang="de" sz="1100">
                <a:solidFill>
                  <a:schemeClr val="dk1"/>
                </a:solidFill>
              </a:rPr>
              <a:t>Startup Nation</a:t>
            </a:r>
            <a:r>
              <a:rPr lang="de" sz="1100">
                <a:solidFill>
                  <a:schemeClr val="dk1"/>
                </a:solidFill>
              </a:rPr>
              <a:t>)</a:t>
            </a:r>
            <a:br>
              <a:rPr lang="de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3211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de" sz="1100">
                <a:solidFill>
                  <a:schemeClr val="dk1"/>
                </a:solidFill>
              </a:rPr>
              <a:t>Finanční služby:</a:t>
            </a:r>
            <a:r>
              <a:rPr lang="de" sz="1100">
                <a:solidFill>
                  <a:schemeClr val="dk1"/>
                </a:solidFill>
              </a:rPr>
              <a:t> bankovnictví, investice, fintech</a:t>
            </a:r>
            <a:br>
              <a:rPr lang="de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3211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de" sz="1100">
                <a:solidFill>
                  <a:schemeClr val="dk1"/>
                </a:solidFill>
              </a:rPr>
              <a:t>Věda a výzkum:</a:t>
            </a:r>
            <a:r>
              <a:rPr lang="de" sz="1100">
                <a:solidFill>
                  <a:schemeClr val="dk1"/>
                </a:solidFill>
              </a:rPr>
              <a:t> biotechnologie, medicína, farmacie</a:t>
            </a:r>
            <a:br>
              <a:rPr lang="de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3211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de" sz="1100">
                <a:solidFill>
                  <a:schemeClr val="dk1"/>
                </a:solidFill>
              </a:rPr>
              <a:t>Export služeb:</a:t>
            </a:r>
            <a:r>
              <a:rPr lang="de" sz="1100">
                <a:solidFill>
                  <a:schemeClr val="dk1"/>
                </a:solidFill>
              </a:rPr>
              <a:t> vývoj softwaru, konzultace, výzkum &amp; vývoj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de" sz="1100">
                <a:solidFill>
                  <a:schemeClr val="dk1"/>
                </a:solidFill>
              </a:rPr>
              <a:t> Průmysl (cca 25 % HDP):</a:t>
            </a:r>
            <a:endParaRPr b="1" sz="1100">
              <a:solidFill>
                <a:schemeClr val="dk1"/>
              </a:solidFill>
            </a:endParaRPr>
          </a:p>
          <a:p>
            <a:pPr indent="-293211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de" sz="1100">
                <a:solidFill>
                  <a:schemeClr val="dk1"/>
                </a:solidFill>
              </a:rPr>
              <a:t>Zbrojní průmysl:</a:t>
            </a:r>
            <a:r>
              <a:rPr lang="de" sz="1100">
                <a:solidFill>
                  <a:schemeClr val="dk1"/>
                </a:solidFill>
              </a:rPr>
              <a:t> export pokročilých obranných systémů - drony, radarové systémy, rakety (např. </a:t>
            </a:r>
            <a:r>
              <a:rPr i="1" lang="de" sz="1100">
                <a:solidFill>
                  <a:schemeClr val="dk1"/>
                </a:solidFill>
              </a:rPr>
              <a:t>Iron Dome</a:t>
            </a:r>
            <a:r>
              <a:rPr lang="de" sz="1100">
                <a:solidFill>
                  <a:schemeClr val="dk1"/>
                </a:solidFill>
              </a:rPr>
              <a:t>)</a:t>
            </a:r>
            <a:br>
              <a:rPr lang="de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3211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de" sz="1100">
                <a:solidFill>
                  <a:schemeClr val="dk1"/>
                </a:solidFill>
              </a:rPr>
              <a:t>Elektronika, optika:</a:t>
            </a:r>
            <a:r>
              <a:rPr lang="de" sz="1100">
                <a:solidFill>
                  <a:schemeClr val="dk1"/>
                </a:solidFill>
              </a:rPr>
              <a:t> čipy, senzory, komunikační technologie</a:t>
            </a:r>
            <a:br>
              <a:rPr lang="de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3211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de" sz="1100">
                <a:solidFill>
                  <a:schemeClr val="dk1"/>
                </a:solidFill>
              </a:rPr>
              <a:t>Farmaceutika a chemie:</a:t>
            </a:r>
            <a:r>
              <a:rPr lang="de" sz="1100">
                <a:solidFill>
                  <a:schemeClr val="dk1"/>
                </a:solidFill>
              </a:rPr>
              <a:t> výrobky z výzkumu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de" sz="1100">
                <a:solidFill>
                  <a:schemeClr val="dk1"/>
                </a:solidFill>
              </a:rPr>
              <a:t> Zemědělství (méně než 2 % HDP):</a:t>
            </a:r>
            <a:endParaRPr b="1" sz="1100">
              <a:solidFill>
                <a:schemeClr val="dk1"/>
              </a:solidFill>
            </a:endParaRPr>
          </a:p>
          <a:p>
            <a:pPr indent="-293211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de" sz="1100">
                <a:solidFill>
                  <a:schemeClr val="dk1"/>
                </a:solidFill>
              </a:rPr>
              <a:t>Efektivní díky </a:t>
            </a:r>
            <a:r>
              <a:rPr b="1" lang="de" sz="1100">
                <a:solidFill>
                  <a:schemeClr val="dk1"/>
                </a:solidFill>
              </a:rPr>
              <a:t>technologiím zavlažování</a:t>
            </a:r>
            <a:r>
              <a:rPr lang="de" sz="1100">
                <a:solidFill>
                  <a:schemeClr val="dk1"/>
                </a:solidFill>
              </a:rPr>
              <a:t> (kapková závlaha, recyklace vody)</a:t>
            </a:r>
            <a:br>
              <a:rPr lang="de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908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9090"/>
              <a:buChar char="●"/>
            </a:pPr>
            <a:r>
              <a:rPr lang="de" sz="1100">
                <a:solidFill>
                  <a:schemeClr val="dk1"/>
                </a:solidFill>
              </a:rPr>
              <a:t>Export: </a:t>
            </a:r>
            <a:r>
              <a:rPr b="1" lang="de" sz="1100">
                <a:solidFill>
                  <a:schemeClr val="dk1"/>
                </a:solidFill>
              </a:rPr>
              <a:t>rajčata, citrusy, olivy, květiny</a:t>
            </a:r>
            <a:r>
              <a:rPr lang="de" sz="1100">
                <a:solidFill>
                  <a:schemeClr val="dk1"/>
                </a:solidFill>
              </a:rPr>
              <a:t> - i přes suché podmínky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de" sz="1100">
                <a:solidFill>
                  <a:schemeClr val="dk1"/>
                </a:solidFill>
              </a:rPr>
              <a:t>Kurz měny (květen 2025):</a:t>
            </a:r>
            <a:r>
              <a:rPr lang="de" sz="1100">
                <a:solidFill>
                  <a:schemeClr val="dk1"/>
                </a:solidFill>
              </a:rPr>
              <a:t> 1 USD ≈ 3,65 ILS, tedy  1 ILS ≈ 6,29 CZK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" sz="2100"/>
              <a:t>IZRAEL</a:t>
            </a:r>
            <a:endParaRPr sz="3200"/>
          </a:p>
        </p:txBody>
      </p:sp>
      <p:sp>
        <p:nvSpPr>
          <p:cNvPr id="106" name="Google Shape;106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Do 20. století:</a:t>
            </a:r>
            <a:r>
              <a:rPr lang="de" sz="1200">
                <a:solidFill>
                  <a:schemeClr val="dk1"/>
                </a:solidFill>
              </a:rPr>
              <a:t> území bylo součástí Osmanské říše. Ve starověku zde existovalo židovské království, později římská provincie.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1917:</a:t>
            </a:r>
            <a:r>
              <a:rPr lang="de" sz="1200">
                <a:solidFill>
                  <a:schemeClr val="dk1"/>
                </a:solidFill>
              </a:rPr>
              <a:t> Balfourova deklarace – britská podpora židovské domoviny v Palestině.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1920–1948:</a:t>
            </a:r>
            <a:r>
              <a:rPr lang="de" sz="1200">
                <a:solidFill>
                  <a:schemeClr val="dk1"/>
                </a:solidFill>
              </a:rPr>
              <a:t> území pod britským mandátem. Růst napětí mezi židy a Araby.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1947:</a:t>
            </a:r>
            <a:r>
              <a:rPr lang="de" sz="1200">
                <a:solidFill>
                  <a:schemeClr val="dk1"/>
                </a:solidFill>
              </a:rPr>
              <a:t> OSN navrhla rozdělení území mezi židy a Araby.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1948:</a:t>
            </a:r>
            <a:r>
              <a:rPr lang="de" sz="1200">
                <a:solidFill>
                  <a:schemeClr val="dk1"/>
                </a:solidFill>
              </a:rPr>
              <a:t> vyhlášení nezávislosti Izraele – vypukla první arabsko-izraelská válka.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1949–1967:</a:t>
            </a:r>
            <a:r>
              <a:rPr lang="de" sz="1200">
                <a:solidFill>
                  <a:schemeClr val="dk1"/>
                </a:solidFill>
              </a:rPr>
              <a:t> období napětí, Izrael expanduje v roce 1967 (Šestidenní válka).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Od 1990s:</a:t>
            </a:r>
            <a:r>
              <a:rPr lang="de" sz="1200">
                <a:solidFill>
                  <a:schemeClr val="dk1"/>
                </a:solidFill>
              </a:rPr>
              <a:t> mírový proces (Dohody z Osla), nárůst napětí s palestinskými skupinami =&gt; nynější konflikt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" sz="2100"/>
              <a:t>IZRAEL</a:t>
            </a:r>
            <a:endParaRPr sz="3200"/>
          </a:p>
        </p:txBody>
      </p:sp>
      <p:sp>
        <p:nvSpPr>
          <p:cNvPr id="112" name="Google Shape;112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Památky:</a:t>
            </a:r>
            <a:r>
              <a:rPr lang="de" sz="1200">
                <a:solidFill>
                  <a:schemeClr val="dk1"/>
                </a:solidFill>
              </a:rPr>
              <a:t> Západní zeď, Skalní dóm, Galilejské jezero, pevnost Masada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de" sz="1200">
                <a:solidFill>
                  <a:schemeClr val="dk1"/>
                </a:solidFill>
              </a:rPr>
              <a:t>Kultura:</a:t>
            </a:r>
            <a:r>
              <a:rPr lang="de" sz="1200">
                <a:solidFill>
                  <a:schemeClr val="dk1"/>
                </a:solidFill>
              </a:rPr>
              <a:t> moderní i tradiční, film, hudba, festivaly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1965476"/>
            <a:ext cx="4901602" cy="317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4450" y="3324213"/>
            <a:ext cx="2514600" cy="18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3025" y="1690012"/>
            <a:ext cx="2597448" cy="146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