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ccf64a9b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ccf64a9b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ccf64a9b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ccf64a9b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ccf64a9b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ccf64a9b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d1b61aa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4d1b61aa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d1b61aa5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4d1b61aa5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4a0d5ed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4a0d5ed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d1b61aa5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4d1b61aa5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d1b61aa5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4d1b61aa5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d1b61aa5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4d1b61aa5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d1b61aa5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d1b61aa5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bf8ab53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bf8ab53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4a0d5edc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4a0d5edc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bf8ab53b3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bf8ab53b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bf8ab53b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bf8ab53b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f8ab53b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bf8ab53b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bf8ab53b3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bf8ab53b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bf8ab53b3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bf8ab53b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c05abaf8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c05abaf8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4a0d5edc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4a0d5edc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40.png"/><Relationship Id="rId5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jp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g"/><Relationship Id="rId4" Type="http://schemas.openxmlformats.org/officeDocument/2006/relationships/image" Target="../media/image22.jpg"/><Relationship Id="rId5" Type="http://schemas.openxmlformats.org/officeDocument/2006/relationships/image" Target="../media/image33.jpg"/><Relationship Id="rId6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image" Target="../media/image28.jpg"/><Relationship Id="rId7" Type="http://schemas.openxmlformats.org/officeDocument/2006/relationships/image" Target="../media/image30.png"/><Relationship Id="rId8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png"/><Relationship Id="rId4" Type="http://schemas.openxmlformats.org/officeDocument/2006/relationships/image" Target="../media/image4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jpg"/><Relationship Id="rId4" Type="http://schemas.openxmlformats.org/officeDocument/2006/relationships/image" Target="../media/image34.jpg"/><Relationship Id="rId5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jpg"/><Relationship Id="rId4" Type="http://schemas.openxmlformats.org/officeDocument/2006/relationships/image" Target="../media/image43.jpg"/><Relationship Id="rId5" Type="http://schemas.openxmlformats.org/officeDocument/2006/relationships/image" Target="../media/image46.jpg"/><Relationship Id="rId6" Type="http://schemas.openxmlformats.org/officeDocument/2006/relationships/image" Target="../media/image3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2.jpg"/><Relationship Id="rId5" Type="http://schemas.openxmlformats.org/officeDocument/2006/relationships/image" Target="../media/image6.jp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Relationship Id="rId5" Type="http://schemas.openxmlformats.org/officeDocument/2006/relationships/image" Target="../media/image36.jp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-6186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Čína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333875" y="4350900"/>
            <a:ext cx="754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Alois Kočí</a:t>
            </a:r>
            <a:endParaRPr/>
          </a:p>
        </p:txBody>
      </p:sp>
      <p:pic>
        <p:nvPicPr>
          <p:cNvPr id="56" name="Google Shape;56;p13" title="landscap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313" y="1433950"/>
            <a:ext cx="4749364" cy="26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243875" y="4866600"/>
            <a:ext cx="78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ctrTitle"/>
          </p:nvPr>
        </p:nvSpPr>
        <p:spPr>
          <a:xfrm>
            <a:off x="311708" y="-9413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Tchaj-wan</a:t>
            </a:r>
            <a:endParaRPr/>
          </a:p>
        </p:txBody>
      </p:sp>
      <p:sp>
        <p:nvSpPr>
          <p:cNvPr id="135" name="Google Shape;135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2" title="Tchaj-wan-nadrz-Fei-Tsui-1024x49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913" y="1276200"/>
            <a:ext cx="5360184" cy="25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info ČR</a:t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Tchaj-pej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24 000 000 obyvatel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36 000 km^2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Nový tchajwanský dolar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Poloprezidentská republika</a:t>
            </a:r>
            <a:endParaRPr/>
          </a:p>
        </p:txBody>
      </p:sp>
      <p:pic>
        <p:nvPicPr>
          <p:cNvPr id="143" name="Google Shape;143;p23" title="Flag_of_the_Republic_of_China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425" y="445025"/>
            <a:ext cx="2854877" cy="190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 title="National_Emblem_of_the_Republic_of_China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700" y="2571750"/>
            <a:ext cx="1838326" cy="183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 title="uvitani-768w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0725" y="2965550"/>
            <a:ext cx="3257551" cy="16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Geografie</a:t>
            </a:r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Přes 70% vrchovina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Geologicky aktivní terén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Západní pobřeží obydlené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Subtropické i tropické podnebí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Časté přírodní katastrofy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4" title="pohori tchajwa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754" y="509825"/>
            <a:ext cx="2831546" cy="41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 title="born-taiwanese-taiwan-american-usa-citizenship-toms-tee-store-transparen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2750" y="2876550"/>
            <a:ext cx="161925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Ekonomika </a:t>
            </a:r>
            <a:endParaRPr/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Velký export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Technologický rozvoj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Málo mladých lidí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HDP 75 000$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Závislá na velmocích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Údržba serverů</a:t>
            </a:r>
            <a:endParaRPr/>
          </a:p>
        </p:txBody>
      </p:sp>
      <p:pic>
        <p:nvPicPr>
          <p:cNvPr id="160" name="Google Shape;160;p25" title="107103704-1660550820436-gettyimages-1239945805-TAIWAN_TSM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901" y="445025"/>
            <a:ext cx="3143400" cy="176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 title="china vs thcaj wa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0563" y="2571750"/>
            <a:ext cx="2860075" cy="21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Historie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Od r. 1895 pod správou japonců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Ti ale v r. 1945 </a:t>
            </a:r>
            <a:r>
              <a:rPr lang="cs"/>
              <a:t>kapitulovali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Přesun nacionalistů z Číny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Do r. 1987 totalitní režim pod KMT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 současnosti plná demokracie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Řídké vztahy s Čínou</a:t>
            </a:r>
            <a:endParaRPr/>
          </a:p>
        </p:txBody>
      </p:sp>
      <p:pic>
        <p:nvPicPr>
          <p:cNvPr id="168" name="Google Shape;168;p26" title="1993年國民黨第十四次全代會首次票選黨主席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350" y="445025"/>
            <a:ext cx="382895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Zajímavá místa</a:t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7" title="tchajpej 1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963" y="445025"/>
            <a:ext cx="2619607" cy="174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 title="muzeu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4975" y="445024"/>
            <a:ext cx="2627325" cy="17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 title="Sun_Moon_Lake_Sentinel-2B_MSI_2024-04-0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321763"/>
            <a:ext cx="2564851" cy="307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 title="tainan-taiwan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6050" y="2442450"/>
            <a:ext cx="3602674" cy="18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ctrTitle"/>
          </p:nvPr>
        </p:nvSpPr>
        <p:spPr>
          <a:xfrm>
            <a:off x="311708" y="-8270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Hongkong</a:t>
            </a:r>
            <a:endParaRPr/>
          </a:p>
        </p:txBody>
      </p:sp>
      <p:sp>
        <p:nvSpPr>
          <p:cNvPr id="184" name="Google Shape;184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8" title="the-charm-of-the-bright-city-1920x10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343025"/>
            <a:ext cx="594360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info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Zvláštní administrativní oblast ČLR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7 500 000 obyvatel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1 100 km^2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Hongkongský dolar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Jedna země, dva systémy</a:t>
            </a:r>
            <a:endParaRPr/>
          </a:p>
        </p:txBody>
      </p:sp>
      <p:pic>
        <p:nvPicPr>
          <p:cNvPr id="192" name="Google Shape;192;p29" title="Regional_Emblem_of_Hong_Kong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225" y="2701975"/>
            <a:ext cx="1866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 title="Flag_of_Hong_Kong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1050" y="445013"/>
            <a:ext cx="23812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 title="Hong_Kong_in_its_region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450" y="2892475"/>
            <a:ext cx="3476623" cy="192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 title="stažený soubor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1370" y="3589670"/>
            <a:ext cx="414325" cy="1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 title="stažený soubor (1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57650" y="3709850"/>
            <a:ext cx="249300" cy="1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 title="stažený soubor (1)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95563" y="4348163"/>
            <a:ext cx="210690" cy="1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Historie a části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Britská kolonie do r. 1997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“Kapitalistická” země do r. 2047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Spoustu protestů vůči KS Číny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Čína zasahuje i přes dohody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Od r. 2020 cenzura</a:t>
            </a:r>
            <a:endParaRPr/>
          </a:p>
        </p:txBody>
      </p:sp>
      <p:pic>
        <p:nvPicPr>
          <p:cNvPr id="204" name="Google Shape;204;p30" title="Hong_Kong_districts_ma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350" y="445025"/>
            <a:ext cx="3327952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 title="500px-Communist_hk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8925" y="2986094"/>
            <a:ext cx="2305050" cy="17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Ekonomika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Důležité finanční centrum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Velký přístav a nákladní letiště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Min. zemědělství a průmysl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6. největší burza na světě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HDP 49 000$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Část populace v chudobě</a:t>
            </a:r>
            <a:endParaRPr/>
          </a:p>
        </p:txBody>
      </p:sp>
      <p:pic>
        <p:nvPicPr>
          <p:cNvPr id="212" name="Google Shape;212;p31" title="Hong_Kong_Harbour_Night_2019-06-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150" y="2637202"/>
            <a:ext cx="4592151" cy="21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 title="stažený soubor (2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9794" y="3373494"/>
            <a:ext cx="1195375" cy="11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 title="hongkong_hdp_vyvoj_2010_202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9325" y="445025"/>
            <a:ext cx="3242977" cy="19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info ČLR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Peking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1 450 000 000 obyvatel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9 600 000 km^2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Čínský jüan/Renminbi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Socialistická republika</a:t>
            </a:r>
            <a:endParaRPr/>
          </a:p>
        </p:txBody>
      </p:sp>
      <p:pic>
        <p:nvPicPr>
          <p:cNvPr id="64" name="Google Shape;64;p14" title="vlajk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263" y="4450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znak cl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2038" y="2486025"/>
            <a:ext cx="2113850" cy="229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graf populac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5350" y="2881328"/>
            <a:ext cx="3167094" cy="19002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8289550" y="4781550"/>
            <a:ext cx="78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">
                <a:solidFill>
                  <a:schemeClr val="lt2"/>
                </a:solidFill>
              </a:rPr>
              <a:t>wassup beijing</a:t>
            </a:r>
            <a:endParaRPr sz="6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Zajímavá místa</a:t>
            </a:r>
            <a:endParaRPr/>
          </a:p>
        </p:txBody>
      </p:sp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2" title="chram hon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213" y="445025"/>
            <a:ext cx="281745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2" title="honk vi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5575" y="2654800"/>
            <a:ext cx="3266724" cy="19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 title="dragon-s-back-960x72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2900" y="225800"/>
            <a:ext cx="2316000" cy="17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 title="Lantau-island-big-buddha-iStock-512979592-1024x600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3" y="2114900"/>
            <a:ext cx="4188124" cy="245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Geografie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Jihozápad - Himaláje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Východ - nížiny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Západ - Tibetská vysočina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Sever - Poušť </a:t>
            </a:r>
            <a:r>
              <a:rPr lang="cs"/>
              <a:t>Gobi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Severovýchod - Mandžusko</a:t>
            </a:r>
            <a:endParaRPr/>
          </a:p>
        </p:txBody>
      </p:sp>
      <p:pic>
        <p:nvPicPr>
          <p:cNvPr id="74" name="Google Shape;74;p15" title="cina_o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071" y="445025"/>
            <a:ext cx="4336224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title="stažený soubor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6576" y="4880125"/>
            <a:ext cx="268300" cy="1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Správní dělení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23 provincií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5 autonomních oblastí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4 přímo spravovaná města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2 zvláštní administrativní oblasti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 title="China_province-level_divisions_in_Czec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875" y="706575"/>
            <a:ext cx="4572426" cy="37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title="stažený soubor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6576" y="4880125"/>
            <a:ext cx="268300" cy="1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Ekonomika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Největší průmyslová ekonomika světa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Kapitalismus se sílou státu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Stále rostoucí a </a:t>
            </a:r>
            <a:r>
              <a:rPr lang="cs"/>
              <a:t>vyvíjející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Největší </a:t>
            </a:r>
            <a:r>
              <a:rPr lang="cs"/>
              <a:t>exportér</a:t>
            </a:r>
            <a:r>
              <a:rPr lang="cs"/>
              <a:t> světa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Obrovské rozdíly v rámci země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HDP 23 000$ na obyvatele</a:t>
            </a:r>
            <a:endParaRPr/>
          </a:p>
        </p:txBody>
      </p:sp>
      <p:pic>
        <p:nvPicPr>
          <p:cNvPr id="90" name="Google Shape;90;p17" title="Shanghai_skyline_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475" y="445025"/>
            <a:ext cx="3888825" cy="21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title="istockphoto-1214046731-1024x102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5900" y="2892475"/>
            <a:ext cx="1676401" cy="16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title="stažený soubor (2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96576" y="4880125"/>
            <a:ext cx="268300" cy="1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Historie Číny - do r. 1912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Už od r. 2100 p. n. 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Postupně se střídaly dynastie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 přelomu století se sjednotila Čína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Do r. 1912 vládli císařové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Poslední byla dynastie Čching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Už na tu uvalili evropané cla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1. 1. 1912 vznikla Čínská republika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724" y="445025"/>
            <a:ext cx="3482576" cy="30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title="stažený soubor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6576" y="4880125"/>
            <a:ext cx="268300" cy="1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1912 - 1949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Dvě občanské války a jedna proti japonsku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Nejprve spojení nacionalistů s komunisty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Poté válka mezi nimi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Během toho se museli sjednotit proti japonsku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Hned potom zase začali bojovat proti sobě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Komunisté nakonec zvítězili s pomocí od SSSR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Nacionalisté se uchýlili na Tchaj-wan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 r. 1921 měla KS Číny jen 50 členů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1. 10. 1949 vznikla </a:t>
            </a:r>
            <a:r>
              <a:rPr lang="cs" u="sng"/>
              <a:t>Čínská lidová republika</a:t>
            </a:r>
            <a:endParaRPr u="sng"/>
          </a:p>
        </p:txBody>
      </p:sp>
      <p:pic>
        <p:nvPicPr>
          <p:cNvPr id="107" name="Google Shape;107;p19" title="cankajse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5246" y="445021"/>
            <a:ext cx="1207050" cy="17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title="440px-重慶會談_蔣介石與毛澤東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500" y="2621025"/>
            <a:ext cx="1997800" cy="19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 title="stažený soubor (2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96576" y="4880125"/>
            <a:ext cx="268300" cy="1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1949 - současnost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Vůdce ČLR Mao Ce-tung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Pozemkové reformy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Zbytečné kampaně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Velký skok vpřed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Kulturní revoluce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Teng Siao-pching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Otevření Číny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Exploze firem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325" y="445025"/>
            <a:ext cx="3936975" cy="195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 title="hrnek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113" y="2454325"/>
            <a:ext cx="21621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 title="chinese-leader-deng-xiaoping-cigarette-table-38994575.jpg (1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2325" y="2571225"/>
            <a:ext cx="2886075" cy="18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 title="stažený soubor (2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96576" y="4880125"/>
            <a:ext cx="268300" cy="1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Zajímavá místa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1" title="Chongqing_Nightscap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700" y="445025"/>
            <a:ext cx="3379600" cy="218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 title="zakazane mest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74362"/>
            <a:ext cx="4599549" cy="257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 title="Potal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6750" y="2814975"/>
            <a:ext cx="2631501" cy="175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 title="stažený soubor (2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96576" y="4880125"/>
            <a:ext cx="268300" cy="1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