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sldIdLst>
    <p:sldId id="256" r:id="rId6"/>
    <p:sldId id="257" r:id="rId7"/>
    <p:sldId id="258" r:id="rId8"/>
    <p:sldId id="264" r:id="rId9"/>
    <p:sldId id="265" r:id="rId10"/>
    <p:sldId id="318" r:id="rId11"/>
    <p:sldId id="320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317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326" r:id="rId42"/>
    <p:sldId id="294" r:id="rId43"/>
    <p:sldId id="327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21" r:id="rId56"/>
    <p:sldId id="322" r:id="rId57"/>
    <p:sldId id="323" r:id="rId58"/>
    <p:sldId id="324" r:id="rId59"/>
    <p:sldId id="32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14" r:id="rId69"/>
    <p:sldId id="315" r:id="rId70"/>
    <p:sldId id="316" r:id="rId71"/>
  </p:sldIdLst>
  <p:sldSz cx="9144000" cy="6858000" type="screen4x3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934" y="-10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Obrázek 33"/>
          <p:cNvPicPr/>
          <p:nvPr/>
        </p:nvPicPr>
        <p:blipFill>
          <a:blip r:embed="rId2" cstate="print"/>
          <a:stretch/>
        </p:blipFill>
        <p:spPr>
          <a:xfrm>
            <a:off x="2078640" y="1604520"/>
            <a:ext cx="4985640" cy="3977280"/>
          </a:xfrm>
          <a:prstGeom prst="rect">
            <a:avLst/>
          </a:prstGeom>
          <a:ln>
            <a:noFill/>
          </a:ln>
        </p:spPr>
      </p:pic>
      <p:pic>
        <p:nvPicPr>
          <p:cNvPr id="35" name="Obrázek 34"/>
          <p:cNvPicPr/>
          <p:nvPr/>
        </p:nvPicPr>
        <p:blipFill>
          <a:blip r:embed="rId2" cstate="print"/>
          <a:stretch/>
        </p:blipFill>
        <p:spPr>
          <a:xfrm>
            <a:off x="2078640" y="1604520"/>
            <a:ext cx="498564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0" name="Obrázek 69"/>
          <p:cNvPicPr/>
          <p:nvPr/>
        </p:nvPicPr>
        <p:blipFill>
          <a:blip r:embed="rId2" cstate="print"/>
          <a:stretch/>
        </p:blipFill>
        <p:spPr>
          <a:xfrm>
            <a:off x="2078640" y="1604520"/>
            <a:ext cx="4985640" cy="3977280"/>
          </a:xfrm>
          <a:prstGeom prst="rect">
            <a:avLst/>
          </a:prstGeom>
          <a:ln>
            <a:noFill/>
          </a:ln>
        </p:spPr>
      </p:pic>
      <p:pic>
        <p:nvPicPr>
          <p:cNvPr id="71" name="Obrázek 70"/>
          <p:cNvPicPr/>
          <p:nvPr/>
        </p:nvPicPr>
        <p:blipFill>
          <a:blip r:embed="rId2" cstate="print"/>
          <a:stretch/>
        </p:blipFill>
        <p:spPr>
          <a:xfrm>
            <a:off x="2078640" y="1604520"/>
            <a:ext cx="498564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06" name="Obrázek 105"/>
          <p:cNvPicPr/>
          <p:nvPr/>
        </p:nvPicPr>
        <p:blipFill>
          <a:blip r:embed="rId2" cstate="print"/>
          <a:stretch/>
        </p:blipFill>
        <p:spPr>
          <a:xfrm>
            <a:off x="2078640" y="1604520"/>
            <a:ext cx="4985640" cy="3977280"/>
          </a:xfrm>
          <a:prstGeom prst="rect">
            <a:avLst/>
          </a:prstGeom>
          <a:ln>
            <a:noFill/>
          </a:ln>
        </p:spPr>
      </p:pic>
      <p:pic>
        <p:nvPicPr>
          <p:cNvPr id="107" name="Obrázek 106"/>
          <p:cNvPicPr/>
          <p:nvPr/>
        </p:nvPicPr>
        <p:blipFill>
          <a:blip r:embed="rId2" cstate="print"/>
          <a:stretch/>
        </p:blipFill>
        <p:spPr>
          <a:xfrm>
            <a:off x="2078640" y="1604520"/>
            <a:ext cx="498564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42" name="Obrázek 141"/>
          <p:cNvPicPr/>
          <p:nvPr/>
        </p:nvPicPr>
        <p:blipFill>
          <a:blip r:embed="rId2" cstate="print"/>
          <a:stretch/>
        </p:blipFill>
        <p:spPr>
          <a:xfrm>
            <a:off x="2078640" y="1604520"/>
            <a:ext cx="4985640" cy="3977280"/>
          </a:xfrm>
          <a:prstGeom prst="rect">
            <a:avLst/>
          </a:prstGeom>
          <a:ln>
            <a:noFill/>
          </a:ln>
        </p:spPr>
      </p:pic>
      <p:pic>
        <p:nvPicPr>
          <p:cNvPr id="143" name="Obrázek 142"/>
          <p:cNvPicPr/>
          <p:nvPr/>
        </p:nvPicPr>
        <p:blipFill>
          <a:blip r:embed="rId2" cstate="print"/>
          <a:stretch/>
        </p:blipFill>
        <p:spPr>
          <a:xfrm>
            <a:off x="2078640" y="1604520"/>
            <a:ext cx="498564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78" name="Obrázek 177"/>
          <p:cNvPicPr/>
          <p:nvPr/>
        </p:nvPicPr>
        <p:blipFill>
          <a:blip r:embed="rId2" cstate="print"/>
          <a:stretch/>
        </p:blipFill>
        <p:spPr>
          <a:xfrm>
            <a:off x="2078640" y="1604520"/>
            <a:ext cx="4985640" cy="3977280"/>
          </a:xfrm>
          <a:prstGeom prst="rect">
            <a:avLst/>
          </a:prstGeom>
          <a:ln>
            <a:noFill/>
          </a:ln>
        </p:spPr>
      </p:pic>
      <p:pic>
        <p:nvPicPr>
          <p:cNvPr id="179" name="Obrázek 178"/>
          <p:cNvPicPr/>
          <p:nvPr/>
        </p:nvPicPr>
        <p:blipFill>
          <a:blip r:embed="rId2" cstate="print"/>
          <a:stretch/>
        </p:blipFill>
        <p:spPr>
          <a:xfrm>
            <a:off x="2078640" y="1604520"/>
            <a:ext cx="498564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3"/>
          <p:cNvPicPr/>
          <p:nvPr/>
        </p:nvPicPr>
        <p:blipFill>
          <a:blip r:embed="rId2" cstate="print"/>
          <a:stretch/>
        </p:blipFill>
        <p:spPr>
          <a:xfrm>
            <a:off x="1289520" y="1052640"/>
            <a:ext cx="6512760" cy="5036400"/>
          </a:xfrm>
          <a:prstGeom prst="rect">
            <a:avLst/>
          </a:prstGeom>
          <a:ln>
            <a:noFill/>
          </a:ln>
        </p:spPr>
      </p:pic>
      <p:sp>
        <p:nvSpPr>
          <p:cNvPr id="181" name="CustomShape 1"/>
          <p:cNvSpPr/>
          <p:nvPr/>
        </p:nvSpPr>
        <p:spPr>
          <a:xfrm>
            <a:off x="685800" y="620640"/>
            <a:ext cx="7768080" cy="266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7200" b="1" strike="noStrike">
                <a:solidFill>
                  <a:srgbClr val="000000"/>
                </a:solidFill>
                <a:latin typeface="Calibri"/>
                <a:ea typeface="DejaVu Sans"/>
              </a:rPr>
              <a:t>Voda na Zemi</a:t>
            </a:r>
            <a:endParaRPr/>
          </a:p>
        </p:txBody>
      </p:sp>
      <p:sp>
        <p:nvSpPr>
          <p:cNvPr id="182" name="CustomShape 2"/>
          <p:cNvSpPr/>
          <p:nvPr/>
        </p:nvSpPr>
        <p:spPr>
          <a:xfrm>
            <a:off x="1371600" y="3886200"/>
            <a:ext cx="6396480" cy="227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457200" y="188640"/>
            <a:ext cx="8225280" cy="49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CustomShape 2"/>
          <p:cNvSpPr/>
          <p:nvPr/>
        </p:nvSpPr>
        <p:spPr>
          <a:xfrm>
            <a:off x="457200" y="1600200"/>
            <a:ext cx="8225280" cy="452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1202" name="Picture 2" descr="https://upload.wikimedia.org/wikipedia/commons/thumb/6/6d/World_map_ocean_locator-en.svg/1920px-World_map_ocean_locator-en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088064" cy="4608512"/>
          </a:xfrm>
          <a:prstGeom prst="rect">
            <a:avLst/>
          </a:prstGeom>
          <a:noFill/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 l="15647" t="17450" r="11707" b="30050"/>
          <a:stretch>
            <a:fillRect/>
          </a:stretch>
        </p:blipFill>
        <p:spPr bwMode="auto">
          <a:xfrm>
            <a:off x="1907704" y="4691906"/>
            <a:ext cx="5328592" cy="216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457200" y="1052640"/>
            <a:ext cx="8225280" cy="554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cs-CZ" sz="2400" b="1" i="1" strike="noStrike" dirty="0">
                <a:solidFill>
                  <a:srgbClr val="000000"/>
                </a:solidFill>
                <a:latin typeface="Calibri"/>
                <a:ea typeface="DejaVu Sans"/>
              </a:rPr>
              <a:t>71%</a:t>
            </a:r>
            <a:r>
              <a:rPr lang="cs-CZ" sz="2400" b="1" i="1" strike="noStrike" dirty="0">
                <a:solidFill>
                  <a:srgbClr val="00B050"/>
                </a:solidFill>
                <a:latin typeface="Calibri"/>
                <a:ea typeface="DejaVu Sans"/>
              </a:rPr>
              <a:t> </a:t>
            </a:r>
            <a:r>
              <a:rPr lang="cs-CZ" sz="2400" strike="noStrike" dirty="0">
                <a:solidFill>
                  <a:srgbClr val="000000"/>
                </a:solidFill>
                <a:latin typeface="Calibri"/>
                <a:ea typeface="DejaVu Sans"/>
              </a:rPr>
              <a:t>celkové rozlohy Země</a:t>
            </a:r>
            <a:endParaRPr dirty="0"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cs-CZ" sz="2400" strike="noStrike" dirty="0">
                <a:solidFill>
                  <a:srgbClr val="000000"/>
                </a:solidFill>
                <a:latin typeface="Calibri"/>
                <a:ea typeface="DejaVu Sans"/>
              </a:rPr>
              <a:t>Nerovnoměrné rozložení            	</a:t>
            </a:r>
            <a:r>
              <a:rPr lang="cs-CZ" sz="2400" i="1" strike="noStrike" dirty="0">
                <a:solidFill>
                  <a:srgbClr val="000000"/>
                </a:solidFill>
                <a:latin typeface="Calibri"/>
                <a:ea typeface="DejaVu Sans"/>
              </a:rPr>
              <a:t>sever. </a:t>
            </a:r>
            <a:r>
              <a:rPr lang="cs-CZ" sz="2400" i="1" strike="noStrike" dirty="0" err="1">
                <a:solidFill>
                  <a:srgbClr val="000000"/>
                </a:solidFill>
                <a:latin typeface="Calibri"/>
                <a:ea typeface="DejaVu Sans"/>
              </a:rPr>
              <a:t>pol</a:t>
            </a:r>
            <a:r>
              <a:rPr lang="cs-CZ" sz="2400" i="1" strike="noStrike" dirty="0">
                <a:solidFill>
                  <a:srgbClr val="000000"/>
                </a:solidFill>
                <a:latin typeface="Calibri"/>
                <a:ea typeface="DejaVu Sans"/>
              </a:rPr>
              <a:t>. 61%</a:t>
            </a:r>
            <a:endParaRPr dirty="0"/>
          </a:p>
          <a:p>
            <a:pPr algn="just">
              <a:lnSpc>
                <a:spcPct val="100000"/>
              </a:lnSpc>
            </a:pPr>
            <a:r>
              <a:rPr lang="cs-CZ" sz="2400" strike="noStrike" dirty="0">
                <a:solidFill>
                  <a:srgbClr val="000000"/>
                </a:solidFill>
                <a:latin typeface="Calibri"/>
                <a:ea typeface="DejaVu Sans"/>
              </a:rPr>
              <a:t>                                                            	</a:t>
            </a:r>
            <a:r>
              <a:rPr lang="cs-CZ" sz="2400" i="1" strike="noStrike" dirty="0">
                <a:solidFill>
                  <a:srgbClr val="000000"/>
                </a:solidFill>
                <a:latin typeface="Calibri"/>
                <a:ea typeface="DejaVu Sans"/>
              </a:rPr>
              <a:t>jižní </a:t>
            </a:r>
            <a:r>
              <a:rPr lang="cs-CZ" sz="2400" i="1" strike="noStrike" dirty="0" err="1">
                <a:solidFill>
                  <a:srgbClr val="000000"/>
                </a:solidFill>
                <a:latin typeface="Calibri"/>
                <a:ea typeface="DejaVu Sans"/>
              </a:rPr>
              <a:t>pol</a:t>
            </a:r>
            <a:r>
              <a:rPr lang="cs-CZ" sz="2400" i="1" strike="noStrike" dirty="0">
                <a:solidFill>
                  <a:srgbClr val="000000"/>
                </a:solidFill>
                <a:latin typeface="Calibri"/>
                <a:ea typeface="DejaVu Sans"/>
              </a:rPr>
              <a:t>. 81%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 dirty="0">
                <a:solidFill>
                  <a:srgbClr val="000000"/>
                </a:solidFill>
                <a:latin typeface="Calibri"/>
                <a:ea typeface="DejaVu Sans"/>
              </a:rPr>
              <a:t>4 oceány (5. Jižní)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cs-CZ" sz="2400" b="1" i="1" strike="noStrike" dirty="0">
                <a:solidFill>
                  <a:srgbClr val="FF0000"/>
                </a:solidFill>
                <a:latin typeface="Calibri"/>
                <a:ea typeface="DejaVu Sans"/>
              </a:rPr>
              <a:t>Moře</a:t>
            </a:r>
            <a:r>
              <a:rPr lang="cs-CZ" sz="2400" strike="noStrike" dirty="0">
                <a:solidFill>
                  <a:srgbClr val="000000"/>
                </a:solidFill>
                <a:latin typeface="Calibri"/>
                <a:ea typeface="DejaVu Sans"/>
              </a:rPr>
              <a:t> – menší části oceánu v dosahu pevniny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b="1" i="1" strike="noStrike" dirty="0">
                <a:solidFill>
                  <a:srgbClr val="000000"/>
                </a:solidFill>
                <a:latin typeface="Calibri"/>
                <a:ea typeface="DejaVu Sans"/>
              </a:rPr>
              <a:t>vnitřní</a:t>
            </a:r>
            <a:r>
              <a:rPr lang="cs-CZ" sz="2400" strike="noStrike" dirty="0">
                <a:solidFill>
                  <a:srgbClr val="C0504D"/>
                </a:solidFill>
                <a:latin typeface="Calibri"/>
                <a:ea typeface="DejaVu Sans"/>
              </a:rPr>
              <a:t> </a:t>
            </a:r>
            <a:r>
              <a:rPr lang="cs-CZ" sz="2400" strike="noStrike" dirty="0">
                <a:solidFill>
                  <a:srgbClr val="000000"/>
                </a:solidFill>
                <a:latin typeface="Calibri"/>
                <a:ea typeface="DejaVu Sans"/>
              </a:rPr>
              <a:t>– obklopena pevninou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b="1" i="1" strike="noStrike" dirty="0">
                <a:solidFill>
                  <a:srgbClr val="000000"/>
                </a:solidFill>
                <a:latin typeface="Calibri"/>
                <a:ea typeface="DejaVu Sans"/>
              </a:rPr>
              <a:t>okrajová</a:t>
            </a:r>
            <a:r>
              <a:rPr lang="cs-CZ" sz="2400" strike="noStrike" dirty="0">
                <a:solidFill>
                  <a:srgbClr val="C0504D"/>
                </a:solidFill>
                <a:latin typeface="Calibri"/>
                <a:ea typeface="DejaVu Sans"/>
              </a:rPr>
              <a:t> </a:t>
            </a:r>
            <a:r>
              <a:rPr lang="cs-CZ" sz="2400" strike="noStrike" dirty="0">
                <a:solidFill>
                  <a:srgbClr val="000000"/>
                </a:solidFill>
                <a:latin typeface="Calibri"/>
                <a:ea typeface="DejaVu Sans"/>
              </a:rPr>
              <a:t>– oddělena od oceánů ostrovy a poloostrovy, prahy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cs-CZ" sz="2400" b="1" i="1" strike="noStrike" dirty="0">
                <a:solidFill>
                  <a:srgbClr val="000000"/>
                </a:solidFill>
                <a:latin typeface="Calibri"/>
                <a:ea typeface="DejaVu Sans"/>
              </a:rPr>
              <a:t>Zálivy</a:t>
            </a:r>
            <a:r>
              <a:rPr lang="cs-CZ" sz="2400" strike="noStrike" dirty="0">
                <a:solidFill>
                  <a:srgbClr val="000000"/>
                </a:solidFill>
                <a:latin typeface="Calibri"/>
                <a:ea typeface="DejaVu Sans"/>
              </a:rPr>
              <a:t> – menší části oceánu vnikající do pevniny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400" b="1" i="1" strike="noStrike" dirty="0">
                <a:solidFill>
                  <a:srgbClr val="000000"/>
                </a:solidFill>
                <a:latin typeface="Calibri"/>
                <a:ea typeface="DejaVu Sans"/>
              </a:rPr>
              <a:t>Průlivy</a:t>
            </a:r>
            <a:r>
              <a:rPr lang="cs-CZ" sz="2400" b="1" i="1" strike="noStrike" dirty="0">
                <a:solidFill>
                  <a:srgbClr val="77933C"/>
                </a:solidFill>
                <a:latin typeface="Calibri"/>
                <a:ea typeface="DejaVu Sans"/>
              </a:rPr>
              <a:t> </a:t>
            </a:r>
            <a:r>
              <a:rPr lang="cs-CZ" sz="2400" strike="noStrike" dirty="0">
                <a:solidFill>
                  <a:srgbClr val="000000"/>
                </a:solidFill>
                <a:latin typeface="Calibri"/>
                <a:ea typeface="DejaVu Sans"/>
              </a:rPr>
              <a:t>– zúžené části moří mezi pevninou, souší a ostrovy 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400" b="1" i="1" strike="noStrike" dirty="0">
                <a:solidFill>
                  <a:srgbClr val="000000"/>
                </a:solidFill>
                <a:latin typeface="Calibri"/>
                <a:ea typeface="DejaVu Sans"/>
              </a:rPr>
              <a:t>Průplav</a:t>
            </a:r>
            <a:r>
              <a:rPr lang="cs-CZ" sz="2400" strike="noStrike" dirty="0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lang="cs-CZ" sz="2400" strike="noStrike" dirty="0">
                <a:solidFill>
                  <a:srgbClr val="000000"/>
                </a:solidFill>
                <a:latin typeface="Calibri"/>
                <a:ea typeface="DejaVu Sans"/>
              </a:rPr>
              <a:t>– úžina vytvořena člověkem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219" name="CustomShape 2"/>
          <p:cNvSpPr/>
          <p:nvPr/>
        </p:nvSpPr>
        <p:spPr>
          <a:xfrm>
            <a:off x="457200" y="260640"/>
            <a:ext cx="8225280" cy="71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b="1" strike="noStrike">
                <a:solidFill>
                  <a:srgbClr val="000000"/>
                </a:solidFill>
                <a:latin typeface="Calibri"/>
                <a:ea typeface="DejaVu Sans"/>
              </a:rPr>
              <a:t>Světový oceán</a:t>
            </a:r>
            <a:endParaRPr/>
          </a:p>
        </p:txBody>
      </p:sp>
      <p:sp>
        <p:nvSpPr>
          <p:cNvPr id="220" name="CustomShape 3"/>
          <p:cNvSpPr/>
          <p:nvPr/>
        </p:nvSpPr>
        <p:spPr>
          <a:xfrm>
            <a:off x="4177080" y="1584000"/>
            <a:ext cx="499680" cy="21384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221" name="CustomShape 4"/>
          <p:cNvSpPr/>
          <p:nvPr/>
        </p:nvSpPr>
        <p:spPr>
          <a:xfrm>
            <a:off x="4176000" y="1944000"/>
            <a:ext cx="499680" cy="21384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2"/>
          <p:cNvPicPr/>
          <p:nvPr/>
        </p:nvPicPr>
        <p:blipFill>
          <a:blip r:embed="rId2" cstate="print"/>
          <a:stretch/>
        </p:blipFill>
        <p:spPr>
          <a:xfrm>
            <a:off x="0" y="908640"/>
            <a:ext cx="7934400" cy="5945040"/>
          </a:xfrm>
          <a:prstGeom prst="rect">
            <a:avLst/>
          </a:prstGeom>
          <a:ln>
            <a:noFill/>
          </a:ln>
        </p:spPr>
      </p:pic>
      <p:sp>
        <p:nvSpPr>
          <p:cNvPr id="223" name="CustomShape 1"/>
          <p:cNvSpPr/>
          <p:nvPr/>
        </p:nvSpPr>
        <p:spPr>
          <a:xfrm>
            <a:off x="258120" y="260640"/>
            <a:ext cx="1693440" cy="3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b="1" strike="noStrike">
                <a:solidFill>
                  <a:srgbClr val="C00000"/>
                </a:solidFill>
                <a:latin typeface="Calibri"/>
                <a:ea typeface="DejaVu Sans"/>
              </a:rPr>
              <a:t>Suezský průplav</a:t>
            </a:r>
            <a:endParaRPr/>
          </a:p>
        </p:txBody>
      </p:sp>
      <p:pic>
        <p:nvPicPr>
          <p:cNvPr id="224" name="Picture 2"/>
          <p:cNvPicPr/>
          <p:nvPr/>
        </p:nvPicPr>
        <p:blipFill>
          <a:blip r:embed="rId3" cstate="print"/>
          <a:stretch/>
        </p:blipFill>
        <p:spPr>
          <a:xfrm>
            <a:off x="5903640" y="908640"/>
            <a:ext cx="3236040" cy="603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539640" y="404640"/>
            <a:ext cx="8204760" cy="626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800" b="1" strike="noStrike" dirty="0">
                <a:solidFill>
                  <a:srgbClr val="000000"/>
                </a:solidFill>
                <a:latin typeface="Calibri"/>
                <a:ea typeface="DejaVu Sans"/>
              </a:rPr>
              <a:t>Salinita 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strike="noStrike" dirty="0">
                <a:solidFill>
                  <a:srgbClr val="000000"/>
                </a:solidFill>
                <a:latin typeface="Calibri"/>
                <a:ea typeface="DejaVu Sans"/>
              </a:rPr>
              <a:t>množství rozpuštěných látek  v 1 kg mořské vody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strike="noStrike" dirty="0">
                <a:solidFill>
                  <a:srgbClr val="000000"/>
                </a:solidFill>
                <a:latin typeface="Calibri"/>
                <a:ea typeface="DejaVu Sans"/>
              </a:rPr>
              <a:t>chloridy 88%, sírany 10,8%, uhličitany 0,3%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b="1" i="1" strike="noStrike" dirty="0">
                <a:solidFill>
                  <a:srgbClr val="000000"/>
                </a:solidFill>
                <a:latin typeface="Calibri"/>
                <a:ea typeface="DejaVu Sans"/>
              </a:rPr>
              <a:t>Ø salinita je </a:t>
            </a:r>
            <a:r>
              <a:rPr lang="cs-CZ" sz="2800" b="1" i="1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35 </a:t>
            </a:r>
            <a:r>
              <a:rPr lang="cs-CZ" sz="2800" b="1" i="1" strike="noStrike" dirty="0">
                <a:solidFill>
                  <a:srgbClr val="000000"/>
                </a:solidFill>
                <a:latin typeface="Calibri"/>
                <a:ea typeface="DejaVu Sans"/>
              </a:rPr>
              <a:t>‰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strike="noStrike" dirty="0">
                <a:solidFill>
                  <a:srgbClr val="000000"/>
                </a:solidFill>
                <a:latin typeface="Calibri"/>
                <a:ea typeface="DejaVu Sans"/>
              </a:rPr>
              <a:t>značné rozdíly např. moře mírných a tropických šířek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800" i="1" strike="noStrike" dirty="0">
                <a:solidFill>
                  <a:srgbClr val="0070C0"/>
                </a:solidFill>
                <a:latin typeface="Calibri"/>
                <a:ea typeface="DejaVu Sans"/>
              </a:rPr>
              <a:t>Podíl soli v některých mořích: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cs-CZ" sz="2400" strike="noStrike" dirty="0">
                <a:solidFill>
                  <a:srgbClr val="000000"/>
                </a:solidFill>
                <a:latin typeface="Calibri"/>
                <a:ea typeface="DejaVu Sans"/>
              </a:rPr>
              <a:t>Rudé moře - 42 g/l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cs-CZ" sz="2400" strike="noStrike" dirty="0">
                <a:solidFill>
                  <a:srgbClr val="000000"/>
                </a:solidFill>
                <a:latin typeface="Calibri"/>
                <a:ea typeface="DejaVu Sans"/>
              </a:rPr>
              <a:t>Středozemní moře - 38 g/l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cs-CZ" sz="2400" strike="noStrike" dirty="0">
                <a:solidFill>
                  <a:srgbClr val="000000"/>
                </a:solidFill>
                <a:latin typeface="Calibri"/>
                <a:ea typeface="DejaVu Sans"/>
              </a:rPr>
              <a:t>Černé moře - 19 g/l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cs-CZ" sz="2400" strike="noStrike" dirty="0">
                <a:solidFill>
                  <a:srgbClr val="000000"/>
                </a:solidFill>
                <a:latin typeface="Calibri"/>
                <a:ea typeface="DejaVu Sans"/>
              </a:rPr>
              <a:t>Baltské moře - 4 g/l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strike="noStrike" dirty="0">
                <a:solidFill>
                  <a:srgbClr val="000000"/>
                </a:solidFill>
                <a:latin typeface="Calibri"/>
                <a:ea typeface="DejaVu Sans"/>
              </a:rPr>
              <a:t>0,5 – 29,7 </a:t>
            </a:r>
            <a:r>
              <a:rPr lang="cs-CZ" sz="2800" i="1" strike="noStrike" dirty="0">
                <a:solidFill>
                  <a:srgbClr val="000000"/>
                </a:solidFill>
                <a:latin typeface="Calibri"/>
                <a:ea typeface="DejaVu Sans"/>
              </a:rPr>
              <a:t>‰ brakická voda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7" name="CustomShape 2"/>
          <p:cNvSpPr/>
          <p:nvPr/>
        </p:nvSpPr>
        <p:spPr>
          <a:xfrm>
            <a:off x="457200" y="1600200"/>
            <a:ext cx="8225280" cy="452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28" name="Picture 2"/>
          <p:cNvPicPr/>
          <p:nvPr/>
        </p:nvPicPr>
        <p:blipFill>
          <a:blip r:embed="rId2" cstate="print"/>
          <a:stretch/>
        </p:blipFill>
        <p:spPr>
          <a:xfrm>
            <a:off x="467640" y="465480"/>
            <a:ext cx="8204760" cy="5923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467640" y="476640"/>
            <a:ext cx="8225280" cy="6188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>
                <a:solidFill>
                  <a:srgbClr val="000000"/>
                </a:solidFill>
                <a:latin typeface="Calibri"/>
                <a:ea typeface="DejaVu Sans"/>
              </a:rPr>
              <a:t>Barva</a:t>
            </a:r>
            <a:r>
              <a:rPr lang="cs-CZ" sz="3500" b="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pohlcováním světelných paprsků, plankton, hloubka 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cs-CZ" sz="2400" i="1" strike="noStrike">
                <a:solidFill>
                  <a:srgbClr val="000000"/>
                </a:solidFill>
                <a:latin typeface="Calibri"/>
                <a:ea typeface="DejaVu Sans"/>
              </a:rPr>
              <a:t>př. Žluté, Sarkasové, Rudé moře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3200" b="1" strike="noStrike">
                <a:solidFill>
                  <a:srgbClr val="000000"/>
                </a:solidFill>
                <a:latin typeface="Calibri"/>
                <a:ea typeface="DejaVu Sans"/>
              </a:rPr>
              <a:t>Hustota</a:t>
            </a:r>
            <a:r>
              <a:rPr lang="cs-CZ" sz="3200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teplota, salinita, tlak (max. polární moře)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3200" b="1" strike="noStrike">
                <a:solidFill>
                  <a:srgbClr val="000000"/>
                </a:solidFill>
                <a:latin typeface="Calibri"/>
                <a:ea typeface="DejaVu Sans"/>
              </a:rPr>
              <a:t>Teplota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sluneční záření, zásobárna tepla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Oceán ovlivňuje teplotní režim atmosféry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Pásovité rozložení teplot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Ø 17°C, Tichý oceán 19°C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611280" y="1052640"/>
            <a:ext cx="8225280" cy="5468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>
                <a:solidFill>
                  <a:srgbClr val="000000"/>
                </a:solidFill>
                <a:latin typeface="Calibri"/>
                <a:ea typeface="DejaVu Sans"/>
              </a:rPr>
              <a:t>Mořské dmutí </a:t>
            </a:r>
            <a:r>
              <a:rPr lang="cs-CZ" sz="3200" strike="noStrike">
                <a:solidFill>
                  <a:srgbClr val="000000"/>
                </a:solidFill>
                <a:latin typeface="Calibri"/>
                <a:ea typeface="DejaVu Sans"/>
              </a:rPr>
              <a:t>– </a:t>
            </a: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příliv a odliv</a:t>
            </a:r>
            <a:endParaRPr/>
          </a:p>
          <a:p>
            <a:pPr>
              <a:lnSpc>
                <a:spcPct val="100000"/>
              </a:lnSpc>
            </a:pPr>
            <a:r>
              <a:rPr lang="cs-CZ" sz="3200" b="1" strike="noStrike">
                <a:solidFill>
                  <a:srgbClr val="000000"/>
                </a:solidFill>
                <a:latin typeface="Calibri"/>
                <a:ea typeface="DejaVu Sans"/>
              </a:rPr>
              <a:t>Vlnění</a:t>
            </a:r>
            <a:r>
              <a:rPr lang="cs-CZ" sz="3200" strike="noStrike">
                <a:solidFill>
                  <a:srgbClr val="000000"/>
                </a:solidFill>
                <a:latin typeface="Calibri"/>
                <a:ea typeface="DejaVu Sans"/>
              </a:rPr>
              <a:t> – </a:t>
            </a: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eolická činnost (Balt 5m, Atl. 25m)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Kruhové dráhy – orbity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Hřbet a vpadlina (důl)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3200" b="1" strike="noStrike">
                <a:solidFill>
                  <a:srgbClr val="000000"/>
                </a:solidFill>
                <a:latin typeface="Calibri"/>
                <a:ea typeface="DejaVu Sans"/>
              </a:rPr>
              <a:t>Příboj</a:t>
            </a:r>
            <a:r>
              <a:rPr lang="cs-CZ" sz="3200" strike="noStrike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lang="cs-CZ" sz="3200" strike="noStrike">
                <a:solidFill>
                  <a:srgbClr val="000000"/>
                </a:solidFill>
                <a:latin typeface="Calibri"/>
                <a:ea typeface="DejaVu Sans"/>
              </a:rPr>
              <a:t>– </a:t>
            </a: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nárazy vln na pobřeží, modelace pobřeží</a:t>
            </a:r>
            <a:endParaRPr/>
          </a:p>
          <a:p>
            <a:pPr>
              <a:lnSpc>
                <a:spcPct val="100000"/>
              </a:lnSpc>
            </a:pPr>
            <a:r>
              <a:rPr lang="cs-CZ" sz="3200" b="1" strike="noStrike">
                <a:solidFill>
                  <a:srgbClr val="000000"/>
                </a:solidFill>
                <a:latin typeface="Calibri"/>
                <a:ea typeface="DejaVu Sans"/>
              </a:rPr>
              <a:t>Tsunami</a:t>
            </a:r>
            <a:r>
              <a:rPr lang="cs-CZ" sz="3200" strike="noStrike">
                <a:solidFill>
                  <a:srgbClr val="000000"/>
                </a:solidFill>
                <a:latin typeface="Calibri"/>
                <a:ea typeface="DejaVu Sans"/>
              </a:rPr>
              <a:t> – </a:t>
            </a: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vlny vyvolané zemětřesením, nebo sopečnou činností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31" name="CustomShape 2"/>
          <p:cNvSpPr/>
          <p:nvPr/>
        </p:nvSpPr>
        <p:spPr>
          <a:xfrm>
            <a:off x="611640" y="188640"/>
            <a:ext cx="8225280" cy="70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b="1" strike="noStrike">
                <a:solidFill>
                  <a:srgbClr val="000000"/>
                </a:solidFill>
                <a:latin typeface="Calibri"/>
                <a:ea typeface="DejaVu Sans"/>
              </a:rPr>
              <a:t>Pohyby mořské vody</a:t>
            </a:r>
            <a:endParaRPr/>
          </a:p>
        </p:txBody>
      </p:sp>
      <p:pic>
        <p:nvPicPr>
          <p:cNvPr id="232" name="Picture 2"/>
          <p:cNvPicPr/>
          <p:nvPr/>
        </p:nvPicPr>
        <p:blipFill>
          <a:blip r:embed="rId2" cstate="print"/>
          <a:stretch/>
        </p:blipFill>
        <p:spPr>
          <a:xfrm>
            <a:off x="1403640" y="3285000"/>
            <a:ext cx="6332400" cy="1401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"/>
          <p:cNvPicPr/>
          <p:nvPr/>
        </p:nvPicPr>
        <p:blipFill>
          <a:blip r:embed="rId2" cstate="print"/>
          <a:stretch/>
        </p:blipFill>
        <p:spPr>
          <a:xfrm>
            <a:off x="0" y="-45000"/>
            <a:ext cx="9139680" cy="6898680"/>
          </a:xfrm>
          <a:prstGeom prst="rect">
            <a:avLst/>
          </a:prstGeom>
          <a:ln>
            <a:noFill/>
          </a:ln>
        </p:spPr>
      </p:pic>
      <p:sp>
        <p:nvSpPr>
          <p:cNvPr id="234" name="CustomShape 1"/>
          <p:cNvSpPr/>
          <p:nvPr/>
        </p:nvSpPr>
        <p:spPr>
          <a:xfrm>
            <a:off x="423720" y="0"/>
            <a:ext cx="1416240" cy="69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4000" b="1" i="1" strike="noStrike">
                <a:solidFill>
                  <a:srgbClr val="FFC000"/>
                </a:solidFill>
                <a:latin typeface="Calibri"/>
                <a:ea typeface="DejaVu Sans"/>
              </a:rPr>
              <a:t>Příboj</a:t>
            </a:r>
            <a:endParaRPr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ustomShape 1"/>
          <p:cNvSpPr/>
          <p:nvPr/>
        </p:nvSpPr>
        <p:spPr>
          <a:xfrm>
            <a:off x="457200" y="1268640"/>
            <a:ext cx="8225280" cy="525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b="1" i="1" strike="noStrike">
                <a:solidFill>
                  <a:srgbClr val="000000"/>
                </a:solidFill>
                <a:latin typeface="Calibri"/>
                <a:ea typeface="DejaVu Sans"/>
              </a:rPr>
              <a:t>periodické</a:t>
            </a: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800" b="1" i="1" strike="noStrike">
                <a:solidFill>
                  <a:srgbClr val="000000"/>
                </a:solidFill>
                <a:latin typeface="Calibri"/>
                <a:ea typeface="DejaVu Sans"/>
              </a:rPr>
              <a:t>deformace tvaru zemského tělesa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Gravitační působení Měsíce a Slunce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Odstředivá síla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Příliv vzniká na straně </a:t>
            </a:r>
            <a:endParaRPr/>
          </a:p>
          <a:p>
            <a:pPr>
              <a:lnSpc>
                <a:spcPct val="100000"/>
              </a:lnSpc>
            </a:pP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přivrácené a odvrácené k Měsíci</a:t>
            </a:r>
            <a:endParaRPr/>
          </a:p>
        </p:txBody>
      </p:sp>
      <p:sp>
        <p:nvSpPr>
          <p:cNvPr id="236" name="CustomShape 2"/>
          <p:cNvSpPr/>
          <p:nvPr/>
        </p:nvSpPr>
        <p:spPr>
          <a:xfrm>
            <a:off x="457200" y="274680"/>
            <a:ext cx="8225280" cy="77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3600" b="1" strike="noStrike">
                <a:solidFill>
                  <a:srgbClr val="000000"/>
                </a:solidFill>
                <a:latin typeface="Calibri"/>
                <a:ea typeface="DejaVu Sans"/>
              </a:rPr>
              <a:t>Slapové jevy (mořské dmutí)</a:t>
            </a:r>
            <a:endParaRPr/>
          </a:p>
        </p:txBody>
      </p:sp>
      <p:pic>
        <p:nvPicPr>
          <p:cNvPr id="237" name="Picture 2"/>
          <p:cNvPicPr/>
          <p:nvPr/>
        </p:nvPicPr>
        <p:blipFill>
          <a:blip r:embed="rId2" cstate="print"/>
          <a:stretch/>
        </p:blipFill>
        <p:spPr>
          <a:xfrm>
            <a:off x="5216760" y="2493000"/>
            <a:ext cx="3795840" cy="4051440"/>
          </a:xfrm>
          <a:prstGeom prst="rect">
            <a:avLst/>
          </a:prstGeom>
          <a:ln>
            <a:noFill/>
          </a:ln>
        </p:spPr>
      </p:pic>
      <p:pic>
        <p:nvPicPr>
          <p:cNvPr id="238" name="Picture 2"/>
          <p:cNvPicPr/>
          <p:nvPr/>
        </p:nvPicPr>
        <p:blipFill>
          <a:blip r:embed="rId3" cstate="print"/>
          <a:stretch/>
        </p:blipFill>
        <p:spPr>
          <a:xfrm>
            <a:off x="323640" y="3890880"/>
            <a:ext cx="2156040" cy="2846160"/>
          </a:xfrm>
          <a:prstGeom prst="rect">
            <a:avLst/>
          </a:prstGeom>
          <a:ln>
            <a:noFill/>
          </a:ln>
        </p:spPr>
      </p:pic>
      <p:pic>
        <p:nvPicPr>
          <p:cNvPr id="239" name="Picture 4"/>
          <p:cNvPicPr/>
          <p:nvPr/>
        </p:nvPicPr>
        <p:blipFill>
          <a:blip r:embed="rId4" cstate="print"/>
          <a:stretch/>
        </p:blipFill>
        <p:spPr>
          <a:xfrm>
            <a:off x="2634840" y="3890880"/>
            <a:ext cx="2088720" cy="2846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1" name="Picture 2"/>
          <p:cNvPicPr/>
          <p:nvPr/>
        </p:nvPicPr>
        <p:blipFill>
          <a:blip r:embed="rId2" cstate="print"/>
          <a:stretch/>
        </p:blipFill>
        <p:spPr>
          <a:xfrm>
            <a:off x="53640" y="692640"/>
            <a:ext cx="9032040" cy="5468400"/>
          </a:xfrm>
          <a:prstGeom prst="rect">
            <a:avLst/>
          </a:prstGeom>
          <a:ln>
            <a:noFill/>
          </a:ln>
        </p:spPr>
      </p:pic>
      <p:sp>
        <p:nvSpPr>
          <p:cNvPr id="242" name="CustomShape 2"/>
          <p:cNvSpPr/>
          <p:nvPr/>
        </p:nvSpPr>
        <p:spPr>
          <a:xfrm rot="3033000">
            <a:off x="2424240" y="1200960"/>
            <a:ext cx="480240" cy="974160"/>
          </a:xfrm>
          <a:prstGeom prst="down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3" name="CustomShape 3"/>
          <p:cNvSpPr/>
          <p:nvPr/>
        </p:nvSpPr>
        <p:spPr>
          <a:xfrm>
            <a:off x="3204000" y="1124640"/>
            <a:ext cx="1291680" cy="63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  <a:ea typeface="DejaVu Sans"/>
              </a:rPr>
              <a:t>Záliv Fundy až 18 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457200" y="274680"/>
            <a:ext cx="8225280" cy="91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3600" b="1" strike="noStrike">
                <a:solidFill>
                  <a:srgbClr val="000000"/>
                </a:solidFill>
                <a:latin typeface="Calibri"/>
                <a:ea typeface="DejaVu Sans"/>
              </a:rPr>
              <a:t>Hydrosféra</a:t>
            </a:r>
            <a:endParaRPr/>
          </a:p>
        </p:txBody>
      </p:sp>
      <p:sp>
        <p:nvSpPr>
          <p:cNvPr id="184" name="CustomShape 2"/>
          <p:cNvSpPr/>
          <p:nvPr/>
        </p:nvSpPr>
        <p:spPr>
          <a:xfrm>
            <a:off x="457200" y="1556640"/>
            <a:ext cx="8225280" cy="474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 část </a:t>
            </a:r>
            <a:r>
              <a:rPr lang="cs-CZ" sz="2800" strike="noStrike" dirty="0">
                <a:solidFill>
                  <a:srgbClr val="000000"/>
                </a:solidFill>
                <a:latin typeface="Calibri"/>
                <a:ea typeface="DejaVu Sans"/>
              </a:rPr>
              <a:t>fyzicko-geografické sféry (přírodní část Z), která tvoří veškeré zásoby vody na Zemi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cs-CZ" sz="2400" strike="noStrike" dirty="0">
                <a:solidFill>
                  <a:srgbClr val="000000"/>
                </a:solidFill>
                <a:latin typeface="Calibri"/>
                <a:ea typeface="DejaVu Sans"/>
              </a:rPr>
              <a:t>VODA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cs-CZ" sz="2400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 nezbytná </a:t>
            </a:r>
            <a:r>
              <a:rPr lang="cs-CZ" sz="2400" strike="noStrike" dirty="0">
                <a:solidFill>
                  <a:srgbClr val="000000"/>
                </a:solidFill>
                <a:latin typeface="Calibri"/>
                <a:ea typeface="DejaVu Sans"/>
              </a:rPr>
              <a:t>podmínka života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cs-CZ" sz="2400" dirty="0" smtClean="0">
                <a:solidFill>
                  <a:srgbClr val="000000"/>
                </a:solidFill>
                <a:latin typeface="Calibri"/>
                <a:ea typeface="DejaVu Sans"/>
              </a:rPr>
              <a:t> m</a:t>
            </a:r>
            <a:r>
              <a:rPr lang="cs-CZ" sz="2400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ísto </a:t>
            </a:r>
            <a:r>
              <a:rPr lang="cs-CZ" sz="2400" strike="noStrike" dirty="0">
                <a:solidFill>
                  <a:srgbClr val="000000"/>
                </a:solidFill>
                <a:latin typeface="Calibri"/>
                <a:ea typeface="DejaVu Sans"/>
              </a:rPr>
              <a:t>života celé řady organismů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cs-CZ" sz="2400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 jako </a:t>
            </a:r>
            <a:r>
              <a:rPr lang="cs-CZ" sz="2400" strike="noStrike" dirty="0">
                <a:solidFill>
                  <a:srgbClr val="000000"/>
                </a:solidFill>
                <a:latin typeface="Calibri"/>
                <a:ea typeface="DejaVu Sans"/>
              </a:rPr>
              <a:t>přírodní zdroj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cs-CZ" sz="2400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400" dirty="0" smtClean="0">
                <a:solidFill>
                  <a:srgbClr val="000000"/>
                </a:solidFill>
                <a:latin typeface="Calibri"/>
                <a:ea typeface="DejaVu Sans"/>
              </a:rPr>
              <a:t>v</a:t>
            </a:r>
            <a:r>
              <a:rPr lang="cs-CZ" sz="2400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ýskyt </a:t>
            </a:r>
            <a:r>
              <a:rPr lang="cs-CZ" sz="2400" strike="noStrike" dirty="0">
                <a:solidFill>
                  <a:srgbClr val="000000"/>
                </a:solidFill>
                <a:latin typeface="Calibri"/>
                <a:ea typeface="DejaVu Sans"/>
              </a:rPr>
              <a:t>ve všech skupenstvích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cs-CZ" sz="2400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400" dirty="0" smtClean="0">
                <a:solidFill>
                  <a:srgbClr val="000000"/>
                </a:solidFill>
                <a:latin typeface="Calibri"/>
                <a:ea typeface="DejaVu Sans"/>
              </a:rPr>
              <a:t>s</a:t>
            </a:r>
            <a:r>
              <a:rPr lang="cs-CZ" sz="2400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oučást </a:t>
            </a:r>
            <a:r>
              <a:rPr lang="cs-CZ" sz="2400" strike="noStrike" dirty="0">
                <a:solidFill>
                  <a:srgbClr val="000000"/>
                </a:solidFill>
                <a:latin typeface="Calibri"/>
                <a:ea typeface="DejaVu Sans"/>
              </a:rPr>
              <a:t>lidské společnosti (jako zboží, prostředí pro dopravní prostředky, jako výrobní prostředek, jako medium…)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cs-CZ" sz="2400" dirty="0" smtClean="0">
                <a:solidFill>
                  <a:srgbClr val="000000"/>
                </a:solidFill>
                <a:latin typeface="Calibri"/>
                <a:ea typeface="DejaVu Sans"/>
              </a:rPr>
              <a:t> d</a:t>
            </a:r>
            <a:r>
              <a:rPr lang="cs-CZ" sz="2400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istributor </a:t>
            </a:r>
            <a:r>
              <a:rPr lang="cs-CZ" sz="2400" strike="noStrike" dirty="0">
                <a:solidFill>
                  <a:srgbClr val="000000"/>
                </a:solidFill>
                <a:latin typeface="Calibri"/>
                <a:ea typeface="DejaVu Sans"/>
              </a:rPr>
              <a:t>tepla na Zemi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409680" y="732240"/>
            <a:ext cx="3894480" cy="168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Šelfová moře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Oceánský svah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Oceánské pánve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45" name="CustomShape 2"/>
          <p:cNvSpPr/>
          <p:nvPr/>
        </p:nvSpPr>
        <p:spPr>
          <a:xfrm>
            <a:off x="518760" y="25200"/>
            <a:ext cx="8225280" cy="95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3600" b="1" strike="noStrike">
                <a:solidFill>
                  <a:srgbClr val="000000"/>
                </a:solidFill>
                <a:latin typeface="Calibri"/>
                <a:ea typeface="DejaVu Sans"/>
              </a:rPr>
              <a:t>Oceánské dno</a:t>
            </a:r>
            <a:endParaRPr/>
          </a:p>
        </p:txBody>
      </p:sp>
      <p:pic>
        <p:nvPicPr>
          <p:cNvPr id="246" name="Picture 4"/>
          <p:cNvPicPr/>
          <p:nvPr/>
        </p:nvPicPr>
        <p:blipFill>
          <a:blip r:embed="rId2" cstate="print"/>
          <a:stretch/>
        </p:blipFill>
        <p:spPr>
          <a:xfrm>
            <a:off x="409680" y="2417040"/>
            <a:ext cx="8385840" cy="4523400"/>
          </a:xfrm>
          <a:prstGeom prst="rect">
            <a:avLst/>
          </a:prstGeom>
          <a:ln>
            <a:noFill/>
          </a:ln>
        </p:spPr>
      </p:pic>
      <p:sp>
        <p:nvSpPr>
          <p:cNvPr id="247" name="CustomShape 3"/>
          <p:cNvSpPr/>
          <p:nvPr/>
        </p:nvSpPr>
        <p:spPr>
          <a:xfrm>
            <a:off x="4284000" y="980640"/>
            <a:ext cx="4567680" cy="75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Hlubokomořské příkopy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"/>
            </a:pPr>
            <a:r>
              <a:rPr lang="cs-CZ" sz="2000" strike="noStrike">
                <a:solidFill>
                  <a:srgbClr val="000000"/>
                </a:solidFill>
                <a:latin typeface="Calibri"/>
                <a:ea typeface="DejaVu Sans"/>
              </a:rPr>
              <a:t>Marianský příkop 11 034 m </a:t>
            </a:r>
            <a:endParaRPr/>
          </a:p>
        </p:txBody>
      </p:sp>
      <p:sp>
        <p:nvSpPr>
          <p:cNvPr id="248" name="CustomShape 4"/>
          <p:cNvSpPr/>
          <p:nvPr/>
        </p:nvSpPr>
        <p:spPr>
          <a:xfrm>
            <a:off x="1619640" y="2042280"/>
            <a:ext cx="6251400" cy="3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b="1" strike="noStrike">
                <a:solidFill>
                  <a:srgbClr val="000000"/>
                </a:solidFill>
                <a:latin typeface="Calibri"/>
                <a:ea typeface="DejaVu Sans"/>
              </a:rPr>
              <a:t>     Kontinentální šelf na mapě světa znázorněný azurově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457200" y="2781000"/>
            <a:ext cx="8225280" cy="374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>
                <a:solidFill>
                  <a:srgbClr val="000000"/>
                </a:solidFill>
                <a:latin typeface="Calibri"/>
                <a:ea typeface="DejaVu Sans"/>
              </a:rPr>
              <a:t>Oceánské proudy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b="1" strike="noStrike">
                <a:solidFill>
                  <a:srgbClr val="000000"/>
                </a:solidFill>
                <a:latin typeface="Calibri"/>
                <a:ea typeface="DejaVu Sans"/>
              </a:rPr>
              <a:t>Přenos vodních mas na velké vzdálenosti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Horizontální i vertikální směr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Výměna látek, mikroorganismů, salinita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b="1" strike="noStrike">
                <a:solidFill>
                  <a:srgbClr val="000000"/>
                </a:solidFill>
                <a:latin typeface="Calibri"/>
                <a:ea typeface="DejaVu Sans"/>
              </a:rPr>
              <a:t>Klimatogeografický činitel </a:t>
            </a: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– ovlivňují klima pevnin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b="1" i="1" strike="noStrike">
                <a:solidFill>
                  <a:srgbClr val="000000"/>
                </a:solidFill>
                <a:latin typeface="Calibri"/>
                <a:ea typeface="DejaVu Sans"/>
              </a:rPr>
              <a:t>Teplé</a:t>
            </a: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 – z J na S (př. Golfský, Kuro Šijo)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b="1" i="1" strike="noStrike">
                <a:solidFill>
                  <a:srgbClr val="000000"/>
                </a:solidFill>
                <a:latin typeface="Calibri"/>
                <a:ea typeface="DejaVu Sans"/>
              </a:rPr>
              <a:t>Studené</a:t>
            </a: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 – ze S na J (př. Kalifornský, Oja Šijo)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50" name="Obrázek 3"/>
          <p:cNvPicPr/>
          <p:nvPr/>
        </p:nvPicPr>
        <p:blipFill>
          <a:blip r:embed="rId2" cstate="print"/>
          <a:stretch/>
        </p:blipFill>
        <p:spPr>
          <a:xfrm>
            <a:off x="611640" y="260640"/>
            <a:ext cx="8204760" cy="2351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CustomShape 2"/>
          <p:cNvSpPr/>
          <p:nvPr/>
        </p:nvSpPr>
        <p:spPr>
          <a:xfrm>
            <a:off x="457200" y="1600200"/>
            <a:ext cx="8225280" cy="452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3" name="Picture 2"/>
          <p:cNvPicPr/>
          <p:nvPr/>
        </p:nvPicPr>
        <p:blipFill>
          <a:blip r:embed="rId2" cstate="print"/>
          <a:stretch/>
        </p:blipFill>
        <p:spPr>
          <a:xfrm>
            <a:off x="260280" y="476640"/>
            <a:ext cx="8555760" cy="5857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CustomShape 2"/>
          <p:cNvSpPr/>
          <p:nvPr/>
        </p:nvSpPr>
        <p:spPr>
          <a:xfrm>
            <a:off x="457200" y="1600200"/>
            <a:ext cx="8225280" cy="452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6" name="Picture 2"/>
          <p:cNvPicPr/>
          <p:nvPr/>
        </p:nvPicPr>
        <p:blipFill>
          <a:blip r:embed="rId2" cstate="print"/>
          <a:stretch/>
        </p:blipFill>
        <p:spPr>
          <a:xfrm>
            <a:off x="192240" y="0"/>
            <a:ext cx="8951760" cy="6436080"/>
          </a:xfrm>
          <a:prstGeom prst="rect">
            <a:avLst/>
          </a:prstGeom>
          <a:ln>
            <a:noFill/>
          </a:ln>
        </p:spPr>
      </p:pic>
      <p:sp>
        <p:nvSpPr>
          <p:cNvPr id="257" name="CustomShape 3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cs-CZ" sz="1200" strike="noStrike" dirty="0">
                <a:solidFill>
                  <a:srgbClr val="000000"/>
                </a:solidFill>
                <a:latin typeface="Arial"/>
                <a:ea typeface="DejaVu Sans"/>
              </a:rPr>
              <a:t>Zakresli do slepé mapy oceánských proudů následující </a:t>
            </a:r>
            <a:r>
              <a:rPr lang="cs-CZ" sz="1200" strike="noStrike" dirty="0">
                <a:solidFill>
                  <a:srgbClr val="FF3333"/>
                </a:solidFill>
                <a:latin typeface="Arial"/>
                <a:ea typeface="DejaVu Sans"/>
              </a:rPr>
              <a:t>teplé proudy červeně: Golfský, </a:t>
            </a:r>
            <a:r>
              <a:rPr lang="cs-CZ" sz="1200" strike="noStrike" dirty="0" smtClean="0">
                <a:solidFill>
                  <a:srgbClr val="FF3333"/>
                </a:solidFill>
                <a:latin typeface="Arial"/>
                <a:ea typeface="DejaVu Sans"/>
              </a:rPr>
              <a:t>Brazilský, Jižní</a:t>
            </a:r>
            <a:r>
              <a:rPr lang="cs-CZ" sz="1200" strike="noStrike" dirty="0">
                <a:solidFill>
                  <a:srgbClr val="FF3333"/>
                </a:solidFill>
                <a:latin typeface="Arial"/>
                <a:ea typeface="DejaVu Sans"/>
              </a:rPr>
              <a:t>, Severní rovníkový proud, rovníkový protiproud v Tichém, Indickém i </a:t>
            </a:r>
            <a:r>
              <a:rPr lang="cs-CZ" sz="1200" strike="noStrike" dirty="0" smtClean="0">
                <a:solidFill>
                  <a:srgbClr val="FF3333"/>
                </a:solidFill>
                <a:latin typeface="Arial"/>
                <a:ea typeface="DejaVu Sans"/>
              </a:rPr>
              <a:t>Atlantském (Guinejský) oceánu, </a:t>
            </a:r>
            <a:r>
              <a:rPr lang="cs-CZ" sz="1200" strike="noStrike" dirty="0" err="1" smtClean="0">
                <a:solidFill>
                  <a:srgbClr val="FF3333"/>
                </a:solidFill>
                <a:latin typeface="Arial"/>
                <a:ea typeface="DejaVu Sans"/>
              </a:rPr>
              <a:t>Kuro</a:t>
            </a:r>
            <a:r>
              <a:rPr lang="cs-CZ" sz="1200" strike="noStrike" dirty="0" smtClean="0">
                <a:solidFill>
                  <a:srgbClr val="FF3333"/>
                </a:solidFill>
                <a:latin typeface="Arial"/>
                <a:ea typeface="DejaVu Sans"/>
              </a:rPr>
              <a:t>-</a:t>
            </a:r>
            <a:r>
              <a:rPr lang="cs-CZ" sz="1200" strike="noStrike" dirty="0" err="1" smtClean="0">
                <a:solidFill>
                  <a:srgbClr val="FF3333"/>
                </a:solidFill>
                <a:latin typeface="Arial"/>
                <a:ea typeface="DejaVu Sans"/>
              </a:rPr>
              <a:t>šio</a:t>
            </a:r>
            <a:r>
              <a:rPr lang="cs-CZ" sz="1200" strike="noStrike" dirty="0" smtClean="0">
                <a:solidFill>
                  <a:srgbClr val="FF3333"/>
                </a:solidFill>
                <a:latin typeface="Arial"/>
                <a:ea typeface="DejaVu Sans"/>
              </a:rPr>
              <a:t>, </a:t>
            </a:r>
            <a:r>
              <a:rPr lang="cs-CZ" sz="1200" strike="noStrike" dirty="0" err="1" smtClean="0">
                <a:solidFill>
                  <a:srgbClr val="FF3333"/>
                </a:solidFill>
                <a:latin typeface="Arial"/>
                <a:ea typeface="DejaVu Sans"/>
              </a:rPr>
              <a:t>Východoaustralský</a:t>
            </a:r>
            <a:r>
              <a:rPr lang="cs-CZ" sz="1200" strike="noStrike" dirty="0" smtClean="0">
                <a:solidFill>
                  <a:srgbClr val="FF3333"/>
                </a:solidFill>
                <a:latin typeface="Arial"/>
                <a:ea typeface="DejaVu Sans"/>
              </a:rPr>
              <a:t>, proud Střelkového mysu</a:t>
            </a:r>
            <a:endParaRPr sz="1200" dirty="0"/>
          </a:p>
          <a:p>
            <a:r>
              <a:rPr lang="cs-CZ" sz="1200" strike="noStrike" dirty="0">
                <a:solidFill>
                  <a:srgbClr val="3333FF"/>
                </a:solidFill>
                <a:latin typeface="Arial"/>
                <a:ea typeface="DejaVu Sans"/>
              </a:rPr>
              <a:t>Studené proudy modře: Peruánský (</a:t>
            </a:r>
            <a:r>
              <a:rPr lang="cs-CZ" sz="1200" strike="noStrike" dirty="0" err="1">
                <a:solidFill>
                  <a:srgbClr val="3333FF"/>
                </a:solidFill>
                <a:latin typeface="Arial"/>
                <a:ea typeface="DejaVu Sans"/>
              </a:rPr>
              <a:t>Humboldtův</a:t>
            </a:r>
            <a:r>
              <a:rPr lang="cs-CZ" sz="1200" strike="noStrike" dirty="0">
                <a:solidFill>
                  <a:srgbClr val="3333FF"/>
                </a:solidFill>
                <a:latin typeface="Arial"/>
                <a:ea typeface="DejaVu Sans"/>
              </a:rPr>
              <a:t>), západní příhon, </a:t>
            </a:r>
            <a:r>
              <a:rPr lang="cs-CZ" sz="1200" strike="noStrike" dirty="0" err="1" smtClean="0">
                <a:solidFill>
                  <a:srgbClr val="3333FF"/>
                </a:solidFill>
                <a:latin typeface="Arial"/>
                <a:ea typeface="DejaVu Sans"/>
              </a:rPr>
              <a:t>Benguelský</a:t>
            </a:r>
            <a:r>
              <a:rPr lang="cs-CZ" sz="1200" strike="noStrike" dirty="0" smtClean="0">
                <a:solidFill>
                  <a:srgbClr val="3333FF"/>
                </a:solidFill>
                <a:latin typeface="Arial"/>
                <a:ea typeface="DejaVu Sans"/>
              </a:rPr>
              <a:t>, Labradorský</a:t>
            </a:r>
            <a:r>
              <a:rPr lang="cs-CZ" sz="1200" strike="noStrike" dirty="0">
                <a:solidFill>
                  <a:srgbClr val="3333FF"/>
                </a:solidFill>
                <a:latin typeface="Arial"/>
                <a:ea typeface="DejaVu Sans"/>
              </a:rPr>
              <a:t>, Kalifornský, </a:t>
            </a:r>
            <a:r>
              <a:rPr lang="cs-CZ" sz="1200" strike="noStrike" dirty="0" smtClean="0">
                <a:solidFill>
                  <a:srgbClr val="3333FF"/>
                </a:solidFill>
                <a:latin typeface="Arial"/>
                <a:ea typeface="DejaVu Sans"/>
              </a:rPr>
              <a:t>Kanárský, </a:t>
            </a:r>
            <a:r>
              <a:rPr lang="cs-CZ" sz="1200" strike="noStrike" dirty="0" err="1" smtClean="0">
                <a:solidFill>
                  <a:srgbClr val="3333FF"/>
                </a:solidFill>
                <a:latin typeface="Arial"/>
                <a:ea typeface="DejaVu Sans"/>
              </a:rPr>
              <a:t>Oja</a:t>
            </a:r>
            <a:r>
              <a:rPr lang="cs-CZ" sz="1200" strike="noStrike" dirty="0" smtClean="0">
                <a:solidFill>
                  <a:srgbClr val="3333FF"/>
                </a:solidFill>
                <a:latin typeface="Arial"/>
                <a:ea typeface="DejaVu Sans"/>
              </a:rPr>
              <a:t>-</a:t>
            </a:r>
            <a:r>
              <a:rPr lang="cs-CZ" sz="1200" strike="noStrike" dirty="0" err="1" smtClean="0">
                <a:solidFill>
                  <a:srgbClr val="3333FF"/>
                </a:solidFill>
                <a:latin typeface="Arial"/>
                <a:ea typeface="DejaVu Sans"/>
              </a:rPr>
              <a:t>šio</a:t>
            </a:r>
            <a:endParaRPr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CustomShape 2"/>
          <p:cNvSpPr/>
          <p:nvPr/>
        </p:nvSpPr>
        <p:spPr>
          <a:xfrm>
            <a:off x="457200" y="1600200"/>
            <a:ext cx="8225280" cy="452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0" name="Picture 2"/>
          <p:cNvPicPr/>
          <p:nvPr/>
        </p:nvPicPr>
        <p:blipFill>
          <a:blip r:embed="rId2" cstate="print"/>
          <a:stretch/>
        </p:blipFill>
        <p:spPr>
          <a:xfrm>
            <a:off x="395640" y="208080"/>
            <a:ext cx="8420760" cy="649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2" name="CustomShape 2"/>
          <p:cNvSpPr/>
          <p:nvPr/>
        </p:nvSpPr>
        <p:spPr>
          <a:xfrm>
            <a:off x="457200" y="1600200"/>
            <a:ext cx="8225280" cy="452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3" name="Picture 2"/>
          <p:cNvPicPr/>
          <p:nvPr/>
        </p:nvPicPr>
        <p:blipFill>
          <a:blip r:embed="rId2" cstate="print"/>
          <a:stretch/>
        </p:blipFill>
        <p:spPr>
          <a:xfrm>
            <a:off x="362880" y="332640"/>
            <a:ext cx="8453160" cy="6217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CustomShape 2"/>
          <p:cNvSpPr/>
          <p:nvPr/>
        </p:nvSpPr>
        <p:spPr>
          <a:xfrm>
            <a:off x="457200" y="1600200"/>
            <a:ext cx="8225280" cy="452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6" name="Picture 2"/>
          <p:cNvPicPr/>
          <p:nvPr/>
        </p:nvPicPr>
        <p:blipFill>
          <a:blip r:embed="rId2" cstate="print"/>
          <a:stretch/>
        </p:blipFill>
        <p:spPr>
          <a:xfrm>
            <a:off x="181080" y="217080"/>
            <a:ext cx="8717040" cy="5180400"/>
          </a:xfrm>
          <a:prstGeom prst="rect">
            <a:avLst/>
          </a:prstGeom>
          <a:ln>
            <a:noFill/>
          </a:ln>
        </p:spPr>
      </p:pic>
      <p:sp>
        <p:nvSpPr>
          <p:cNvPr id="267" name="CustomShape 3"/>
          <p:cNvSpPr/>
          <p:nvPr/>
        </p:nvSpPr>
        <p:spPr>
          <a:xfrm>
            <a:off x="360000" y="5328000"/>
            <a:ext cx="7557480" cy="110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cs-CZ" b="1" strike="noStrike" dirty="0">
                <a:solidFill>
                  <a:srgbClr val="000000"/>
                </a:solidFill>
                <a:latin typeface="Arial"/>
                <a:ea typeface="DejaVu Sans"/>
              </a:rPr>
              <a:t>zapiš: Termohalinní výměník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- systém oceánských proudů </a:t>
            </a:r>
            <a:r>
              <a:rPr lang="cs-CZ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založený 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na rozdílné </a:t>
            </a:r>
            <a:r>
              <a:rPr lang="cs-CZ" b="1" strike="noStrike" dirty="0">
                <a:solidFill>
                  <a:srgbClr val="000000"/>
                </a:solidFill>
                <a:latin typeface="Arial"/>
                <a:ea typeface="DejaVu Sans"/>
              </a:rPr>
              <a:t>teplotě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(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termo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-) a </a:t>
            </a:r>
            <a:r>
              <a:rPr lang="cs-CZ" b="1" strike="noStrike" dirty="0">
                <a:solidFill>
                  <a:srgbClr val="000000"/>
                </a:solidFill>
                <a:latin typeface="Arial"/>
                <a:ea typeface="DejaVu Sans"/>
              </a:rPr>
              <a:t>salinitě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(-</a:t>
            </a:r>
            <a:r>
              <a:rPr lang="cs-CZ" i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halinní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, halit = sůl kamenná</a:t>
            </a:r>
            <a:r>
              <a:rPr lang="cs-CZ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) mořské vody, 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tento výměník se podílí na </a:t>
            </a:r>
            <a:r>
              <a:rPr lang="cs-CZ" b="1" strike="noStrike" dirty="0">
                <a:solidFill>
                  <a:srgbClr val="000000"/>
                </a:solidFill>
                <a:latin typeface="Arial"/>
                <a:ea typeface="DejaVu Sans"/>
              </a:rPr>
              <a:t>rozprostření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tepla na Zemi (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tropy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→ polární oblasti).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395536" y="1412776"/>
            <a:ext cx="4608512" cy="4961112"/>
          </a:xfrm>
        </p:spPr>
        <p:txBody>
          <a:bodyPr/>
          <a:lstStyle/>
          <a:p>
            <a:r>
              <a:rPr lang="cs-CZ" sz="1400" dirty="0"/>
              <a:t>10. ledna roku 1992, během cesty z Hongkongu do USA, spadl přes palubu nákladní lodi jeden z přepravních kontejneru a navždy zmizel v hlubinách Tichého oceánu. Obsahoval přes 28 tisíc gumových kachniček, které za uplynulých 28 let značně pomohly vědcům v chápání mořských proudů a také zvýšily povědomí o plastovém odpadu, který je do oceánu bezohledně vypouštěn.</a:t>
            </a: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dirty="0"/>
              <a:t>Cestu gumových kachniček napříč oceánem dodnes sleduje velká řada nadšenců, kteří dokonce žluté hračky pojmenovali „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Friendly</a:t>
            </a:r>
            <a:r>
              <a:rPr lang="cs-CZ" sz="1400" dirty="0"/>
              <a:t> </a:t>
            </a:r>
            <a:r>
              <a:rPr lang="cs-CZ" sz="1400" dirty="0" err="1"/>
              <a:t>Floatees</a:t>
            </a:r>
            <a:r>
              <a:rPr lang="cs-CZ" sz="1400" dirty="0"/>
              <a:t>“. Podle dostupných informací je stále „v akci“ přes dva tisíce z nich. Zbytek byl během let vyplaven na zemský povrch, nejčastější destinací byla Havaj, Aljaška nebo Austrálie. Některé z kachniček byly dokonce nalezeny zamrzlé v Severním ledovém oceánu, jiné se dostaly až k břehům Skotska.</a:t>
            </a: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dirty="0"/>
              <a:t>Nejznámější z „</a:t>
            </a:r>
            <a:r>
              <a:rPr lang="cs-CZ" sz="1400" dirty="0" err="1"/>
              <a:t>Floatees</a:t>
            </a:r>
            <a:r>
              <a:rPr lang="cs-CZ" sz="1400" dirty="0"/>
              <a:t>“ je skupina asi 2000 gumových opeřenců cirkulující ve víru proudu táhnoucím se mezi Japonskem, Aljaškou, ostrovem Kodiak a Aleutskými ostrovy. O tomto seskupení proudů sice oceánografové již věděli, netušili však, jak dlouho trvá dokončení celého jeho okruhu. Odpověď na tuto otázku přinesly právě kachničky, když zhruba po 3 letech okružní cestu dokončily.</a:t>
            </a:r>
          </a:p>
        </p:txBody>
      </p:sp>
      <p:pic>
        <p:nvPicPr>
          <p:cNvPr id="1026" name="Picture 2" descr="Může jít o obrázek mapě a text that says '1995 Hongkong Nov.1992 1992 Tacoma 1996 2003 Jan.1992 Jan. 2000/2003 2007 2007'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1495" y="1"/>
            <a:ext cx="5433480" cy="69802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CustomShape 2"/>
          <p:cNvSpPr/>
          <p:nvPr/>
        </p:nvSpPr>
        <p:spPr>
          <a:xfrm>
            <a:off x="457200" y="1600200"/>
            <a:ext cx="8225280" cy="452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0" name="Picture 2"/>
          <p:cNvPicPr/>
          <p:nvPr/>
        </p:nvPicPr>
        <p:blipFill>
          <a:blip r:embed="rId2" cstate="print"/>
          <a:stretch/>
        </p:blipFill>
        <p:spPr>
          <a:xfrm>
            <a:off x="286200" y="188640"/>
            <a:ext cx="8719200" cy="4748040"/>
          </a:xfrm>
          <a:prstGeom prst="rect">
            <a:avLst/>
          </a:prstGeom>
          <a:ln>
            <a:noFill/>
          </a:ln>
        </p:spPr>
      </p:pic>
      <p:pic>
        <p:nvPicPr>
          <p:cNvPr id="271" name="Picture 3"/>
          <p:cNvPicPr/>
          <p:nvPr/>
        </p:nvPicPr>
        <p:blipFill>
          <a:blip r:embed="rId3" cstate="print"/>
          <a:stretch/>
        </p:blipFill>
        <p:spPr>
          <a:xfrm>
            <a:off x="299880" y="4919040"/>
            <a:ext cx="8705520" cy="1824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457200" y="116640"/>
            <a:ext cx="8225280" cy="121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cs-CZ" sz="4400" b="1" i="1" strike="noStrike">
                <a:solidFill>
                  <a:srgbClr val="000000"/>
                </a:solidFill>
                <a:latin typeface="Calibri"/>
                <a:ea typeface="DejaVu Sans"/>
              </a:rPr>
              <a:t>Voda pevnin</a:t>
            </a:r>
            <a:endParaRPr/>
          </a:p>
          <a:p>
            <a:pPr algn="ctr">
              <a:lnSpc>
                <a:spcPct val="100000"/>
              </a:lnSpc>
            </a:pPr>
            <a:r>
              <a:rPr lang="cs-CZ" sz="4000" b="1" strike="noStrike">
                <a:solidFill>
                  <a:srgbClr val="000000"/>
                </a:solidFill>
                <a:latin typeface="Calibri"/>
                <a:ea typeface="DejaVu Sans"/>
              </a:rPr>
              <a:t>Řeky</a:t>
            </a:r>
            <a:endParaRPr/>
          </a:p>
        </p:txBody>
      </p:sp>
      <p:sp>
        <p:nvSpPr>
          <p:cNvPr id="273" name="CustomShape 2"/>
          <p:cNvSpPr/>
          <p:nvPr/>
        </p:nvSpPr>
        <p:spPr>
          <a:xfrm>
            <a:off x="457200" y="1556640"/>
            <a:ext cx="8225280" cy="496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Důležitá součást oběhu vody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ron, pramen, potoky, řeky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Povodí, rozvodí, úmoří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20 % povrchu tvoří bezodtoké oblasti</a:t>
            </a:r>
            <a:endParaRPr/>
          </a:p>
          <a:p>
            <a:pPr>
              <a:lnSpc>
                <a:spcPct val="100000"/>
              </a:lnSpc>
            </a:pP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Přítok do světového oceánu 13 cm/rok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Řeky:	trvalé</a:t>
            </a:r>
            <a:endParaRPr/>
          </a:p>
          <a:p>
            <a:pPr>
              <a:lnSpc>
                <a:spcPct val="100000"/>
              </a:lnSpc>
            </a:pP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	občasné (vádí, creeky)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charakteristiky: vodní stav, průtok, vodní režim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" name="CustomShape 2"/>
          <p:cNvSpPr/>
          <p:nvPr/>
        </p:nvSpPr>
        <p:spPr>
          <a:xfrm>
            <a:off x="457200" y="1600200"/>
            <a:ext cx="8225280" cy="452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7" name="Picture 2"/>
          <p:cNvPicPr/>
          <p:nvPr/>
        </p:nvPicPr>
        <p:blipFill>
          <a:blip r:embed="rId2" cstate="print"/>
          <a:stretch/>
        </p:blipFill>
        <p:spPr>
          <a:xfrm>
            <a:off x="201960" y="764640"/>
            <a:ext cx="5808240" cy="5516280"/>
          </a:xfrm>
          <a:prstGeom prst="rect">
            <a:avLst/>
          </a:prstGeom>
          <a:ln>
            <a:noFill/>
          </a:ln>
        </p:spPr>
      </p:pic>
      <p:pic>
        <p:nvPicPr>
          <p:cNvPr id="188" name="Picture 3"/>
          <p:cNvPicPr/>
          <p:nvPr/>
        </p:nvPicPr>
        <p:blipFill>
          <a:blip r:embed="rId3" cstate="print"/>
          <a:stretch/>
        </p:blipFill>
        <p:spPr>
          <a:xfrm>
            <a:off x="6014880" y="836640"/>
            <a:ext cx="2769480" cy="5444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5" name="CustomShape 2"/>
          <p:cNvSpPr/>
          <p:nvPr/>
        </p:nvSpPr>
        <p:spPr>
          <a:xfrm>
            <a:off x="457200" y="1600200"/>
            <a:ext cx="8225280" cy="452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6" name="Picture 2"/>
          <p:cNvPicPr/>
          <p:nvPr/>
        </p:nvPicPr>
        <p:blipFill>
          <a:blip r:embed="rId2" cstate="print"/>
          <a:stretch/>
        </p:blipFill>
        <p:spPr>
          <a:xfrm>
            <a:off x="0" y="836640"/>
            <a:ext cx="6584040" cy="4623840"/>
          </a:xfrm>
          <a:prstGeom prst="rect">
            <a:avLst/>
          </a:prstGeom>
          <a:ln>
            <a:noFill/>
          </a:ln>
        </p:spPr>
      </p:pic>
      <p:pic>
        <p:nvPicPr>
          <p:cNvPr id="277" name="Picture 3"/>
          <p:cNvPicPr/>
          <p:nvPr/>
        </p:nvPicPr>
        <p:blipFill>
          <a:blip r:embed="rId3" cstate="print"/>
          <a:stretch/>
        </p:blipFill>
        <p:spPr>
          <a:xfrm>
            <a:off x="6588360" y="653400"/>
            <a:ext cx="2541960" cy="5468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9" name="CustomShape 2"/>
          <p:cNvSpPr/>
          <p:nvPr/>
        </p:nvSpPr>
        <p:spPr>
          <a:xfrm>
            <a:off x="457200" y="1600200"/>
            <a:ext cx="8225280" cy="452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0" name="Picture 2"/>
          <p:cNvPicPr/>
          <p:nvPr/>
        </p:nvPicPr>
        <p:blipFill>
          <a:blip r:embed="rId2" cstate="print"/>
          <a:stretch/>
        </p:blipFill>
        <p:spPr>
          <a:xfrm>
            <a:off x="323640" y="169560"/>
            <a:ext cx="8492760" cy="6514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Obrázek 1"/>
          <p:cNvPicPr/>
          <p:nvPr/>
        </p:nvPicPr>
        <p:blipFill>
          <a:blip r:embed="rId2" cstate="print"/>
          <a:stretch/>
        </p:blipFill>
        <p:spPr>
          <a:xfrm>
            <a:off x="-108520" y="332656"/>
            <a:ext cx="6732240" cy="6717850"/>
          </a:xfrm>
          <a:prstGeom prst="rect">
            <a:avLst/>
          </a:prstGeom>
          <a:ln>
            <a:noFill/>
          </a:ln>
        </p:spPr>
      </p:pic>
      <p:sp>
        <p:nvSpPr>
          <p:cNvPr id="282" name="CustomShape 1"/>
          <p:cNvSpPr/>
          <p:nvPr/>
        </p:nvSpPr>
        <p:spPr>
          <a:xfrm>
            <a:off x="2313000" y="70920"/>
            <a:ext cx="6831000" cy="678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1500" strike="noStrike" dirty="0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lang="cs-CZ" sz="1500" b="1" strike="noStrike" dirty="0">
                <a:solidFill>
                  <a:srgbClr val="FF0000"/>
                </a:solidFill>
                <a:latin typeface="Calibri"/>
                <a:ea typeface="DejaVu Sans"/>
              </a:rPr>
              <a:t>Charakteristika říčního toku</a:t>
            </a:r>
            <a:endParaRPr sz="1500" dirty="0"/>
          </a:p>
          <a:p>
            <a:pPr>
              <a:lnSpc>
                <a:spcPct val="100000"/>
              </a:lnSpc>
            </a:pPr>
            <a:r>
              <a:rPr lang="cs-CZ" sz="1500" b="1" strike="noStrike" dirty="0">
                <a:solidFill>
                  <a:srgbClr val="000000"/>
                </a:solidFill>
                <a:latin typeface="Calibri"/>
                <a:ea typeface="DejaVu Sans"/>
              </a:rPr>
              <a:t>HORNÍ TOK:</a:t>
            </a:r>
            <a:endParaRPr sz="1500" dirty="0"/>
          </a:p>
          <a:p>
            <a:pPr lvl="3">
              <a:lnSpc>
                <a:spcPct val="100000"/>
              </a:lnSpc>
              <a:buFont typeface="Arial"/>
              <a:buChar char="–"/>
            </a:pPr>
            <a:r>
              <a:rPr lang="cs-CZ" sz="1500" b="1" strike="noStrike" dirty="0">
                <a:solidFill>
                  <a:srgbClr val="000000"/>
                </a:solidFill>
                <a:latin typeface="Calibri"/>
                <a:ea typeface="DejaVu Sans"/>
              </a:rPr>
              <a:t>prudký sklon</a:t>
            </a:r>
            <a:r>
              <a:rPr lang="cs-CZ" sz="1500" strike="noStrike" dirty="0">
                <a:solidFill>
                  <a:srgbClr val="000000"/>
                </a:solidFill>
                <a:latin typeface="Calibri"/>
                <a:ea typeface="DejaVu Sans"/>
              </a:rPr>
              <a:t> svahu -&gt; </a:t>
            </a:r>
            <a:r>
              <a:rPr lang="cs-CZ" sz="1500" b="1" strike="noStrike" dirty="0">
                <a:solidFill>
                  <a:srgbClr val="000000"/>
                </a:solidFill>
                <a:latin typeface="Calibri"/>
                <a:ea typeface="DejaVu Sans"/>
              </a:rPr>
              <a:t>voda rychle teče </a:t>
            </a:r>
            <a:r>
              <a:rPr lang="cs-CZ" sz="1500" strike="noStrike" dirty="0">
                <a:solidFill>
                  <a:srgbClr val="000000"/>
                </a:solidFill>
                <a:latin typeface="Calibri"/>
                <a:ea typeface="DejaVu Sans"/>
              </a:rPr>
              <a:t>→ </a:t>
            </a:r>
            <a:r>
              <a:rPr lang="cs-CZ" sz="1500" b="1" strike="noStrike" dirty="0">
                <a:solidFill>
                  <a:srgbClr val="000000"/>
                </a:solidFill>
                <a:latin typeface="Calibri"/>
                <a:ea typeface="DejaVu Sans"/>
              </a:rPr>
              <a:t>vysoká unášecí schopnost</a:t>
            </a:r>
            <a:r>
              <a:rPr lang="cs-CZ" sz="1500" strike="noStrike" dirty="0">
                <a:solidFill>
                  <a:srgbClr val="000000"/>
                </a:solidFill>
                <a:latin typeface="Calibri"/>
                <a:ea typeface="DejaVu Sans"/>
              </a:rPr>
              <a:t> (přemisťování velkých kamenů,</a:t>
            </a:r>
            <a:endParaRPr sz="1500" dirty="0"/>
          </a:p>
          <a:p>
            <a:pPr lvl="3">
              <a:lnSpc>
                <a:spcPct val="100000"/>
              </a:lnSpc>
              <a:buFont typeface="Arial"/>
              <a:buChar char="–"/>
            </a:pPr>
            <a:r>
              <a:rPr lang="cs-CZ" sz="1500" strike="noStrike" dirty="0">
                <a:solidFill>
                  <a:srgbClr val="000000"/>
                </a:solidFill>
                <a:latin typeface="Calibri"/>
                <a:ea typeface="DejaVu Sans"/>
              </a:rPr>
              <a:t>→ velká</a:t>
            </a:r>
            <a:r>
              <a:rPr lang="cs-CZ" sz="1500" b="1" strike="noStrike" dirty="0">
                <a:solidFill>
                  <a:srgbClr val="000000"/>
                </a:solidFill>
                <a:latin typeface="Calibri"/>
                <a:ea typeface="DejaVu Sans"/>
              </a:rPr>
              <a:t> eroze </a:t>
            </a:r>
            <a:r>
              <a:rPr lang="cs-CZ" sz="1500" strike="noStrike" dirty="0">
                <a:solidFill>
                  <a:srgbClr val="000000"/>
                </a:solidFill>
                <a:latin typeface="Calibri"/>
                <a:ea typeface="DejaVu Sans"/>
              </a:rPr>
              <a:t>– hluboká údolí tvar </a:t>
            </a:r>
            <a:r>
              <a:rPr lang="cs-CZ" sz="1500" b="1" strike="noStrike" dirty="0">
                <a:solidFill>
                  <a:srgbClr val="000000"/>
                </a:solidFill>
                <a:latin typeface="Calibri"/>
                <a:ea typeface="DejaVu Sans"/>
              </a:rPr>
              <a:t>písmene V</a:t>
            </a:r>
            <a:endParaRPr sz="1500" dirty="0"/>
          </a:p>
          <a:p>
            <a:pPr lvl="3">
              <a:lnSpc>
                <a:spcPct val="100000"/>
              </a:lnSpc>
              <a:buFont typeface="Arial"/>
              <a:buChar char="–"/>
            </a:pPr>
            <a:r>
              <a:rPr lang="cs-CZ" sz="1500" strike="noStrike" dirty="0">
                <a:solidFill>
                  <a:srgbClr val="000000"/>
                </a:solidFill>
                <a:latin typeface="Calibri"/>
                <a:ea typeface="DejaVu Sans"/>
              </a:rPr>
              <a:t>z </a:t>
            </a:r>
            <a:r>
              <a:rPr lang="cs-CZ" sz="1500" b="1" strike="noStrike" dirty="0">
                <a:solidFill>
                  <a:srgbClr val="000000"/>
                </a:solidFill>
                <a:latin typeface="Calibri"/>
                <a:ea typeface="DejaVu Sans"/>
              </a:rPr>
              <a:t>ostrohranných</a:t>
            </a:r>
            <a:r>
              <a:rPr lang="cs-CZ" sz="1500" strike="noStrike" dirty="0">
                <a:solidFill>
                  <a:srgbClr val="000000"/>
                </a:solidFill>
                <a:latin typeface="Calibri"/>
                <a:ea typeface="DejaVu Sans"/>
              </a:rPr>
              <a:t> kamenů dělá </a:t>
            </a:r>
            <a:r>
              <a:rPr lang="cs-CZ" sz="1500" b="1" strike="noStrike" dirty="0">
                <a:solidFill>
                  <a:srgbClr val="000000"/>
                </a:solidFill>
                <a:latin typeface="Calibri"/>
                <a:ea typeface="DejaVu Sans"/>
              </a:rPr>
              <a:t>valouny</a:t>
            </a:r>
            <a:endParaRPr sz="1500" dirty="0"/>
          </a:p>
          <a:p>
            <a:pPr lvl="3">
              <a:lnSpc>
                <a:spcPct val="100000"/>
              </a:lnSpc>
              <a:buFont typeface="Arial"/>
              <a:buChar char="–"/>
            </a:pPr>
            <a:r>
              <a:rPr lang="cs-CZ" sz="1500" strike="noStrike" dirty="0">
                <a:solidFill>
                  <a:srgbClr val="000000"/>
                </a:solidFill>
                <a:latin typeface="Calibri"/>
                <a:ea typeface="DejaVu Sans"/>
              </a:rPr>
              <a:t>vznikají </a:t>
            </a:r>
            <a:r>
              <a:rPr lang="cs-CZ" sz="1500" b="1" strike="noStrike" dirty="0">
                <a:solidFill>
                  <a:srgbClr val="000000"/>
                </a:solidFill>
                <a:latin typeface="Calibri"/>
                <a:ea typeface="DejaVu Sans"/>
              </a:rPr>
              <a:t>vodopády</a:t>
            </a:r>
            <a:r>
              <a:rPr lang="cs-CZ" sz="1500" strike="noStrike" dirty="0">
                <a:solidFill>
                  <a:srgbClr val="000000"/>
                </a:solidFill>
                <a:latin typeface="Calibri"/>
                <a:ea typeface="DejaVu Sans"/>
              </a:rPr>
              <a:t> a peřeje</a:t>
            </a:r>
            <a:endParaRPr sz="1500" dirty="0"/>
          </a:p>
          <a:p>
            <a:pPr lvl="3">
              <a:lnSpc>
                <a:spcPct val="100000"/>
              </a:lnSpc>
              <a:buFont typeface="Arial"/>
              <a:buChar char="–"/>
            </a:pPr>
            <a:r>
              <a:rPr lang="cs-CZ" sz="1500" b="1" strike="noStrike" dirty="0">
                <a:solidFill>
                  <a:srgbClr val="000000"/>
                </a:solidFill>
                <a:latin typeface="Calibri"/>
                <a:ea typeface="DejaVu Sans"/>
              </a:rPr>
              <a:t>obří hrnce</a:t>
            </a:r>
            <a:r>
              <a:rPr lang="cs-CZ" sz="1500" strike="noStrike" dirty="0">
                <a:solidFill>
                  <a:srgbClr val="000000"/>
                </a:solidFill>
                <a:latin typeface="Calibri"/>
                <a:ea typeface="DejaVu Sans"/>
              </a:rPr>
              <a:t> – miskovité prohlubně na dně říčního koryta</a:t>
            </a:r>
            <a:endParaRPr sz="1500" dirty="0"/>
          </a:p>
          <a:p>
            <a:pPr>
              <a:lnSpc>
                <a:spcPct val="100000"/>
              </a:lnSpc>
            </a:pPr>
            <a:endParaRPr sz="1500" dirty="0"/>
          </a:p>
          <a:p>
            <a:pPr>
              <a:lnSpc>
                <a:spcPct val="100000"/>
              </a:lnSpc>
            </a:pPr>
            <a:r>
              <a:rPr lang="cs-CZ" sz="1500" b="1" strike="noStrike" dirty="0">
                <a:solidFill>
                  <a:srgbClr val="000000"/>
                </a:solidFill>
                <a:latin typeface="Calibri"/>
                <a:ea typeface="DejaVu Sans"/>
              </a:rPr>
              <a:t>STŘEDNÍ TOK:</a:t>
            </a:r>
            <a:endParaRPr sz="1500" dirty="0"/>
          </a:p>
          <a:p>
            <a:pPr lvl="5">
              <a:lnSpc>
                <a:spcPct val="100000"/>
              </a:lnSpc>
              <a:buFont typeface="Arial"/>
              <a:buChar char="•"/>
            </a:pPr>
            <a:r>
              <a:rPr lang="cs-CZ" sz="1500" b="1" strike="noStrike" dirty="0">
                <a:solidFill>
                  <a:srgbClr val="000000"/>
                </a:solidFill>
                <a:latin typeface="Calibri"/>
                <a:ea typeface="DejaVu Sans"/>
              </a:rPr>
              <a:t>menší sklon </a:t>
            </a:r>
            <a:r>
              <a:rPr lang="cs-CZ" sz="1500" b="1" strike="noStrike" dirty="0" err="1">
                <a:solidFill>
                  <a:srgbClr val="000000"/>
                </a:solidFill>
                <a:latin typeface="Calibri"/>
                <a:ea typeface="DejaVu Sans"/>
              </a:rPr>
              <a:t>svahu</a:t>
            </a:r>
            <a:r>
              <a:rPr lang="cs-CZ" sz="1500" strike="noStrike" dirty="0">
                <a:solidFill>
                  <a:srgbClr val="000000"/>
                </a:solidFill>
                <a:latin typeface="Calibri"/>
                <a:ea typeface="DejaVu Sans"/>
              </a:rPr>
              <a:t>→</a:t>
            </a:r>
            <a:r>
              <a:rPr lang="cs-CZ" sz="1500" b="1" strike="noStrike" dirty="0">
                <a:solidFill>
                  <a:srgbClr val="000000"/>
                </a:solidFill>
                <a:latin typeface="Calibri"/>
                <a:ea typeface="DejaVu Sans"/>
              </a:rPr>
              <a:t> menší unášecí schopnost vody</a:t>
            </a:r>
            <a:endParaRPr sz="1500" dirty="0"/>
          </a:p>
          <a:p>
            <a:pPr lvl="5">
              <a:lnSpc>
                <a:spcPct val="100000"/>
              </a:lnSpc>
              <a:buFont typeface="Arial"/>
              <a:buChar char="•"/>
            </a:pPr>
            <a:r>
              <a:rPr lang="cs-CZ" sz="1500" strike="noStrike" dirty="0">
                <a:solidFill>
                  <a:srgbClr val="000000"/>
                </a:solidFill>
                <a:latin typeface="Calibri"/>
                <a:ea typeface="DejaVu Sans"/>
              </a:rPr>
              <a:t>→ </a:t>
            </a:r>
            <a:r>
              <a:rPr lang="cs-CZ" sz="1500" b="1" strike="noStrike" dirty="0">
                <a:solidFill>
                  <a:srgbClr val="000000"/>
                </a:solidFill>
                <a:latin typeface="Calibri"/>
                <a:ea typeface="DejaVu Sans"/>
              </a:rPr>
              <a:t>voda unáší jen písek</a:t>
            </a:r>
            <a:r>
              <a:rPr lang="cs-CZ" sz="1500" strike="noStrike" dirty="0">
                <a:solidFill>
                  <a:srgbClr val="000000"/>
                </a:solidFill>
                <a:latin typeface="Calibri"/>
                <a:ea typeface="DejaVu Sans"/>
              </a:rPr>
              <a:t> a štěrk</a:t>
            </a:r>
            <a:endParaRPr sz="1500" dirty="0"/>
          </a:p>
          <a:p>
            <a:pPr lvl="5">
              <a:lnSpc>
                <a:spcPct val="100000"/>
              </a:lnSpc>
              <a:buFont typeface="Arial"/>
              <a:buChar char="•"/>
            </a:pPr>
            <a:r>
              <a:rPr lang="cs-CZ" sz="1500" strike="noStrike" dirty="0">
                <a:solidFill>
                  <a:srgbClr val="000000"/>
                </a:solidFill>
                <a:latin typeface="Calibri"/>
                <a:ea typeface="DejaVu Sans"/>
              </a:rPr>
              <a:t>řeka mohutní</a:t>
            </a:r>
            <a:endParaRPr sz="1500" dirty="0"/>
          </a:p>
          <a:p>
            <a:pPr lvl="5">
              <a:lnSpc>
                <a:spcPct val="100000"/>
              </a:lnSpc>
              <a:buFont typeface="Arial"/>
              <a:buChar char="•"/>
            </a:pPr>
            <a:r>
              <a:rPr lang="cs-CZ" sz="1500" strike="noStrike" dirty="0">
                <a:solidFill>
                  <a:srgbClr val="000000"/>
                </a:solidFill>
                <a:latin typeface="Calibri"/>
                <a:ea typeface="DejaVu Sans"/>
              </a:rPr>
              <a:t>řeka vytváří zatáčky </a:t>
            </a:r>
            <a:r>
              <a:rPr lang="cs-CZ" sz="1500" b="1" strike="noStrike" dirty="0">
                <a:solidFill>
                  <a:srgbClr val="000000"/>
                </a:solidFill>
                <a:latin typeface="Calibri"/>
                <a:ea typeface="DejaVu Sans"/>
              </a:rPr>
              <a:t>meandry (+ slepá ramena</a:t>
            </a:r>
            <a:r>
              <a:rPr lang="cs-CZ" sz="1500" strike="noStrike" dirty="0">
                <a:solidFill>
                  <a:srgbClr val="000000"/>
                </a:solidFill>
                <a:latin typeface="Calibri"/>
                <a:ea typeface="DejaVu Sans"/>
              </a:rPr>
              <a:t>)</a:t>
            </a:r>
            <a:endParaRPr sz="1500" dirty="0"/>
          </a:p>
          <a:p>
            <a:pPr lvl="5">
              <a:lnSpc>
                <a:spcPct val="100000"/>
              </a:lnSpc>
              <a:buFont typeface="Arial"/>
              <a:buChar char="•"/>
            </a:pPr>
            <a:r>
              <a:rPr lang="cs-CZ" sz="1500" strike="noStrike" dirty="0">
                <a:solidFill>
                  <a:srgbClr val="000000"/>
                </a:solidFill>
                <a:latin typeface="Calibri"/>
                <a:ea typeface="DejaVu Sans"/>
              </a:rPr>
              <a:t>meandry zpomalují vodní tok – přirozeně </a:t>
            </a:r>
            <a:r>
              <a:rPr lang="cs-CZ" sz="1500" b="1" strike="noStrike" dirty="0">
                <a:solidFill>
                  <a:srgbClr val="000000"/>
                </a:solidFill>
                <a:latin typeface="Calibri"/>
                <a:ea typeface="DejaVu Sans"/>
              </a:rPr>
              <a:t>zadržují vodu v krajině</a:t>
            </a:r>
            <a:endParaRPr sz="1500" dirty="0"/>
          </a:p>
          <a:p>
            <a:pPr lvl="5">
              <a:lnSpc>
                <a:spcPct val="100000"/>
              </a:lnSpc>
              <a:buFont typeface="Arial"/>
              <a:buChar char="•"/>
            </a:pPr>
            <a:r>
              <a:rPr lang="cs-CZ" sz="1500" b="1" u="sng" strike="noStrike" dirty="0">
                <a:solidFill>
                  <a:srgbClr val="000000"/>
                </a:solidFill>
                <a:latin typeface="Calibri"/>
                <a:ea typeface="DejaVu Sans"/>
              </a:rPr>
              <a:t>na pravidelně zaplavovanou krajinu se váže speciální typ lesa tzv. lužní les – je zde velké množství hmyzu (pakomáři ve slepých ramenech) a na něj se váží další živočichové v potravním řetězci (obojživelníci → ptáci) jedná se o krajinu s velkou druhovou </a:t>
            </a:r>
            <a:r>
              <a:rPr lang="cs-CZ" sz="1500" b="1" u="sng" strike="noStrike" dirty="0" err="1">
                <a:solidFill>
                  <a:srgbClr val="000000"/>
                </a:solidFill>
                <a:latin typeface="Calibri"/>
                <a:ea typeface="DejaVu Sans"/>
              </a:rPr>
              <a:t>diverzitou</a:t>
            </a:r>
            <a:endParaRPr sz="1500" dirty="0"/>
          </a:p>
          <a:p>
            <a:pPr>
              <a:lnSpc>
                <a:spcPct val="100000"/>
              </a:lnSpc>
            </a:pPr>
            <a:endParaRPr sz="1500" dirty="0"/>
          </a:p>
          <a:p>
            <a:pPr>
              <a:lnSpc>
                <a:spcPct val="100000"/>
              </a:lnSpc>
            </a:pPr>
            <a:r>
              <a:rPr lang="cs-CZ" sz="1500" strike="noStrike" dirty="0">
                <a:solidFill>
                  <a:srgbClr val="000000"/>
                </a:solidFill>
                <a:latin typeface="Calibri"/>
                <a:ea typeface="DejaVu Sans"/>
              </a:rPr>
              <a:t>		</a:t>
            </a:r>
            <a:r>
              <a:rPr lang="cs-CZ" sz="1500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lang="cs-CZ" sz="1500" b="1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DOLNÍ </a:t>
            </a:r>
            <a:r>
              <a:rPr lang="cs-CZ" sz="1500" b="1" strike="noStrike" dirty="0">
                <a:solidFill>
                  <a:srgbClr val="000000"/>
                </a:solidFill>
                <a:latin typeface="Calibri"/>
                <a:ea typeface="DejaVu Sans"/>
              </a:rPr>
              <a:t>TOK:</a:t>
            </a:r>
            <a:endParaRPr sz="1500" dirty="0"/>
          </a:p>
          <a:p>
            <a:pPr>
              <a:lnSpc>
                <a:spcPct val="100000"/>
              </a:lnSpc>
            </a:pPr>
            <a:r>
              <a:rPr lang="cs-CZ" sz="1500" strike="noStrike" dirty="0">
                <a:solidFill>
                  <a:srgbClr val="000000"/>
                </a:solidFill>
                <a:latin typeface="Calibri"/>
                <a:ea typeface="DejaVu Sans"/>
              </a:rPr>
              <a:t>		</a:t>
            </a:r>
            <a:r>
              <a:rPr lang="cs-CZ" sz="1500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	- </a:t>
            </a:r>
            <a:r>
              <a:rPr lang="cs-CZ" sz="1500" strike="noStrike" dirty="0">
                <a:solidFill>
                  <a:srgbClr val="000000"/>
                </a:solidFill>
                <a:latin typeface="Calibri"/>
                <a:ea typeface="DejaVu Sans"/>
              </a:rPr>
              <a:t>Rovina – řeka </a:t>
            </a:r>
            <a:r>
              <a:rPr lang="cs-CZ" sz="1500" b="1" strike="noStrike" dirty="0">
                <a:solidFill>
                  <a:srgbClr val="000000"/>
                </a:solidFill>
                <a:latin typeface="Calibri"/>
                <a:ea typeface="DejaVu Sans"/>
              </a:rPr>
              <a:t>teče pomalu</a:t>
            </a:r>
            <a:r>
              <a:rPr lang="cs-CZ" sz="1500" strike="noStrike" dirty="0">
                <a:solidFill>
                  <a:srgbClr val="000000"/>
                </a:solidFill>
                <a:latin typeface="Calibri"/>
                <a:ea typeface="DejaVu Sans"/>
              </a:rPr>
              <a:t> → </a:t>
            </a:r>
            <a:r>
              <a:rPr lang="cs-CZ" sz="1500" b="1" strike="noStrike" dirty="0">
                <a:solidFill>
                  <a:srgbClr val="000000"/>
                </a:solidFill>
                <a:latin typeface="Calibri"/>
                <a:ea typeface="DejaVu Sans"/>
              </a:rPr>
              <a:t>minimální unášecí</a:t>
            </a:r>
            <a:r>
              <a:rPr lang="cs-CZ" sz="1500" strike="noStrike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1500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			schopnost </a:t>
            </a:r>
            <a:r>
              <a:rPr lang="cs-CZ" sz="1500" strike="noStrike" dirty="0">
                <a:solidFill>
                  <a:srgbClr val="000000"/>
                </a:solidFill>
                <a:latin typeface="Calibri"/>
                <a:ea typeface="DejaVu Sans"/>
              </a:rPr>
              <a:t>→ </a:t>
            </a:r>
            <a:r>
              <a:rPr lang="cs-CZ" sz="1500" b="1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usazování písku</a:t>
            </a:r>
            <a:r>
              <a:rPr lang="cs-CZ" sz="1500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1500" strike="noStrike" dirty="0">
                <a:solidFill>
                  <a:srgbClr val="000000"/>
                </a:solidFill>
                <a:latin typeface="Calibri"/>
                <a:ea typeface="DejaVu Sans"/>
              </a:rPr>
              <a:t>a jílů (sedimentace</a:t>
            </a:r>
            <a:r>
              <a:rPr lang="cs-CZ" sz="1500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, 			tvorba </a:t>
            </a:r>
            <a:r>
              <a:rPr lang="cs-CZ" sz="1500" strike="noStrike" dirty="0">
                <a:solidFill>
                  <a:srgbClr val="000000"/>
                </a:solidFill>
                <a:latin typeface="Calibri"/>
                <a:ea typeface="DejaVu Sans"/>
              </a:rPr>
              <a:t>říčních ostrovů) → </a:t>
            </a:r>
            <a:r>
              <a:rPr lang="cs-CZ" sz="1500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- </a:t>
            </a:r>
            <a:r>
              <a:rPr lang="cs-CZ" sz="1500" strike="noStrike" dirty="0">
                <a:solidFill>
                  <a:srgbClr val="000000"/>
                </a:solidFill>
                <a:latin typeface="Calibri"/>
                <a:ea typeface="DejaVu Sans"/>
              </a:rPr>
              <a:t>tvorba </a:t>
            </a:r>
            <a:r>
              <a:rPr lang="cs-CZ" sz="1500" b="1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delty 					</a:t>
            </a:r>
            <a:r>
              <a:rPr lang="cs-CZ" sz="1500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(rozvětvené ústí </a:t>
            </a:r>
            <a:r>
              <a:rPr lang="cs-CZ" sz="1500" strike="noStrike" dirty="0">
                <a:solidFill>
                  <a:srgbClr val="000000"/>
                </a:solidFill>
                <a:latin typeface="Calibri"/>
                <a:ea typeface="DejaVu Sans"/>
              </a:rPr>
              <a:t>řeky do moře – Nil, </a:t>
            </a:r>
            <a:r>
              <a:rPr lang="cs-CZ" sz="1500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					Dunaj</a:t>
            </a:r>
            <a:r>
              <a:rPr lang="cs-CZ" sz="1500" strike="noStrike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cs-CZ" sz="1500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1500" strike="noStrike" dirty="0" err="1" smtClean="0">
                <a:solidFill>
                  <a:srgbClr val="000000"/>
                </a:solidFill>
                <a:latin typeface="Calibri"/>
                <a:ea typeface="DejaVu Sans"/>
              </a:rPr>
              <a:t>Mississipi</a:t>
            </a:r>
            <a:r>
              <a:rPr lang="cs-CZ" sz="1500" strike="noStrike" dirty="0">
                <a:solidFill>
                  <a:srgbClr val="000000"/>
                </a:solidFill>
                <a:latin typeface="Calibri"/>
                <a:ea typeface="DejaVu Sans"/>
              </a:rPr>
              <a:t>)</a:t>
            </a:r>
            <a:endParaRPr sz="1500" dirty="0"/>
          </a:p>
          <a:p>
            <a:pPr>
              <a:lnSpc>
                <a:spcPct val="100000"/>
              </a:lnSpc>
            </a:pPr>
            <a:endParaRPr sz="1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2"/>
          <p:cNvSpPr/>
          <p:nvPr/>
        </p:nvSpPr>
        <p:spPr>
          <a:xfrm>
            <a:off x="457200" y="1600200"/>
            <a:ext cx="8225280" cy="452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5" name="Picture 2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1480" cy="6089040"/>
          </a:xfrm>
          <a:prstGeom prst="rect">
            <a:avLst/>
          </a:prstGeom>
          <a:ln>
            <a:noFill/>
          </a:ln>
        </p:spPr>
      </p:pic>
      <p:sp>
        <p:nvSpPr>
          <p:cNvPr id="286" name="CustomShape 3"/>
          <p:cNvSpPr/>
          <p:nvPr/>
        </p:nvSpPr>
        <p:spPr>
          <a:xfrm>
            <a:off x="144000" y="6336000"/>
            <a:ext cx="1725480" cy="34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cs-CZ" b="1" strike="noStrike">
                <a:solidFill>
                  <a:srgbClr val="000000"/>
                </a:solidFill>
                <a:latin typeface="Arial"/>
                <a:ea typeface="DejaVu Sans"/>
              </a:rPr>
              <a:t>Obří hrnce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Obrázek 286"/>
          <p:cNvPicPr/>
          <p:nvPr/>
        </p:nvPicPr>
        <p:blipFill>
          <a:blip r:embed="rId2" cstate="print"/>
          <a:stretch/>
        </p:blipFill>
        <p:spPr>
          <a:xfrm>
            <a:off x="2160000" y="101520"/>
            <a:ext cx="4893120" cy="6525360"/>
          </a:xfrm>
          <a:prstGeom prst="rect">
            <a:avLst/>
          </a:prstGeom>
          <a:ln>
            <a:noFill/>
          </a:ln>
        </p:spPr>
      </p:pic>
      <p:sp>
        <p:nvSpPr>
          <p:cNvPr id="288" name="CustomShape 1"/>
          <p:cNvSpPr/>
          <p:nvPr/>
        </p:nvSpPr>
        <p:spPr>
          <a:xfrm>
            <a:off x="216000" y="5904000"/>
            <a:ext cx="3525480" cy="57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vývoj meandru v průběhu času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Obrázek 288"/>
          <p:cNvPicPr/>
          <p:nvPr/>
        </p:nvPicPr>
        <p:blipFill>
          <a:blip r:embed="rId2" cstate="print"/>
          <a:stretch/>
        </p:blipFill>
        <p:spPr>
          <a:xfrm>
            <a:off x="-4680" y="373320"/>
            <a:ext cx="9143280" cy="6092640"/>
          </a:xfrm>
          <a:prstGeom prst="rect">
            <a:avLst/>
          </a:prstGeom>
          <a:ln>
            <a:noFill/>
          </a:ln>
        </p:spPr>
      </p:pic>
      <p:sp>
        <p:nvSpPr>
          <p:cNvPr id="290" name="CustomShape 1"/>
          <p:cNvSpPr/>
          <p:nvPr/>
        </p:nvSpPr>
        <p:spPr>
          <a:xfrm>
            <a:off x="360000" y="6466320"/>
            <a:ext cx="5255640" cy="59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cs-CZ" strike="noStrike">
                <a:latin typeface="Arial"/>
              </a:rPr>
              <a:t>Lužní les v Litovelském pomoraví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Obrázek 290"/>
          <p:cNvPicPr/>
          <p:nvPr/>
        </p:nvPicPr>
        <p:blipFill>
          <a:blip r:embed="rId2" cstate="print"/>
          <a:stretch/>
        </p:blipFill>
        <p:spPr>
          <a:xfrm>
            <a:off x="0" y="0"/>
            <a:ext cx="9150840" cy="6047640"/>
          </a:xfrm>
          <a:prstGeom prst="rect">
            <a:avLst/>
          </a:prstGeom>
          <a:ln>
            <a:noFill/>
          </a:ln>
        </p:spPr>
      </p:pic>
      <p:sp>
        <p:nvSpPr>
          <p:cNvPr id="292" name="CustomShape 1"/>
          <p:cNvSpPr/>
          <p:nvPr/>
        </p:nvSpPr>
        <p:spPr>
          <a:xfrm>
            <a:off x="216000" y="6264000"/>
            <a:ext cx="5327640" cy="34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cs-CZ" strike="noStrike">
                <a:latin typeface="Arial"/>
              </a:rPr>
              <a:t>Meandrující Morava v Litovelském pomoraví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216000" y="6264000"/>
            <a:ext cx="4067968" cy="34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cs-CZ" strike="noStrike" dirty="0" smtClean="0">
                <a:latin typeface="Arial"/>
              </a:rPr>
              <a:t>Potravní řetězec v lužním lese</a:t>
            </a:r>
            <a:endParaRPr dirty="0"/>
          </a:p>
        </p:txBody>
      </p:sp>
      <p:pic>
        <p:nvPicPr>
          <p:cNvPr id="1028" name="Picture 4" descr="https://www.researchgate.net/profile/W-Saunders/publication/227642618/figure/fig1/AS:393834027601920@1470908757069/A-generalised-diagram-showing-reciprocal-flows-of-invertebrate-prey-and-inputs-of-pla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31" y="0"/>
            <a:ext cx="9016963" cy="4869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Obrázek 292"/>
          <p:cNvPicPr/>
          <p:nvPr/>
        </p:nvPicPr>
        <p:blipFill>
          <a:blip r:embed="rId2" cstate="print"/>
          <a:stretch/>
        </p:blipFill>
        <p:spPr>
          <a:xfrm>
            <a:off x="4572000" y="0"/>
            <a:ext cx="4572000" cy="6927795"/>
          </a:xfrm>
          <a:prstGeom prst="rect">
            <a:avLst/>
          </a:prstGeom>
          <a:ln>
            <a:noFill/>
          </a:ln>
        </p:spPr>
      </p:pic>
      <p:sp>
        <p:nvSpPr>
          <p:cNvPr id="294" name="CustomShape 1"/>
          <p:cNvSpPr/>
          <p:nvPr/>
        </p:nvSpPr>
        <p:spPr>
          <a:xfrm>
            <a:off x="288000" y="6408000"/>
            <a:ext cx="1797480" cy="34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delta Nilu</a:t>
            </a:r>
            <a:endParaRPr dirty="0"/>
          </a:p>
        </p:txBody>
      </p:sp>
      <p:pic>
        <p:nvPicPr>
          <p:cNvPr id="28674" name="Picture 2" descr="Delta (písmeno) – Wikiped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204864"/>
            <a:ext cx="2095500" cy="1400175"/>
          </a:xfrm>
          <a:prstGeom prst="rect">
            <a:avLst/>
          </a:prstGeom>
          <a:noFill/>
        </p:spPr>
      </p:pic>
      <p:sp>
        <p:nvSpPr>
          <p:cNvPr id="7" name="CustomShape 1"/>
          <p:cNvSpPr/>
          <p:nvPr/>
        </p:nvSpPr>
        <p:spPr>
          <a:xfrm>
            <a:off x="1187624" y="3717032"/>
            <a:ext cx="2808312" cy="34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cs-CZ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řecké písmeno delta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288000" y="6408000"/>
            <a:ext cx="3779944" cy="45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cs-CZ" strike="noStrike" dirty="0" smtClean="0">
                <a:solidFill>
                  <a:srgbClr val="000000"/>
                </a:solidFill>
                <a:latin typeface="Arial"/>
                <a:ea typeface="DejaVu Sans"/>
              </a:rPr>
              <a:t>Estuár (estuárium) Labe</a:t>
            </a:r>
            <a:endParaRPr dirty="0"/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-315416"/>
            <a:ext cx="8856984" cy="62414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467544" y="116632"/>
            <a:ext cx="8225280" cy="84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3600" b="1" strike="noStrike" dirty="0">
                <a:solidFill>
                  <a:srgbClr val="000000"/>
                </a:solidFill>
                <a:latin typeface="Calibri"/>
                <a:ea typeface="DejaVu Sans"/>
              </a:rPr>
              <a:t>Koloběh vody v přírodě</a:t>
            </a:r>
            <a:endParaRPr dirty="0"/>
          </a:p>
        </p:txBody>
      </p:sp>
      <p:sp>
        <p:nvSpPr>
          <p:cNvPr id="206" name="CustomShape 2"/>
          <p:cNvSpPr/>
          <p:nvPr/>
        </p:nvSpPr>
        <p:spPr>
          <a:xfrm>
            <a:off x="395536" y="836712"/>
            <a:ext cx="8748464" cy="540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strike="noStrike" dirty="0">
                <a:solidFill>
                  <a:srgbClr val="000000"/>
                </a:solidFill>
                <a:latin typeface="Calibri"/>
                <a:ea typeface="DejaVu Sans"/>
              </a:rPr>
              <a:t>voda v hydrosféře cirkuluje díky změnám skupenství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strike="noStrike" dirty="0">
                <a:solidFill>
                  <a:srgbClr val="000000"/>
                </a:solidFill>
                <a:latin typeface="Calibri"/>
                <a:ea typeface="DejaVu Sans"/>
              </a:rPr>
              <a:t>vodní páry jsou zdrojem </a:t>
            </a:r>
            <a:r>
              <a:rPr lang="cs-CZ" sz="2800" b="1" strike="noStrike" dirty="0" err="1">
                <a:solidFill>
                  <a:srgbClr val="000000"/>
                </a:solidFill>
                <a:latin typeface="Calibri"/>
                <a:ea typeface="DejaVu Sans"/>
              </a:rPr>
              <a:t>atmosferických</a:t>
            </a:r>
            <a:r>
              <a:rPr lang="cs-CZ" sz="2800" b="1" strike="noStrike" dirty="0">
                <a:solidFill>
                  <a:srgbClr val="000000"/>
                </a:solidFill>
                <a:latin typeface="Calibri"/>
                <a:ea typeface="DejaVu Sans"/>
              </a:rPr>
              <a:t> srážek</a:t>
            </a:r>
            <a:r>
              <a:rPr lang="cs-CZ" sz="2800" strike="noStrike" dirty="0">
                <a:solidFill>
                  <a:srgbClr val="000000"/>
                </a:solidFill>
                <a:latin typeface="Calibri"/>
                <a:ea typeface="DejaVu Sans"/>
              </a:rPr>
              <a:t> (déšť, sníh, kroupy)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strike="noStrike" dirty="0">
                <a:solidFill>
                  <a:srgbClr val="000000"/>
                </a:solidFill>
                <a:latin typeface="Calibri"/>
                <a:ea typeface="DejaVu Sans"/>
              </a:rPr>
              <a:t>srážky vnikají </a:t>
            </a:r>
            <a:r>
              <a:rPr lang="cs-CZ" sz="2800" b="1" strike="noStrike" dirty="0">
                <a:solidFill>
                  <a:srgbClr val="000000"/>
                </a:solidFill>
                <a:latin typeface="Calibri"/>
                <a:ea typeface="DejaVu Sans"/>
              </a:rPr>
              <a:t>ochlazením vzduchu</a:t>
            </a:r>
            <a:r>
              <a:rPr lang="cs-CZ" sz="2800" strike="noStrike" dirty="0">
                <a:solidFill>
                  <a:srgbClr val="000000"/>
                </a:solidFill>
                <a:latin typeface="Calibri"/>
                <a:ea typeface="DejaVu Sans"/>
              </a:rPr>
              <a:t> – když vzduch narazí na pohoří, nebo na jinou masu vzduchu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b="1" strike="noStrike" dirty="0">
                <a:solidFill>
                  <a:srgbClr val="000000"/>
                </a:solidFill>
                <a:latin typeface="Calibri"/>
                <a:ea typeface="DejaVu Sans"/>
              </a:rPr>
              <a:t>malý vodní oběh</a:t>
            </a:r>
            <a:r>
              <a:rPr lang="cs-CZ" sz="2800" strike="noStrike" dirty="0">
                <a:solidFill>
                  <a:srgbClr val="000000"/>
                </a:solidFill>
                <a:latin typeface="Calibri"/>
                <a:ea typeface="DejaVu Sans"/>
              </a:rPr>
              <a:t> (je výpar a srážky v jednom typu prostředí (výpar oceán → srážky oceán, výpar na pevnině → srážky na pevnině)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b="1" strike="noStrike" dirty="0">
                <a:solidFill>
                  <a:srgbClr val="000000"/>
                </a:solidFill>
                <a:latin typeface="Calibri"/>
                <a:ea typeface="DejaVu Sans"/>
              </a:rPr>
              <a:t>velký oběh vody</a:t>
            </a:r>
            <a:r>
              <a:rPr lang="cs-CZ" sz="2800" strike="noStrike" dirty="0">
                <a:solidFill>
                  <a:srgbClr val="000000"/>
                </a:solidFill>
                <a:latin typeface="Calibri"/>
                <a:ea typeface="DejaVu Sans"/>
              </a:rPr>
              <a:t> – výpar nad oceánem → srážky nad pevninou → odtok vody zpět do oceánu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strike="noStrike" dirty="0">
                <a:solidFill>
                  <a:srgbClr val="000000"/>
                </a:solidFill>
                <a:latin typeface="Calibri"/>
                <a:ea typeface="DejaVu Sans"/>
              </a:rPr>
              <a:t>21 % povrchu souše jsou bezodtoké </a:t>
            </a:r>
            <a:r>
              <a:rPr lang="cs-CZ" sz="2800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oblasti (vysvětli </a:t>
            </a:r>
            <a:r>
              <a:rPr lang="cs-CZ" sz="2800" strike="noStrike" smtClean="0">
                <a:solidFill>
                  <a:srgbClr val="000000"/>
                </a:solidFill>
                <a:latin typeface="Calibri"/>
                <a:ea typeface="DejaVu Sans"/>
              </a:rPr>
              <a:t>poj my: vádí</a:t>
            </a:r>
            <a:r>
              <a:rPr lang="cs-CZ" sz="2800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cs-CZ" sz="2800" strike="noStrike" dirty="0" err="1" smtClean="0">
                <a:solidFill>
                  <a:srgbClr val="000000"/>
                </a:solidFill>
                <a:latin typeface="Calibri"/>
                <a:ea typeface="DejaVu Sans"/>
              </a:rPr>
              <a:t>creek</a:t>
            </a:r>
            <a:r>
              <a:rPr lang="cs-CZ" sz="2800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)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cs-CZ" sz="2400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 hlavně </a:t>
            </a:r>
            <a:r>
              <a:rPr lang="cs-CZ" sz="2400" strike="noStrike" dirty="0">
                <a:solidFill>
                  <a:srgbClr val="000000"/>
                </a:solidFill>
                <a:latin typeface="Calibri"/>
                <a:ea typeface="DejaVu Sans"/>
              </a:rPr>
              <a:t>v subtropech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cs-CZ" sz="2400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 výpar </a:t>
            </a:r>
            <a:r>
              <a:rPr lang="cs-CZ" sz="2400" strike="noStrike" dirty="0">
                <a:solidFill>
                  <a:srgbClr val="000000"/>
                </a:solidFill>
                <a:latin typeface="Calibri"/>
                <a:ea typeface="DejaVu Sans"/>
              </a:rPr>
              <a:t>a </a:t>
            </a:r>
            <a:r>
              <a:rPr lang="cs-CZ" sz="2400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vsak </a:t>
            </a:r>
            <a:r>
              <a:rPr lang="cs-CZ" sz="2400" strike="noStrike" dirty="0">
                <a:solidFill>
                  <a:srgbClr val="000000"/>
                </a:solidFill>
                <a:latin typeface="Calibri"/>
                <a:ea typeface="DejaVu Sans"/>
              </a:rPr>
              <a:t>převyšuje nad srážkami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6" name="CustomShape 2"/>
          <p:cNvSpPr/>
          <p:nvPr/>
        </p:nvSpPr>
        <p:spPr>
          <a:xfrm>
            <a:off x="457200" y="1600200"/>
            <a:ext cx="8225280" cy="452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7" name="Picture 2"/>
          <p:cNvPicPr/>
          <p:nvPr/>
        </p:nvPicPr>
        <p:blipFill>
          <a:blip r:embed="rId2" cstate="print"/>
          <a:stretch/>
        </p:blipFill>
        <p:spPr>
          <a:xfrm>
            <a:off x="179640" y="188640"/>
            <a:ext cx="3740040" cy="6404400"/>
          </a:xfrm>
          <a:prstGeom prst="rect">
            <a:avLst/>
          </a:prstGeom>
          <a:ln>
            <a:noFill/>
          </a:ln>
        </p:spPr>
      </p:pic>
      <p:pic>
        <p:nvPicPr>
          <p:cNvPr id="298" name="Picture 3"/>
          <p:cNvPicPr/>
          <p:nvPr/>
        </p:nvPicPr>
        <p:blipFill>
          <a:blip r:embed="rId3" cstate="print"/>
          <a:stretch/>
        </p:blipFill>
        <p:spPr>
          <a:xfrm>
            <a:off x="3996000" y="191520"/>
            <a:ext cx="4948560" cy="1724040"/>
          </a:xfrm>
          <a:prstGeom prst="rect">
            <a:avLst/>
          </a:prstGeom>
          <a:ln>
            <a:noFill/>
          </a:ln>
        </p:spPr>
      </p:pic>
      <p:pic>
        <p:nvPicPr>
          <p:cNvPr id="299" name="Picture 4"/>
          <p:cNvPicPr/>
          <p:nvPr/>
        </p:nvPicPr>
        <p:blipFill>
          <a:blip r:embed="rId4" cstate="print"/>
          <a:stretch/>
        </p:blipFill>
        <p:spPr>
          <a:xfrm>
            <a:off x="4009680" y="2349000"/>
            <a:ext cx="4958640" cy="1724040"/>
          </a:xfrm>
          <a:prstGeom prst="rect">
            <a:avLst/>
          </a:prstGeom>
          <a:ln>
            <a:noFill/>
          </a:ln>
        </p:spPr>
      </p:pic>
      <p:pic>
        <p:nvPicPr>
          <p:cNvPr id="300" name="Picture 5"/>
          <p:cNvPicPr/>
          <p:nvPr/>
        </p:nvPicPr>
        <p:blipFill>
          <a:blip r:embed="rId5" cstate="print"/>
          <a:stretch/>
        </p:blipFill>
        <p:spPr>
          <a:xfrm>
            <a:off x="4028040" y="4797000"/>
            <a:ext cx="4940280" cy="1793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2" name="CustomShape 2"/>
          <p:cNvSpPr/>
          <p:nvPr/>
        </p:nvSpPr>
        <p:spPr>
          <a:xfrm>
            <a:off x="457200" y="1600200"/>
            <a:ext cx="8225280" cy="452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3" name="Picture 2"/>
          <p:cNvPicPr/>
          <p:nvPr/>
        </p:nvPicPr>
        <p:blipFill>
          <a:blip r:embed="rId2" cstate="print"/>
          <a:stretch/>
        </p:blipFill>
        <p:spPr>
          <a:xfrm>
            <a:off x="1547640" y="179640"/>
            <a:ext cx="5967360" cy="6413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457200" y="274680"/>
            <a:ext cx="8225280" cy="62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000" b="1" strike="noStrike">
                <a:solidFill>
                  <a:srgbClr val="000000"/>
                </a:solidFill>
                <a:latin typeface="Calibri"/>
                <a:ea typeface="DejaVu Sans"/>
              </a:rPr>
              <a:t>Jezera</a:t>
            </a: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/>
          </a:p>
        </p:txBody>
      </p:sp>
      <p:sp>
        <p:nvSpPr>
          <p:cNvPr id="305" name="CustomShape 2"/>
          <p:cNvSpPr/>
          <p:nvPr/>
        </p:nvSpPr>
        <p:spPr>
          <a:xfrm>
            <a:off x="457200" y="980640"/>
            <a:ext cx="8686800" cy="5468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strike="noStrike" dirty="0">
                <a:solidFill>
                  <a:srgbClr val="000000"/>
                </a:solidFill>
                <a:latin typeface="Calibri"/>
                <a:ea typeface="DejaVu Sans"/>
              </a:rPr>
              <a:t>Přirozené sníženiny vyplněné vodou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strike="noStrike" dirty="0">
                <a:solidFill>
                  <a:srgbClr val="000000"/>
                </a:solidFill>
                <a:latin typeface="Calibri"/>
                <a:ea typeface="DejaVu Sans"/>
              </a:rPr>
              <a:t>0,5 % zásob sladké vody na zemi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strike="noStrike" dirty="0">
                <a:solidFill>
                  <a:srgbClr val="000000"/>
                </a:solidFill>
                <a:latin typeface="Calibri"/>
                <a:ea typeface="DejaVu Sans"/>
              </a:rPr>
              <a:t>5 x více než v řekách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cs-CZ" sz="2800" strike="noStrike" dirty="0">
                <a:solidFill>
                  <a:srgbClr val="000000"/>
                </a:solidFill>
                <a:latin typeface="Calibri"/>
                <a:ea typeface="DejaVu Sans"/>
              </a:rPr>
              <a:t>Dělení:	a) sladká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800" strike="noStrike" dirty="0">
                <a:solidFill>
                  <a:srgbClr val="000000"/>
                </a:solidFill>
                <a:latin typeface="Calibri"/>
                <a:ea typeface="DejaVu Sans"/>
              </a:rPr>
              <a:t>		b) slaná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  <a:buFont typeface="Arial"/>
              <a:buAutoNum type="arabicPeriod"/>
            </a:pPr>
            <a:r>
              <a:rPr lang="cs-CZ" sz="2800" strike="noStrike" dirty="0">
                <a:solidFill>
                  <a:srgbClr val="000000"/>
                </a:solidFill>
                <a:latin typeface="Calibri"/>
                <a:ea typeface="DejaVu Sans"/>
              </a:rPr>
              <a:t>Vzniklá exogenními silami (ledovcová, krasová, pobřežní)</a:t>
            </a:r>
            <a:endParaRPr dirty="0"/>
          </a:p>
          <a:p>
            <a:pPr>
              <a:lnSpc>
                <a:spcPct val="100000"/>
              </a:lnSpc>
              <a:buFont typeface="Arial"/>
              <a:buAutoNum type="arabicPeriod"/>
            </a:pPr>
            <a:r>
              <a:rPr lang="cs-CZ" sz="2800" strike="noStrike" dirty="0">
                <a:solidFill>
                  <a:srgbClr val="000000"/>
                </a:solidFill>
                <a:latin typeface="Calibri"/>
                <a:ea typeface="DejaVu Sans"/>
              </a:rPr>
              <a:t>Vzniklá endogenními silami (vulkanická, tektonická)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Obrázek 6"/>
          <p:cNvPicPr/>
          <p:nvPr/>
        </p:nvPicPr>
        <p:blipFill>
          <a:blip r:embed="rId2" cstate="print"/>
          <a:stretch/>
        </p:blipFill>
        <p:spPr>
          <a:xfrm>
            <a:off x="4151520" y="3105000"/>
            <a:ext cx="4988160" cy="3560040"/>
          </a:xfrm>
          <a:prstGeom prst="rect">
            <a:avLst/>
          </a:prstGeom>
          <a:ln>
            <a:noFill/>
          </a:ln>
        </p:spPr>
      </p:pic>
      <p:sp>
        <p:nvSpPr>
          <p:cNvPr id="307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8" name="Zástupný symbol pro obsah 3"/>
          <p:cNvPicPr/>
          <p:nvPr/>
        </p:nvPicPr>
        <p:blipFill>
          <a:blip r:embed="rId3" cstate="print"/>
          <a:stretch/>
        </p:blipFill>
        <p:spPr>
          <a:xfrm>
            <a:off x="4860000" y="35640"/>
            <a:ext cx="4245840" cy="3006720"/>
          </a:xfrm>
          <a:prstGeom prst="rect">
            <a:avLst/>
          </a:prstGeom>
          <a:ln>
            <a:noFill/>
          </a:ln>
        </p:spPr>
      </p:pic>
      <p:pic>
        <p:nvPicPr>
          <p:cNvPr id="309" name="Obrázek 4"/>
          <p:cNvPicPr/>
          <p:nvPr/>
        </p:nvPicPr>
        <p:blipFill>
          <a:blip r:embed="rId4" cstate="print"/>
          <a:stretch/>
        </p:blipFill>
        <p:spPr>
          <a:xfrm>
            <a:off x="33840" y="35640"/>
            <a:ext cx="4855680" cy="3042720"/>
          </a:xfrm>
          <a:prstGeom prst="rect">
            <a:avLst/>
          </a:prstGeom>
          <a:ln>
            <a:noFill/>
          </a:ln>
        </p:spPr>
      </p:pic>
      <p:pic>
        <p:nvPicPr>
          <p:cNvPr id="310" name="Obrázek 5"/>
          <p:cNvPicPr/>
          <p:nvPr/>
        </p:nvPicPr>
        <p:blipFill>
          <a:blip r:embed="rId5" cstate="print"/>
          <a:stretch/>
        </p:blipFill>
        <p:spPr>
          <a:xfrm>
            <a:off x="5760" y="3073320"/>
            <a:ext cx="4794840" cy="3678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457200" y="260640"/>
            <a:ext cx="8225280" cy="626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600" b="1" strike="noStrike">
                <a:solidFill>
                  <a:srgbClr val="000000"/>
                </a:solidFill>
                <a:latin typeface="Calibri"/>
                <a:ea typeface="DejaVu Sans"/>
              </a:rPr>
              <a:t>Bažiny – </a:t>
            </a: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severské nížinaté oblasti se špatným odtokem</a:t>
            </a:r>
            <a:endParaRPr/>
          </a:p>
          <a:p>
            <a:pPr>
              <a:lnSpc>
                <a:spcPct val="100000"/>
              </a:lnSpc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			Západosibiřská nížina</a:t>
            </a:r>
            <a:endParaRPr/>
          </a:p>
          <a:p>
            <a:pPr>
              <a:lnSpc>
                <a:spcPct val="100000"/>
              </a:lnSpc>
            </a:pPr>
            <a:r>
              <a:rPr lang="cs-CZ" sz="3600" b="1" strike="noStrike">
                <a:solidFill>
                  <a:srgbClr val="000000"/>
                </a:solidFill>
                <a:latin typeface="Calibri"/>
                <a:ea typeface="DejaVu Sans"/>
              </a:rPr>
              <a:t>Rašeliniště – </a:t>
            </a: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horské oblasti</a:t>
            </a:r>
            <a:endParaRPr/>
          </a:p>
          <a:p>
            <a:pPr>
              <a:lnSpc>
                <a:spcPct val="100000"/>
              </a:lnSpc>
            </a:pPr>
            <a:r>
              <a:rPr lang="cs-CZ" sz="2400" b="1" strike="noStrike">
                <a:solidFill>
                  <a:srgbClr val="000000"/>
                </a:solidFill>
                <a:latin typeface="Calibri"/>
                <a:ea typeface="DejaVu Sans"/>
              </a:rPr>
              <a:t>			</a:t>
            </a: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biogenní, rostlina rašeliník</a:t>
            </a:r>
            <a:endParaRPr/>
          </a:p>
          <a:p>
            <a:pPr>
              <a:lnSpc>
                <a:spcPct val="100000"/>
              </a:lnSpc>
            </a:pPr>
            <a:r>
              <a:rPr lang="cs-CZ" sz="3600" b="1" strike="noStrike">
                <a:solidFill>
                  <a:srgbClr val="000000"/>
                </a:solidFill>
                <a:latin typeface="Calibri"/>
                <a:ea typeface="DejaVu Sans"/>
              </a:rPr>
              <a:t>Rybníky - </a:t>
            </a: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Josef Štěpánek Netolický, Jakub Krčín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3600" b="1" strike="noStrike">
                <a:solidFill>
                  <a:srgbClr val="000000"/>
                </a:solidFill>
                <a:latin typeface="Calibri"/>
                <a:ea typeface="DejaVu Sans"/>
              </a:rPr>
              <a:t>Nádrže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Funkce: 	ochranné, zásobní, vodárenské, vyrovnávací (u 		elektráren), víceúčelové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Orlík 0,7 km</a:t>
            </a:r>
            <a:r>
              <a:rPr lang="cs-CZ" sz="2400" strike="noStrike" baseline="30000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Kariba (Zambezi) , Bratská (Angara) 160 km</a:t>
            </a:r>
            <a:r>
              <a:rPr lang="cs-CZ" sz="2400" strike="noStrike" baseline="30000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3" name="Zástupný symbol pro obsah 3"/>
          <p:cNvPicPr/>
          <p:nvPr/>
        </p:nvPicPr>
        <p:blipFill>
          <a:blip r:embed="rId2" cstate="print"/>
          <a:stretch/>
        </p:blipFill>
        <p:spPr>
          <a:xfrm>
            <a:off x="133200" y="116640"/>
            <a:ext cx="4424400" cy="3164040"/>
          </a:xfrm>
          <a:prstGeom prst="rect">
            <a:avLst/>
          </a:prstGeom>
          <a:ln>
            <a:noFill/>
          </a:ln>
        </p:spPr>
      </p:pic>
      <p:pic>
        <p:nvPicPr>
          <p:cNvPr id="314" name="Obrázek 4"/>
          <p:cNvPicPr/>
          <p:nvPr/>
        </p:nvPicPr>
        <p:blipFill>
          <a:blip r:embed="rId3" cstate="print"/>
          <a:stretch/>
        </p:blipFill>
        <p:spPr>
          <a:xfrm>
            <a:off x="4835160" y="116640"/>
            <a:ext cx="4138560" cy="3187800"/>
          </a:xfrm>
          <a:prstGeom prst="rect">
            <a:avLst/>
          </a:prstGeom>
          <a:ln>
            <a:noFill/>
          </a:ln>
        </p:spPr>
      </p:pic>
      <p:pic>
        <p:nvPicPr>
          <p:cNvPr id="315" name="Obrázek 5"/>
          <p:cNvPicPr/>
          <p:nvPr/>
        </p:nvPicPr>
        <p:blipFill>
          <a:blip r:embed="rId4" cstate="print"/>
          <a:stretch/>
        </p:blipFill>
        <p:spPr>
          <a:xfrm>
            <a:off x="133200" y="3419280"/>
            <a:ext cx="4578480" cy="3250440"/>
          </a:xfrm>
          <a:prstGeom prst="rect">
            <a:avLst/>
          </a:prstGeom>
          <a:ln>
            <a:noFill/>
          </a:ln>
        </p:spPr>
      </p:pic>
      <p:pic>
        <p:nvPicPr>
          <p:cNvPr id="316" name="Obrázek 6"/>
          <p:cNvPicPr/>
          <p:nvPr/>
        </p:nvPicPr>
        <p:blipFill>
          <a:blip r:embed="rId5" cstate="print"/>
          <a:stretch/>
        </p:blipFill>
        <p:spPr>
          <a:xfrm>
            <a:off x="4835160" y="3419280"/>
            <a:ext cx="4138560" cy="3322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432000" y="-280800"/>
            <a:ext cx="8228160" cy="114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Problémy hydrosféry</a:t>
            </a:r>
            <a:endParaRPr/>
          </a:p>
        </p:txBody>
      </p:sp>
      <p:pic>
        <p:nvPicPr>
          <p:cNvPr id="318" name="Obrázek 317"/>
          <p:cNvPicPr/>
          <p:nvPr/>
        </p:nvPicPr>
        <p:blipFill>
          <a:blip r:embed="rId2" cstate="print"/>
          <a:stretch/>
        </p:blipFill>
        <p:spPr>
          <a:xfrm>
            <a:off x="216000" y="4186080"/>
            <a:ext cx="6478920" cy="2670840"/>
          </a:xfrm>
          <a:prstGeom prst="rect">
            <a:avLst/>
          </a:prstGeom>
          <a:ln>
            <a:noFill/>
          </a:ln>
        </p:spPr>
      </p:pic>
      <p:sp>
        <p:nvSpPr>
          <p:cNvPr id="319" name="CustomShape 2"/>
          <p:cNvSpPr/>
          <p:nvPr/>
        </p:nvSpPr>
        <p:spPr>
          <a:xfrm>
            <a:off x="266760" y="918720"/>
            <a:ext cx="8228160" cy="196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Font typeface="Liberation Serif"/>
              <a:buAutoNum type="arabicParenR"/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 znečištění plastovým odpadem</a:t>
            </a:r>
            <a:endParaRPr/>
          </a:p>
        </p:txBody>
      </p:sp>
      <p:pic>
        <p:nvPicPr>
          <p:cNvPr id="320" name="Obrázek 319"/>
          <p:cNvPicPr/>
          <p:nvPr/>
        </p:nvPicPr>
        <p:blipFill>
          <a:blip r:embed="rId3" cstate="print"/>
          <a:stretch/>
        </p:blipFill>
        <p:spPr>
          <a:xfrm>
            <a:off x="3100320" y="1512000"/>
            <a:ext cx="6006240" cy="345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ustomShape 1"/>
          <p:cNvSpPr/>
          <p:nvPr/>
        </p:nvSpPr>
        <p:spPr>
          <a:xfrm>
            <a:off x="432000" y="-280800"/>
            <a:ext cx="8228160" cy="114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Problémy hydrosféry</a:t>
            </a:r>
            <a:endParaRPr/>
          </a:p>
        </p:txBody>
      </p:sp>
      <p:sp>
        <p:nvSpPr>
          <p:cNvPr id="322" name="CustomShape 2"/>
          <p:cNvSpPr/>
          <p:nvPr/>
        </p:nvSpPr>
        <p:spPr>
          <a:xfrm>
            <a:off x="576000" y="702720"/>
            <a:ext cx="8228160" cy="548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3" name="CustomShape 3"/>
          <p:cNvSpPr/>
          <p:nvPr/>
        </p:nvSpPr>
        <p:spPr>
          <a:xfrm>
            <a:off x="288000" y="792000"/>
            <a:ext cx="8516160" cy="55893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200" strike="noStrike" dirty="0">
                <a:solidFill>
                  <a:srgbClr val="000000"/>
                </a:solidFill>
                <a:latin typeface="Arial"/>
                <a:ea typeface="DejaVu Sans"/>
              </a:rPr>
              <a:t>2) znečištění tekoucích vod tzv. endokrinními </a:t>
            </a:r>
            <a:r>
              <a:rPr lang="cs-CZ" sz="2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disruptory</a:t>
            </a:r>
            <a:r>
              <a:rPr lang="cs-CZ" sz="2200" strike="noStrike" dirty="0">
                <a:solidFill>
                  <a:srgbClr val="000000"/>
                </a:solidFill>
                <a:latin typeface="Arial"/>
                <a:ea typeface="DejaVu Sans"/>
              </a:rPr>
              <a:t> = látky, které se dostávají do vodního prostředí a člověk je není schopen filtrovat (léky, pesticidy, hormony, chemikálie z vaření a hoření, změkčovače plastů - polychlorované bifenyly apod.), tyto působí jako hormony na volně žijící živočichy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cs-CZ" sz="2200" strike="noStrike" dirty="0">
                <a:solidFill>
                  <a:srgbClr val="000000"/>
                </a:solidFill>
                <a:latin typeface="Arial"/>
                <a:ea typeface="DejaVu Sans"/>
              </a:rPr>
              <a:t>definice: </a:t>
            </a:r>
            <a:r>
              <a:rPr lang="cs-CZ" sz="2200" i="1" strike="noStrike" dirty="0">
                <a:solidFill>
                  <a:srgbClr val="000000"/>
                </a:solidFill>
                <a:latin typeface="Arial"/>
                <a:ea typeface="DejaVu Sans"/>
              </a:rPr>
              <a:t>látky, případně směsi látek, které zasahují do normálních funkcí endokrinního systému a mohou tak narušovat fyziologické funkce endogenních hormonů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cs-CZ" sz="2200" strike="noStrike" dirty="0">
                <a:solidFill>
                  <a:srgbClr val="000000"/>
                </a:solidFill>
                <a:latin typeface="Arial"/>
                <a:ea typeface="DejaVu Sans"/>
              </a:rPr>
              <a:t>důsledky působení endokrinních </a:t>
            </a:r>
            <a:r>
              <a:rPr lang="cs-CZ" sz="2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disruptorů</a:t>
            </a:r>
            <a:r>
              <a:rPr lang="cs-CZ" sz="2200" strike="noStrike" dirty="0">
                <a:solidFill>
                  <a:srgbClr val="000000"/>
                </a:solidFill>
                <a:latin typeface="Arial"/>
                <a:ea typeface="DejaVu Sans"/>
              </a:rPr>
              <a:t> v přírodě: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cs-CZ" sz="2200" strike="noStrike" dirty="0">
                <a:solidFill>
                  <a:srgbClr val="000000"/>
                </a:solidFill>
                <a:latin typeface="Arial"/>
                <a:ea typeface="DejaVu Sans"/>
              </a:rPr>
              <a:t>- Narušení vývoje a sexuální diferenciace (estrogeny, androgeny)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200" strike="noStrike" dirty="0">
                <a:solidFill>
                  <a:srgbClr val="000000"/>
                </a:solidFill>
                <a:latin typeface="Arial"/>
                <a:ea typeface="DejaVu Sans"/>
              </a:rPr>
              <a:t>- Poruchy rozmnožování (estrogeny, androgeny)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200" strike="noStrike" dirty="0">
                <a:solidFill>
                  <a:srgbClr val="000000"/>
                </a:solidFill>
                <a:latin typeface="Arial"/>
                <a:ea typeface="DejaVu Sans"/>
              </a:rPr>
              <a:t>- Poruchy v metabolismu (kortikoidy, </a:t>
            </a:r>
            <a:r>
              <a:rPr lang="cs-CZ" sz="2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thyroidy</a:t>
            </a:r>
            <a:r>
              <a:rPr lang="cs-CZ" sz="2200" strike="noStrike" dirty="0">
                <a:solidFill>
                  <a:srgbClr val="000000"/>
                </a:solidFill>
                <a:latin typeface="Arial"/>
                <a:ea typeface="DejaVu Sans"/>
              </a:rPr>
              <a:t>) 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200" strike="noStrike" dirty="0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r>
              <a:rPr lang="cs-CZ" sz="2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Imunotoxicita</a:t>
            </a:r>
            <a:r>
              <a:rPr lang="cs-CZ" sz="2200" strike="noStrike" dirty="0">
                <a:solidFill>
                  <a:srgbClr val="000000"/>
                </a:solidFill>
                <a:latin typeface="Arial"/>
                <a:ea typeface="DejaVu Sans"/>
              </a:rPr>
              <a:t> (estrogeny, </a:t>
            </a:r>
            <a:r>
              <a:rPr lang="cs-CZ" sz="2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thyroidy</a:t>
            </a:r>
            <a:r>
              <a:rPr lang="cs-CZ" sz="2200" strike="noStrike" dirty="0">
                <a:solidFill>
                  <a:srgbClr val="000000"/>
                </a:solidFill>
                <a:latin typeface="Arial"/>
                <a:ea typeface="DejaVu Sans"/>
              </a:rPr>
              <a:t>, dioxinové látky)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200" strike="noStrike" dirty="0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r>
              <a:rPr lang="cs-CZ" sz="2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Alergizace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ustomShape 1"/>
          <p:cNvSpPr/>
          <p:nvPr/>
        </p:nvSpPr>
        <p:spPr>
          <a:xfrm>
            <a:off x="432000" y="-280800"/>
            <a:ext cx="8228160" cy="114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Problémy hydrosféry</a:t>
            </a:r>
            <a:endParaRPr/>
          </a:p>
        </p:txBody>
      </p:sp>
      <p:sp>
        <p:nvSpPr>
          <p:cNvPr id="325" name="CustomShape 2"/>
          <p:cNvSpPr/>
          <p:nvPr/>
        </p:nvSpPr>
        <p:spPr>
          <a:xfrm>
            <a:off x="266760" y="918720"/>
            <a:ext cx="8228160" cy="196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6" name="CustomShape 3"/>
          <p:cNvSpPr/>
          <p:nvPr/>
        </p:nvSpPr>
        <p:spPr>
          <a:xfrm>
            <a:off x="347760" y="918720"/>
            <a:ext cx="9083520" cy="245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200" b="1" strike="noStrike">
                <a:solidFill>
                  <a:srgbClr val="000000"/>
                </a:solidFill>
                <a:latin typeface="Arial"/>
                <a:ea typeface="DejaVu Sans"/>
              </a:rPr>
              <a:t>3) důsledky globálního oteplování: </a:t>
            </a:r>
            <a:endParaRPr/>
          </a:p>
          <a:p>
            <a:pPr>
              <a:lnSpc>
                <a:spcPct val="100000"/>
              </a:lnSpc>
            </a:pPr>
            <a:r>
              <a:rPr lang="cs-CZ" sz="2200" strike="noStrike">
                <a:solidFill>
                  <a:srgbClr val="000000"/>
                </a:solidFill>
                <a:latin typeface="Arial"/>
                <a:ea typeface="DejaVu Sans"/>
              </a:rPr>
              <a:t>a) oteplování oceánu</a:t>
            </a:r>
            <a:endParaRPr/>
          </a:p>
          <a:p>
            <a:pPr>
              <a:lnSpc>
                <a:spcPct val="100000"/>
              </a:lnSpc>
            </a:pPr>
            <a:r>
              <a:rPr lang="cs-CZ" sz="2200" strike="noStrike">
                <a:solidFill>
                  <a:srgbClr val="000000"/>
                </a:solidFill>
                <a:latin typeface="Arial"/>
                <a:ea typeface="DejaVu Sans"/>
              </a:rPr>
              <a:t>b) stoupání hladiny moří (1961–2003 1,7 mm/rok)</a:t>
            </a:r>
            <a:endParaRPr/>
          </a:p>
          <a:p>
            <a:pPr>
              <a:lnSpc>
                <a:spcPct val="100000"/>
              </a:lnSpc>
            </a:pPr>
            <a:r>
              <a:rPr lang="cs-CZ" sz="2200" strike="noStrike">
                <a:solidFill>
                  <a:srgbClr val="000000"/>
                </a:solidFill>
                <a:latin typeface="Arial"/>
                <a:ea typeface="DejaVu Sans"/>
              </a:rPr>
              <a:t>c) okyselení oceánů (pokles pH) v důsledku vázání CO</a:t>
            </a:r>
            <a:r>
              <a:rPr lang="cs-CZ" sz="2200" strike="noStrike" baseline="-3300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lang="cs-CZ" sz="2200" strike="noStrike">
                <a:solidFill>
                  <a:srgbClr val="000000"/>
                </a:solidFill>
                <a:latin typeface="Arial"/>
                <a:ea typeface="DejaVu Sans"/>
              </a:rPr>
              <a:t> v oceánu</a:t>
            </a:r>
            <a:endParaRPr/>
          </a:p>
        </p:txBody>
      </p:sp>
      <p:pic>
        <p:nvPicPr>
          <p:cNvPr id="327" name="Obrázek 326"/>
          <p:cNvPicPr/>
          <p:nvPr/>
        </p:nvPicPr>
        <p:blipFill>
          <a:blip r:embed="rId2" cstate="print"/>
          <a:stretch/>
        </p:blipFill>
        <p:spPr>
          <a:xfrm>
            <a:off x="3960000" y="2592000"/>
            <a:ext cx="5171760" cy="3482640"/>
          </a:xfrm>
          <a:prstGeom prst="rect">
            <a:avLst/>
          </a:prstGeom>
          <a:ln>
            <a:noFill/>
          </a:ln>
        </p:spPr>
      </p:pic>
      <p:pic>
        <p:nvPicPr>
          <p:cNvPr id="328" name="Obrázek 327"/>
          <p:cNvPicPr/>
          <p:nvPr/>
        </p:nvPicPr>
        <p:blipFill>
          <a:blip r:embed="rId3" cstate="print"/>
          <a:stretch/>
        </p:blipFill>
        <p:spPr>
          <a:xfrm>
            <a:off x="0" y="3168000"/>
            <a:ext cx="4031280" cy="2270160"/>
          </a:xfrm>
          <a:prstGeom prst="rect">
            <a:avLst/>
          </a:prstGeom>
          <a:ln>
            <a:noFill/>
          </a:ln>
        </p:spPr>
      </p:pic>
      <p:sp>
        <p:nvSpPr>
          <p:cNvPr id="329" name="CustomShape 4"/>
          <p:cNvSpPr/>
          <p:nvPr/>
        </p:nvSpPr>
        <p:spPr>
          <a:xfrm>
            <a:off x="360000" y="5558400"/>
            <a:ext cx="3095280" cy="84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blednutí korálů v důsledku zvyšování teploty oceánů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CustomShape 1"/>
          <p:cNvSpPr/>
          <p:nvPr/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31" name="Obrázek 330"/>
          <p:cNvPicPr/>
          <p:nvPr/>
        </p:nvPicPr>
        <p:blipFill>
          <a:blip r:embed="rId2" cstate="print"/>
          <a:stretch/>
        </p:blipFill>
        <p:spPr>
          <a:xfrm>
            <a:off x="360" y="0"/>
            <a:ext cx="9142920" cy="6492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CustomShape 2"/>
          <p:cNvSpPr/>
          <p:nvPr/>
        </p:nvSpPr>
        <p:spPr>
          <a:xfrm>
            <a:off x="457200" y="1600200"/>
            <a:ext cx="8225280" cy="452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9" name="Picture 2"/>
          <p:cNvPicPr/>
          <p:nvPr/>
        </p:nvPicPr>
        <p:blipFill>
          <a:blip r:embed="rId2" cstate="print"/>
          <a:stretch/>
        </p:blipFill>
        <p:spPr>
          <a:xfrm>
            <a:off x="368280" y="620640"/>
            <a:ext cx="8386200" cy="5612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432000" y="-280800"/>
            <a:ext cx="8228160" cy="114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Problémy hydrosféry</a:t>
            </a:r>
            <a:endParaRPr/>
          </a:p>
        </p:txBody>
      </p:sp>
      <p:sp>
        <p:nvSpPr>
          <p:cNvPr id="333" name="CustomShape 2"/>
          <p:cNvSpPr/>
          <p:nvPr/>
        </p:nvSpPr>
        <p:spPr>
          <a:xfrm>
            <a:off x="235440" y="950040"/>
            <a:ext cx="8228160" cy="196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3"/>
          <p:cNvSpPr/>
          <p:nvPr/>
        </p:nvSpPr>
        <p:spPr>
          <a:xfrm>
            <a:off x="498960" y="863640"/>
            <a:ext cx="6844320" cy="54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4) narušování malého koloběhu vody</a:t>
            </a:r>
            <a:endParaRPr/>
          </a:p>
        </p:txBody>
      </p:sp>
      <p:pic>
        <p:nvPicPr>
          <p:cNvPr id="335" name="Obrázek 334"/>
          <p:cNvPicPr/>
          <p:nvPr/>
        </p:nvPicPr>
        <p:blipFill>
          <a:blip r:embed="rId2" cstate="print"/>
          <a:stretch/>
        </p:blipFill>
        <p:spPr>
          <a:xfrm>
            <a:off x="360" y="1656000"/>
            <a:ext cx="9143280" cy="5143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" name="CustomShape 2"/>
          <p:cNvSpPr/>
          <p:nvPr/>
        </p:nvSpPr>
        <p:spPr>
          <a:xfrm>
            <a:off x="457200" y="1600200"/>
            <a:ext cx="8225280" cy="452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1" name="Picture 2"/>
          <p:cNvPicPr/>
          <p:nvPr/>
        </p:nvPicPr>
        <p:blipFill>
          <a:blip r:embed="rId2" cstate="print"/>
          <a:stretch/>
        </p:blipFill>
        <p:spPr>
          <a:xfrm>
            <a:off x="297000" y="476640"/>
            <a:ext cx="8541000" cy="5684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3" name="CustomShape 2"/>
          <p:cNvSpPr/>
          <p:nvPr/>
        </p:nvSpPr>
        <p:spPr>
          <a:xfrm>
            <a:off x="457200" y="1600200"/>
            <a:ext cx="8225280" cy="452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4" name="Picture 2"/>
          <p:cNvPicPr/>
          <p:nvPr/>
        </p:nvPicPr>
        <p:blipFill>
          <a:blip r:embed="rId2" cstate="print"/>
          <a:stretch/>
        </p:blipFill>
        <p:spPr>
          <a:xfrm>
            <a:off x="971640" y="260640"/>
            <a:ext cx="7209720" cy="6116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6" name="CustomShape 2"/>
          <p:cNvSpPr/>
          <p:nvPr/>
        </p:nvSpPr>
        <p:spPr>
          <a:xfrm>
            <a:off x="457200" y="1600200"/>
            <a:ext cx="8225280" cy="452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7" name="Picture 2"/>
          <p:cNvPicPr/>
          <p:nvPr/>
        </p:nvPicPr>
        <p:blipFill>
          <a:blip r:embed="rId2" cstate="print"/>
          <a:stretch/>
        </p:blipFill>
        <p:spPr>
          <a:xfrm>
            <a:off x="827640" y="332640"/>
            <a:ext cx="3413520" cy="5540400"/>
          </a:xfrm>
          <a:prstGeom prst="rect">
            <a:avLst/>
          </a:prstGeom>
          <a:ln>
            <a:noFill/>
          </a:ln>
        </p:spPr>
      </p:pic>
      <p:pic>
        <p:nvPicPr>
          <p:cNvPr id="198" name="Picture 3"/>
          <p:cNvPicPr/>
          <p:nvPr/>
        </p:nvPicPr>
        <p:blipFill>
          <a:blip r:embed="rId3" cstate="print"/>
          <a:stretch/>
        </p:blipFill>
        <p:spPr>
          <a:xfrm>
            <a:off x="4788000" y="332640"/>
            <a:ext cx="3446280" cy="594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0" name="CustomShape 2"/>
          <p:cNvSpPr/>
          <p:nvPr/>
        </p:nvSpPr>
        <p:spPr>
          <a:xfrm>
            <a:off x="457200" y="1600200"/>
            <a:ext cx="8225280" cy="452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1" name="Picture 2"/>
          <p:cNvPicPr/>
          <p:nvPr/>
        </p:nvPicPr>
        <p:blipFill>
          <a:blip r:embed="rId2" cstate="print"/>
          <a:stretch/>
        </p:blipFill>
        <p:spPr>
          <a:xfrm>
            <a:off x="371520" y="476640"/>
            <a:ext cx="8510400" cy="5756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CustomShape 2"/>
          <p:cNvSpPr/>
          <p:nvPr/>
        </p:nvSpPr>
        <p:spPr>
          <a:xfrm>
            <a:off x="457200" y="1600200"/>
            <a:ext cx="8225280" cy="452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4" name="Picture 2"/>
          <p:cNvPicPr/>
          <p:nvPr/>
        </p:nvPicPr>
        <p:blipFill>
          <a:blip r:embed="rId2" cstate="print"/>
          <a:stretch/>
        </p:blipFill>
        <p:spPr>
          <a:xfrm>
            <a:off x="179640" y="1268640"/>
            <a:ext cx="8780760" cy="4100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stomShape 1"/>
          <p:cNvSpPr/>
          <p:nvPr/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Jak uspořit vodu v krajině?</a:t>
            </a:r>
            <a:endParaRPr/>
          </a:p>
        </p:txBody>
      </p:sp>
      <p:sp>
        <p:nvSpPr>
          <p:cNvPr id="337" name="CustomShape 2"/>
          <p:cNvSpPr/>
          <p:nvPr/>
        </p:nvSpPr>
        <p:spPr>
          <a:xfrm>
            <a:off x="457200" y="1604520"/>
            <a:ext cx="8228160" cy="4946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využití tzv. šedé vody - použití vody z mytí na splachování WC </a:t>
            </a:r>
            <a:endParaRPr sz="1200" dirty="0"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využití srážkové vody na praní a zalévání zahrady;</a:t>
            </a:r>
            <a:endParaRPr sz="1200" dirty="0"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úsporná sprchová hlavice – sníží spotřebu, efekt zůstane;</a:t>
            </a:r>
            <a:endParaRPr sz="1200" dirty="0"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jedno-páková vodní „baterie“. Odpadá mísení vody na ideální teplotu;</a:t>
            </a:r>
            <a:endParaRPr sz="1200" dirty="0"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její zastavení při čištění zubů, mytí rukou a holení;</a:t>
            </a:r>
            <a:endParaRPr sz="1200" dirty="0"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umytí nádobí ve dřezu horké vody a potom jen krátkém opláchnutí vlažnou vodou</a:t>
            </a:r>
            <a:endParaRPr sz="1200" dirty="0"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střechy s travním porostem / solárními panely </a:t>
            </a:r>
            <a:endParaRPr sz="1200" dirty="0"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obnova drobným mokřadů / rybníčků</a:t>
            </a:r>
            <a:endParaRPr sz="1200" dirty="0"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nesekat trávu</a:t>
            </a:r>
            <a:endParaRPr sz="1200" dirty="0"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sázet stromy a keře</a:t>
            </a:r>
            <a:endParaRPr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ustomShape 1"/>
          <p:cNvSpPr/>
          <p:nvPr/>
        </p:nvSpPr>
        <p:spPr>
          <a:xfrm>
            <a:off x="457200" y="274680"/>
            <a:ext cx="8225280" cy="55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b="1" strike="noStrike" dirty="0" err="1" smtClean="0">
                <a:solidFill>
                  <a:srgbClr val="000000"/>
                </a:solidFill>
                <a:latin typeface="Calibri"/>
                <a:ea typeface="DejaVu Sans"/>
              </a:rPr>
              <a:t>Kryosféra</a:t>
            </a:r>
            <a:endParaRPr dirty="0"/>
          </a:p>
        </p:txBody>
      </p:sp>
      <p:sp>
        <p:nvSpPr>
          <p:cNvPr id="339" name="CustomShape 2"/>
          <p:cNvSpPr/>
          <p:nvPr/>
        </p:nvSpPr>
        <p:spPr>
          <a:xfrm>
            <a:off x="457200" y="980640"/>
            <a:ext cx="8225280" cy="561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b="1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800" b="1" strike="noStrike" dirty="0" err="1" smtClean="0">
                <a:solidFill>
                  <a:srgbClr val="000000"/>
                </a:solidFill>
                <a:latin typeface="Calibri"/>
                <a:ea typeface="DejaVu Sans"/>
              </a:rPr>
              <a:t>kryosféra</a:t>
            </a:r>
            <a:r>
              <a:rPr lang="cs-CZ" sz="2800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 – zmrzlá část hydrosféry (</a:t>
            </a:r>
            <a:r>
              <a:rPr lang="cs-CZ" sz="2800" dirty="0" smtClean="0">
                <a:solidFill>
                  <a:srgbClr val="000000"/>
                </a:solidFill>
                <a:latin typeface="Calibri"/>
                <a:ea typeface="DejaVu Sans"/>
              </a:rPr>
              <a:t>v</a:t>
            </a:r>
            <a:r>
              <a:rPr lang="cs-CZ" sz="2800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oda </a:t>
            </a:r>
            <a:r>
              <a:rPr lang="cs-CZ" sz="2800" strike="noStrike" dirty="0">
                <a:solidFill>
                  <a:srgbClr val="000000"/>
                </a:solidFill>
                <a:latin typeface="Calibri"/>
                <a:ea typeface="DejaVu Sans"/>
              </a:rPr>
              <a:t>v pevném </a:t>
            </a:r>
            <a:r>
              <a:rPr lang="cs-CZ" sz="2800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skupenství)</a:t>
            </a:r>
            <a:endParaRPr lang="cs-CZ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400" dirty="0" smtClean="0">
                <a:solidFill>
                  <a:srgbClr val="000000"/>
                </a:solidFill>
                <a:latin typeface="Calibri"/>
                <a:ea typeface="DejaVu Sans"/>
              </a:rPr>
              <a:t>ledovce p</a:t>
            </a:r>
            <a:r>
              <a:rPr lang="cs-CZ" sz="2400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okrývají </a:t>
            </a:r>
            <a:r>
              <a:rPr lang="cs-CZ" sz="2400" strike="noStrike" dirty="0">
                <a:solidFill>
                  <a:srgbClr val="000000"/>
                </a:solidFill>
                <a:latin typeface="Calibri"/>
                <a:ea typeface="DejaVu Sans"/>
              </a:rPr>
              <a:t>11% povrchu, kumulují 72% sladké vody</a:t>
            </a:r>
            <a:endParaRPr dirty="0"/>
          </a:p>
          <a:p>
            <a:pPr lvl="1">
              <a:lnSpc>
                <a:spcPct val="100000"/>
              </a:lnSpc>
              <a:buFont typeface="Calibri"/>
              <a:buAutoNum type="alphaLcParenR"/>
            </a:pPr>
            <a:r>
              <a:rPr lang="cs-CZ" sz="2400" strike="noStrike" dirty="0">
                <a:solidFill>
                  <a:srgbClr val="000000"/>
                </a:solidFill>
                <a:latin typeface="Calibri"/>
                <a:ea typeface="DejaVu Sans"/>
              </a:rPr>
              <a:t>Horské – 1,6%</a:t>
            </a:r>
            <a:endParaRPr dirty="0"/>
          </a:p>
          <a:p>
            <a:pPr lvl="1">
              <a:lnSpc>
                <a:spcPct val="100000"/>
              </a:lnSpc>
              <a:buFont typeface="Calibri"/>
              <a:buAutoNum type="alphaLcParenR"/>
            </a:pPr>
            <a:r>
              <a:rPr lang="cs-CZ" sz="2400" strike="noStrike" dirty="0">
                <a:solidFill>
                  <a:srgbClr val="000000"/>
                </a:solidFill>
                <a:latin typeface="Calibri"/>
                <a:ea typeface="DejaVu Sans"/>
              </a:rPr>
              <a:t>Pevninské – Antarktický 86%, </a:t>
            </a:r>
            <a:r>
              <a:rPr lang="cs-CZ" sz="2400" strike="noStrike" dirty="0" err="1">
                <a:solidFill>
                  <a:srgbClr val="000000"/>
                </a:solidFill>
                <a:latin typeface="Calibri"/>
                <a:ea typeface="DejaVu Sans"/>
              </a:rPr>
              <a:t>Gronský</a:t>
            </a:r>
            <a:r>
              <a:rPr lang="cs-CZ" sz="2400" strike="noStrike" dirty="0">
                <a:solidFill>
                  <a:srgbClr val="000000"/>
                </a:solidFill>
                <a:latin typeface="Calibri"/>
                <a:ea typeface="DejaVu Sans"/>
              </a:rPr>
              <a:t> 8%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1" name="CustomShape 2"/>
          <p:cNvSpPr/>
          <p:nvPr/>
        </p:nvSpPr>
        <p:spPr>
          <a:xfrm>
            <a:off x="457200" y="1600200"/>
            <a:ext cx="8225280" cy="452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42" name="Picture 2"/>
          <p:cNvPicPr/>
          <p:nvPr/>
        </p:nvPicPr>
        <p:blipFill>
          <a:blip r:embed="rId2" cstate="print"/>
          <a:stretch/>
        </p:blipFill>
        <p:spPr>
          <a:xfrm>
            <a:off x="362520" y="476640"/>
            <a:ext cx="8497440" cy="5828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4" name="CustomShape 2"/>
          <p:cNvSpPr/>
          <p:nvPr/>
        </p:nvSpPr>
        <p:spPr>
          <a:xfrm>
            <a:off x="457200" y="1600200"/>
            <a:ext cx="8225280" cy="452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45" name="Picture 2"/>
          <p:cNvPicPr/>
          <p:nvPr/>
        </p:nvPicPr>
        <p:blipFill>
          <a:blip r:embed="rId2" cstate="print"/>
          <a:stretch/>
        </p:blipFill>
        <p:spPr>
          <a:xfrm>
            <a:off x="231840" y="1196640"/>
            <a:ext cx="8732520" cy="4388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Bezodtoké oblasti světa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Shape 109"/>
          <p:cNvPicPr/>
          <p:nvPr/>
        </p:nvPicPr>
        <p:blipFill>
          <a:blip r:embed="rId2" cstate="print"/>
          <a:stretch/>
        </p:blipFill>
        <p:spPr>
          <a:xfrm>
            <a:off x="467544" y="1196752"/>
            <a:ext cx="7979040" cy="4011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7" name="CustomShape 2"/>
          <p:cNvSpPr/>
          <p:nvPr/>
        </p:nvSpPr>
        <p:spPr>
          <a:xfrm>
            <a:off x="457200" y="1600200"/>
            <a:ext cx="8225280" cy="452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48" name="Picture 2"/>
          <p:cNvPicPr/>
          <p:nvPr/>
        </p:nvPicPr>
        <p:blipFill>
          <a:blip r:embed="rId2" cstate="print"/>
          <a:stretch/>
        </p:blipFill>
        <p:spPr>
          <a:xfrm>
            <a:off x="971640" y="183960"/>
            <a:ext cx="7196400" cy="6483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0" name="CustomShape 2"/>
          <p:cNvSpPr/>
          <p:nvPr/>
        </p:nvSpPr>
        <p:spPr>
          <a:xfrm>
            <a:off x="457200" y="1600200"/>
            <a:ext cx="8225280" cy="452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51" name="Picture 2"/>
          <p:cNvPicPr/>
          <p:nvPr/>
        </p:nvPicPr>
        <p:blipFill>
          <a:blip r:embed="rId2" cstate="print"/>
          <a:stretch/>
        </p:blipFill>
        <p:spPr>
          <a:xfrm>
            <a:off x="378000" y="548640"/>
            <a:ext cx="8491320" cy="5828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3" name="CustomShape 2"/>
          <p:cNvSpPr/>
          <p:nvPr/>
        </p:nvSpPr>
        <p:spPr>
          <a:xfrm>
            <a:off x="457200" y="1600200"/>
            <a:ext cx="8225280" cy="452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54" name="Picture 2"/>
          <p:cNvPicPr/>
          <p:nvPr/>
        </p:nvPicPr>
        <p:blipFill>
          <a:blip r:embed="rId2" cstate="print"/>
          <a:stretch/>
        </p:blipFill>
        <p:spPr>
          <a:xfrm>
            <a:off x="248040" y="404640"/>
            <a:ext cx="8639640" cy="5828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6" name="CustomShape 2"/>
          <p:cNvSpPr/>
          <p:nvPr/>
        </p:nvSpPr>
        <p:spPr>
          <a:xfrm>
            <a:off x="457200" y="1600200"/>
            <a:ext cx="8225280" cy="452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57" name="Picture 2"/>
          <p:cNvPicPr/>
          <p:nvPr/>
        </p:nvPicPr>
        <p:blipFill>
          <a:blip r:embed="rId2" cstate="print"/>
          <a:stretch/>
        </p:blipFill>
        <p:spPr>
          <a:xfrm>
            <a:off x="244080" y="260640"/>
            <a:ext cx="8715960" cy="6158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9" name="CustomShape 2"/>
          <p:cNvSpPr/>
          <p:nvPr/>
        </p:nvSpPr>
        <p:spPr>
          <a:xfrm>
            <a:off x="457200" y="1600200"/>
            <a:ext cx="8225280" cy="452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60" name="Picture 2"/>
          <p:cNvPicPr/>
          <p:nvPr/>
        </p:nvPicPr>
        <p:blipFill>
          <a:blip r:embed="rId2" cstate="print"/>
          <a:stretch/>
        </p:blipFill>
        <p:spPr>
          <a:xfrm>
            <a:off x="336960" y="332640"/>
            <a:ext cx="8466480" cy="6188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1"/>
          <p:cNvSpPr/>
          <p:nvPr/>
        </p:nvSpPr>
        <p:spPr>
          <a:xfrm>
            <a:off x="457200" y="274680"/>
            <a:ext cx="8225280" cy="70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3600" b="1" strike="noStrike">
                <a:solidFill>
                  <a:srgbClr val="000000"/>
                </a:solidFill>
                <a:latin typeface="Calibri"/>
                <a:ea typeface="DejaVu Sans"/>
              </a:rPr>
              <a:t>Podpovrchová voda</a:t>
            </a:r>
            <a:endParaRPr/>
          </a:p>
        </p:txBody>
      </p:sp>
      <p:sp>
        <p:nvSpPr>
          <p:cNvPr id="362" name="CustomShape 2"/>
          <p:cNvSpPr/>
          <p:nvPr/>
        </p:nvSpPr>
        <p:spPr>
          <a:xfrm>
            <a:off x="457200" y="1268640"/>
            <a:ext cx="8225280" cy="5108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Voda pod zemským povrchem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27% sladké vody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Dělí se:	</a:t>
            </a:r>
            <a:r>
              <a:rPr lang="cs-CZ" sz="2800" b="1" strike="noStrike">
                <a:solidFill>
                  <a:srgbClr val="000000"/>
                </a:solidFill>
                <a:latin typeface="Calibri"/>
                <a:ea typeface="DejaVu Sans"/>
              </a:rPr>
              <a:t>a) podzemní </a:t>
            </a: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– </a:t>
            </a: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hladina podzemní vody</a:t>
            </a:r>
            <a:endParaRPr/>
          </a:p>
          <a:p>
            <a:pPr>
              <a:lnSpc>
                <a:spcPct val="100000"/>
              </a:lnSpc>
            </a:pPr>
            <a:r>
              <a:rPr lang="cs-CZ" sz="2800" strike="noStrike">
                <a:solidFill>
                  <a:srgbClr val="000000"/>
                </a:solidFill>
                <a:latin typeface="Calibri"/>
                <a:ea typeface="DejaVu Sans"/>
              </a:rPr>
              <a:t>		</a:t>
            </a:r>
            <a:r>
              <a:rPr lang="cs-CZ" sz="2800" b="1" strike="noStrike">
                <a:solidFill>
                  <a:srgbClr val="000000"/>
                </a:solidFill>
                <a:latin typeface="Calibri"/>
                <a:ea typeface="DejaVu Sans"/>
              </a:rPr>
              <a:t>b) půdní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Artézská voda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Minerální voda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Termální prameny a vřídla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Gejzíry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64" name="Zástupný symbol pro obsah 3"/>
          <p:cNvPicPr/>
          <p:nvPr/>
        </p:nvPicPr>
        <p:blipFill>
          <a:blip r:embed="rId2" cstate="print"/>
          <a:stretch/>
        </p:blipFill>
        <p:spPr>
          <a:xfrm>
            <a:off x="467640" y="404640"/>
            <a:ext cx="8482680" cy="6044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CustomShape 1"/>
          <p:cNvSpPr/>
          <p:nvPr/>
        </p:nvSpPr>
        <p:spPr>
          <a:xfrm>
            <a:off x="7721280" y="207840"/>
            <a:ext cx="1258920" cy="82752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creek</a:t>
            </a:r>
            <a:endParaRPr/>
          </a:p>
        </p:txBody>
      </p:sp>
      <p:pic>
        <p:nvPicPr>
          <p:cNvPr id="4" name="Shape 97"/>
          <p:cNvPicPr/>
          <p:nvPr/>
        </p:nvPicPr>
        <p:blipFill>
          <a:blip r:embed="rId2" cstate="print"/>
          <a:srcRect t="32706"/>
          <a:stretch/>
        </p:blipFill>
        <p:spPr>
          <a:xfrm>
            <a:off x="5760" y="1124744"/>
            <a:ext cx="9138240" cy="5137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0" name="Table 1"/>
          <p:cNvGraphicFramePr/>
          <p:nvPr/>
        </p:nvGraphicFramePr>
        <p:xfrm>
          <a:off x="395640" y="620640"/>
          <a:ext cx="8229240" cy="5895600"/>
        </p:xfrm>
        <a:graphic>
          <a:graphicData uri="http://schemas.openxmlformats.org/drawingml/2006/table">
            <a:tbl>
              <a:tblPr/>
              <a:tblGrid>
                <a:gridCol w="3744360"/>
                <a:gridCol w="2016000"/>
                <a:gridCol w="2468880"/>
              </a:tblGrid>
              <a:tr h="376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FFFFFF"/>
                          </a:solidFill>
                          <a:latin typeface="Calibri"/>
                        </a:rPr>
                        <a:t>Forma výskytu vody</a:t>
                      </a:r>
                      <a:endParaRPr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FFFFFF"/>
                          </a:solidFill>
                          <a:latin typeface="Calibri"/>
                        </a:rPr>
                        <a:t>Objem vody (km³)</a:t>
                      </a:r>
                      <a:endParaRPr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FFFFFF"/>
                          </a:solidFill>
                          <a:latin typeface="Calibri"/>
                        </a:rPr>
                        <a:t>Podíl z celkových zásob (%)</a:t>
                      </a:r>
                      <a:endParaRPr sz="1900"/>
                    </a:p>
                  </a:txBody>
                  <a:tcPr/>
                </a:tc>
              </a:tr>
              <a:tr h="376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Světový oceán</a:t>
                      </a:r>
                      <a:endParaRPr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1 338 000 000</a:t>
                      </a:r>
                      <a:endParaRPr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96,54</a:t>
                      </a:r>
                      <a:endParaRPr sz="1900"/>
                    </a:p>
                  </a:txBody>
                  <a:tcPr/>
                </a:tc>
              </a:tr>
              <a:tr h="376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Podzemní vody celkem</a:t>
                      </a:r>
                      <a:endParaRPr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23 400 000</a:t>
                      </a:r>
                      <a:endParaRPr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1,69</a:t>
                      </a:r>
                      <a:endParaRPr sz="1900"/>
                    </a:p>
                  </a:txBody>
                  <a:tcPr/>
                </a:tc>
              </a:tr>
              <a:tr h="421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Z toho sladké podzemní vody</a:t>
                      </a:r>
                      <a:endParaRPr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10 530 000</a:t>
                      </a:r>
                      <a:endParaRPr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0,76</a:t>
                      </a:r>
                      <a:endParaRPr sz="1900"/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Ledovce a stálá sněhová sněhová pokrývka</a:t>
                      </a:r>
                      <a:endParaRPr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24 064 100</a:t>
                      </a:r>
                      <a:endParaRPr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1,74</a:t>
                      </a:r>
                      <a:endParaRPr sz="1900"/>
                    </a:p>
                  </a:txBody>
                  <a:tcPr/>
                </a:tc>
              </a:tr>
              <a:tr h="376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Půdní vody</a:t>
                      </a:r>
                      <a:endParaRPr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16 500</a:t>
                      </a:r>
                      <a:endParaRPr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0,001</a:t>
                      </a:r>
                      <a:endParaRPr sz="1900"/>
                    </a:p>
                  </a:txBody>
                  <a:tcPr/>
                </a:tc>
              </a:tr>
              <a:tr h="376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Podzemní led, zmrzlé půdy</a:t>
                      </a:r>
                      <a:endParaRPr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300 000</a:t>
                      </a:r>
                      <a:endParaRPr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0,022</a:t>
                      </a:r>
                      <a:endParaRPr sz="1900"/>
                    </a:p>
                  </a:txBody>
                  <a:tcPr/>
                </a:tc>
              </a:tr>
              <a:tr h="376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Jezera</a:t>
                      </a:r>
                      <a:endParaRPr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176 400</a:t>
                      </a:r>
                      <a:endParaRPr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0,013</a:t>
                      </a:r>
                      <a:endParaRPr sz="1900"/>
                    </a:p>
                  </a:txBody>
                  <a:tcPr/>
                </a:tc>
              </a:tr>
              <a:tr h="376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Bažiny</a:t>
                      </a:r>
                      <a:endParaRPr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11 470</a:t>
                      </a:r>
                      <a:endParaRPr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0,0008</a:t>
                      </a:r>
                      <a:endParaRPr sz="1900"/>
                    </a:p>
                  </a:txBody>
                  <a:tcPr/>
                </a:tc>
              </a:tr>
              <a:tr h="376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Vodní toky</a:t>
                      </a:r>
                      <a:endParaRPr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2 120</a:t>
                      </a:r>
                      <a:endParaRPr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0,0002</a:t>
                      </a:r>
                      <a:endParaRPr sz="1900"/>
                    </a:p>
                  </a:txBody>
                  <a:tcPr/>
                </a:tc>
              </a:tr>
              <a:tr h="376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Umělé vodní nádrže</a:t>
                      </a:r>
                      <a:endParaRPr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5 000</a:t>
                      </a:r>
                      <a:endParaRPr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0,0004</a:t>
                      </a:r>
                      <a:endParaRPr sz="1900"/>
                    </a:p>
                  </a:txBody>
                  <a:tcPr/>
                </a:tc>
              </a:tr>
              <a:tr h="376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Voda v organismech</a:t>
                      </a:r>
                      <a:endParaRPr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1 120</a:t>
                      </a:r>
                      <a:endParaRPr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0,0001</a:t>
                      </a:r>
                      <a:endParaRPr sz="1900"/>
                    </a:p>
                  </a:txBody>
                  <a:tcPr/>
                </a:tc>
              </a:tr>
              <a:tr h="376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Atmosféra</a:t>
                      </a:r>
                      <a:endParaRPr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12 900</a:t>
                      </a:r>
                      <a:endParaRPr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0,001</a:t>
                      </a:r>
                      <a:endParaRPr sz="1900"/>
                    </a:p>
                  </a:txBody>
                  <a:tcPr/>
                </a:tc>
              </a:tr>
              <a:tr h="376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Celkem</a:t>
                      </a:r>
                      <a:endParaRPr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1 385 989 610</a:t>
                      </a:r>
                      <a:endParaRPr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  <a:endParaRPr sz="1900"/>
                    </a:p>
                  </a:txBody>
                  <a:tcPr/>
                </a:tc>
              </a:tr>
              <a:tr h="37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z toho sladké vody</a:t>
                      </a:r>
                      <a:endParaRPr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35 119 610</a:t>
                      </a:r>
                      <a:endParaRPr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strike="noStrike">
                          <a:solidFill>
                            <a:srgbClr val="000000"/>
                          </a:solidFill>
                          <a:latin typeface="Calibri"/>
                        </a:rPr>
                        <a:t>2,53</a:t>
                      </a:r>
                      <a:endParaRPr sz="19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1" name="CustomShape 2"/>
          <p:cNvSpPr/>
          <p:nvPr/>
        </p:nvSpPr>
        <p:spPr>
          <a:xfrm>
            <a:off x="395640" y="0"/>
            <a:ext cx="8225280" cy="62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3200" b="1" u="sng" strike="noStrike">
                <a:solidFill>
                  <a:srgbClr val="000000"/>
                </a:solidFill>
                <a:latin typeface="Calibri"/>
                <a:ea typeface="DejaVu Sans"/>
              </a:rPr>
              <a:t>Rozložení vody na Zemi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457200" y="274680"/>
            <a:ext cx="8225280" cy="113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CustomShape 2"/>
          <p:cNvSpPr/>
          <p:nvPr/>
        </p:nvSpPr>
        <p:spPr>
          <a:xfrm>
            <a:off x="457200" y="1600200"/>
            <a:ext cx="8225280" cy="452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4" name="Picture 2"/>
          <p:cNvPicPr/>
          <p:nvPr/>
        </p:nvPicPr>
        <p:blipFill>
          <a:blip r:embed="rId2" cstate="print"/>
          <a:stretch/>
        </p:blipFill>
        <p:spPr>
          <a:xfrm>
            <a:off x="370080" y="548640"/>
            <a:ext cx="8514360" cy="5684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</TotalTime>
  <Words>1142</Words>
  <Application>Microsoft Office PowerPoint</Application>
  <PresentationFormat>Předvádění na obrazovce (4:3)</PresentationFormat>
  <Paragraphs>250</Paragraphs>
  <Slides>66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5</vt:i4>
      </vt:variant>
      <vt:variant>
        <vt:lpstr>Nadpisy snímků</vt:lpstr>
      </vt:variant>
      <vt:variant>
        <vt:i4>66</vt:i4>
      </vt:variant>
    </vt:vector>
  </HeadingPairs>
  <TitlesOfParts>
    <vt:vector size="71" baseType="lpstr">
      <vt:lpstr>Office Theme</vt:lpstr>
      <vt:lpstr>Office Theme</vt:lpstr>
      <vt:lpstr>Office Theme</vt:lpstr>
      <vt:lpstr>Office Theme</vt:lpstr>
      <vt:lpstr>Office Theme</vt:lpstr>
      <vt:lpstr>Snímek 1</vt:lpstr>
      <vt:lpstr>Snímek 2</vt:lpstr>
      <vt:lpstr>Snímek 3</vt:lpstr>
      <vt:lpstr>Snímek 4</vt:lpstr>
      <vt:lpstr>Snímek 5</vt:lpstr>
      <vt:lpstr>Bezodtoké oblasti světa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  <vt:lpstr>Snímek 61</vt:lpstr>
      <vt:lpstr>Snímek 62</vt:lpstr>
      <vt:lpstr>Snímek 63</vt:lpstr>
      <vt:lpstr>Snímek 64</vt:lpstr>
      <vt:lpstr>Snímek 65</vt:lpstr>
      <vt:lpstr>Snímek 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Voda na Zemi</dc:title>
  <dc:creator>Janda, Marek</dc:creator>
  <cp:lastModifiedBy>mlcek</cp:lastModifiedBy>
  <cp:revision>150</cp:revision>
  <dcterms:created xsi:type="dcterms:W3CDTF">2011-09-26T18:27:33Z</dcterms:created>
  <dcterms:modified xsi:type="dcterms:W3CDTF">2024-02-29T10:11:51Z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ntentTypeId">
    <vt:lpwstr>0x010100601E6960489A734BAE1A1203FC3C0715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Předvádění na obrazovce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51</vt:i4>
  </property>
</Properties>
</file>