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30" r:id="rId79"/>
    <p:sldId id="329" r:id="rId80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620" y="-9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ázek 105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Obrázek 141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Obrázek 177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  <p:pic>
        <p:nvPicPr>
          <p:cNvPr id="179" name="Obrázek 178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Calibri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Calibri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Calibri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Calibri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>
                <a:latin typeface="Calibri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>
                <a:latin typeface="Calibri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>
                <a:latin typeface="Calibri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Rusko</a:t>
            </a:r>
            <a:endParaRPr/>
          </a:p>
        </p:txBody>
      </p:sp>
      <p:sp>
        <p:nvSpPr>
          <p:cNvPr id="181" name="CustomShape 2"/>
          <p:cNvSpPr/>
          <p:nvPr/>
        </p:nvSpPr>
        <p:spPr>
          <a:xfrm>
            <a:off x="503640" y="1769040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Obrázek 146"/>
          <p:cNvPicPr/>
          <p:nvPr/>
        </p:nvPicPr>
        <p:blipFill>
          <a:blip r:embed="rId2" cstate="print"/>
          <a:stretch/>
        </p:blipFill>
        <p:spPr>
          <a:xfrm>
            <a:off x="5083200" y="1482480"/>
            <a:ext cx="4454640" cy="4455360"/>
          </a:xfrm>
          <a:prstGeom prst="rect">
            <a:avLst/>
          </a:prstGeom>
          <a:ln>
            <a:noFill/>
          </a:ln>
        </p:spPr>
      </p:pic>
      <p:pic>
        <p:nvPicPr>
          <p:cNvPr id="183" name="Obrázek 147"/>
          <p:cNvPicPr/>
          <p:nvPr/>
        </p:nvPicPr>
        <p:blipFill>
          <a:blip r:embed="rId3" cstate="print"/>
          <a:stretch/>
        </p:blipFill>
        <p:spPr>
          <a:xfrm>
            <a:off x="105840" y="1873440"/>
            <a:ext cx="4534920" cy="3021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Obrázek 169"/>
          <p:cNvPicPr/>
          <p:nvPr/>
        </p:nvPicPr>
        <p:blipFill>
          <a:blip r:embed="rId2" cstate="print"/>
          <a:stretch/>
        </p:blipFill>
        <p:spPr>
          <a:xfrm>
            <a:off x="360" y="0"/>
            <a:ext cx="10079280" cy="4560840"/>
          </a:xfrm>
          <a:prstGeom prst="rect">
            <a:avLst/>
          </a:prstGeom>
          <a:ln>
            <a:noFill/>
          </a:ln>
        </p:spPr>
      </p:pic>
      <p:pic>
        <p:nvPicPr>
          <p:cNvPr id="205" name="Obrázek 170"/>
          <p:cNvPicPr/>
          <p:nvPr/>
        </p:nvPicPr>
        <p:blipFill>
          <a:blip r:embed="rId3" cstate="print"/>
          <a:srcRect l="81881"/>
          <a:stretch/>
        </p:blipFill>
        <p:spPr>
          <a:xfrm>
            <a:off x="8064720" y="4572000"/>
            <a:ext cx="2013840" cy="2266560"/>
          </a:xfrm>
          <a:prstGeom prst="rect">
            <a:avLst/>
          </a:prstGeom>
          <a:ln>
            <a:noFill/>
          </a:ln>
        </p:spPr>
      </p:pic>
      <p:pic>
        <p:nvPicPr>
          <p:cNvPr id="206" name="Obrázek 171"/>
          <p:cNvPicPr/>
          <p:nvPr/>
        </p:nvPicPr>
        <p:blipFill>
          <a:blip r:embed="rId4" cstate="print"/>
          <a:stretch/>
        </p:blipFill>
        <p:spPr>
          <a:xfrm>
            <a:off x="-23040" y="4561920"/>
            <a:ext cx="3192840" cy="227700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360" y="6660000"/>
            <a:ext cx="10079640" cy="898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Elbrus (5 642 m n. m.) - nejvyšší vrchol Ruska; dle britské geografie nej. vrchol Evropy; severní úbočí Velkého Kavkazu,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0" y="6696000"/>
            <a:ext cx="10079640" cy="8956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000" b="1" strike="noStrike">
                <a:solidFill>
                  <a:srgbClr val="000000"/>
                </a:solidFill>
                <a:latin typeface="Arial"/>
                <a:ea typeface="DejaVu Sans"/>
              </a:rPr>
              <a:t>Bělucha</a:t>
            </a: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 (4 506 m n. m.) – nejvyšší vrchol pohoří </a:t>
            </a:r>
            <a:r>
              <a:rPr lang="cs-CZ" sz="2000" b="1" strike="noStrike">
                <a:solidFill>
                  <a:srgbClr val="000000"/>
                </a:solidFill>
                <a:latin typeface="Arial"/>
                <a:ea typeface="DejaVu Sans"/>
              </a:rPr>
              <a:t>Altaj</a:t>
            </a: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; pohoří vzniklo v těchto místech hned dvakrát, v prvohorách (Hercynské vrásnění), následně zarovnání povrchu, ve třetihorách (Alpinsko-himálájské vrásnění) opětovné vyzvednutí </a:t>
            </a:r>
            <a:endParaRPr/>
          </a:p>
        </p:txBody>
      </p:sp>
      <p:pic>
        <p:nvPicPr>
          <p:cNvPr id="209" name="Obrázek 173"/>
          <p:cNvPicPr/>
          <p:nvPr/>
        </p:nvPicPr>
        <p:blipFill>
          <a:blip r:embed="rId2" cstate="print"/>
          <a:stretch/>
        </p:blipFill>
        <p:spPr>
          <a:xfrm>
            <a:off x="2160" y="0"/>
            <a:ext cx="10043280" cy="66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6696000"/>
            <a:ext cx="10079640" cy="8956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Pohled z vrtulníku na řeku Vasjugan v Tomské oblasti – Západosibiřská rovina</a:t>
            </a:r>
            <a:endParaRPr/>
          </a:p>
        </p:txBody>
      </p:sp>
      <p:pic>
        <p:nvPicPr>
          <p:cNvPr id="211" name="Obrázek 175"/>
          <p:cNvPicPr/>
          <p:nvPr/>
        </p:nvPicPr>
        <p:blipFill>
          <a:blip r:embed="rId2" cstate="print"/>
          <a:stretch/>
        </p:blipFill>
        <p:spPr>
          <a:xfrm>
            <a:off x="0" y="7920"/>
            <a:ext cx="10079280" cy="603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0" y="7092360"/>
            <a:ext cx="10079640" cy="4993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zvedající se plošina Putorana, součást Středosibiřské vysočiny</a:t>
            </a:r>
            <a:endParaRPr/>
          </a:p>
        </p:txBody>
      </p:sp>
      <p:pic>
        <p:nvPicPr>
          <p:cNvPr id="213" name="Obrázek 177"/>
          <p:cNvPicPr/>
          <p:nvPr/>
        </p:nvPicPr>
        <p:blipFill>
          <a:blip r:embed="rId2" cstate="print"/>
          <a:stretch/>
        </p:blipFill>
        <p:spPr>
          <a:xfrm>
            <a:off x="360" y="0"/>
            <a:ext cx="10079280" cy="604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360" y="6948360"/>
            <a:ext cx="10079640" cy="610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údolí řeky Bikin v pohoří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Sichote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Aliň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(sopečný původ)</a:t>
            </a:r>
            <a:endParaRPr dirty="0"/>
          </a:p>
        </p:txBody>
      </p:sp>
      <p:pic>
        <p:nvPicPr>
          <p:cNvPr id="215" name="Obrázek 179"/>
          <p:cNvPicPr/>
          <p:nvPr/>
        </p:nvPicPr>
        <p:blipFill>
          <a:blip r:embed="rId2" cstate="print"/>
          <a:stretch/>
        </p:blipFill>
        <p:spPr>
          <a:xfrm>
            <a:off x="360" y="0"/>
            <a:ext cx="10079280" cy="566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Vodstvo</a:t>
            </a:r>
            <a:endParaRPr/>
          </a:p>
        </p:txBody>
      </p:sp>
      <p:sp>
        <p:nvSpPr>
          <p:cNvPr id="217" name="CustomShape 2"/>
          <p:cNvSpPr/>
          <p:nvPr/>
        </p:nvSpPr>
        <p:spPr>
          <a:xfrm>
            <a:off x="215640" y="1259639"/>
            <a:ext cx="9070920" cy="5184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- území je odvodňováno velkými toky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400" b="1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400" b="1" strike="noStrike" dirty="0">
                <a:solidFill>
                  <a:srgbClr val="000000"/>
                </a:solidFill>
                <a:latin typeface="Arial"/>
                <a:ea typeface="DejaVu Sans"/>
              </a:rPr>
              <a:t>Jenisej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 – nejdelší řeka protékající Ruskem (5 539 km)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400" b="1" strike="noStrike" dirty="0">
                <a:solidFill>
                  <a:srgbClr val="000000"/>
                </a:solidFill>
                <a:latin typeface="Arial"/>
                <a:ea typeface="DejaVu Sans"/>
              </a:rPr>
              <a:t>- Volha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 – nejdelší řeka Evropy (3534 km), je součástí Volžsko-baltské vodní cesty, navazuje na Bělomořsko-baltskou vodní cestu (sever Ruska) a Volžsko-donským průplavem se napojuje na vody </a:t>
            </a:r>
            <a:r>
              <a:rPr lang="cs-CZ" sz="2400" b="1" strike="noStrike" dirty="0">
                <a:solidFill>
                  <a:srgbClr val="000000"/>
                </a:solidFill>
                <a:latin typeface="Arial"/>
                <a:ea typeface="DejaVu Sans"/>
              </a:rPr>
              <a:t>Azovského a Černého moře 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=&gt; propojení Černého, Azovského moře s Baltem a Bílým mořem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- další významné veletoky jsou Ob, Irtyš, Amur, Lena, Don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400" b="1" strike="noStrike" dirty="0">
                <a:solidFill>
                  <a:srgbClr val="000000"/>
                </a:solidFill>
                <a:latin typeface="Arial"/>
                <a:ea typeface="DejaVu Sans"/>
              </a:rPr>
              <a:t>- Bajkalské jezero 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– největším, nejstarším, nejhlubším jezerem Ruska, domov tuleně bajkalského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400" b="1" strike="noStrike" dirty="0">
                <a:solidFill>
                  <a:srgbClr val="000000"/>
                </a:solidFill>
                <a:latin typeface="Arial"/>
                <a:ea typeface="DejaVu Sans"/>
              </a:rPr>
              <a:t>- Ladožské jezero 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– největší jezero v Evropské části, tektonicko-ledovcového původu, spolu s Oněžským jezerem je součástí Bělomořsko-baltské vodní cesty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400" b="1" strike="noStrike" dirty="0">
                <a:solidFill>
                  <a:srgbClr val="000000"/>
                </a:solidFill>
                <a:latin typeface="Arial"/>
                <a:ea typeface="DejaVu Sans"/>
              </a:rPr>
              <a:t>- Oněžské jezero 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- tektonicko-ledovcový původ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9" name="Obrázek 183"/>
          <p:cNvPicPr/>
          <p:nvPr/>
        </p:nvPicPr>
        <p:blipFill>
          <a:blip r:embed="rId2" cstate="print"/>
          <a:stretch/>
        </p:blipFill>
        <p:spPr>
          <a:xfrm>
            <a:off x="1341360" y="0"/>
            <a:ext cx="8809560" cy="7558560"/>
          </a:xfrm>
          <a:prstGeom prst="rect">
            <a:avLst/>
          </a:prstGeom>
          <a:ln>
            <a:noFill/>
          </a:ln>
        </p:spPr>
      </p:pic>
      <p:sp>
        <p:nvSpPr>
          <p:cNvPr id="220" name="CustomShape 2"/>
          <p:cNvSpPr/>
          <p:nvPr/>
        </p:nvSpPr>
        <p:spPr>
          <a:xfrm>
            <a:off x="4032000" y="6087240"/>
            <a:ext cx="3166920" cy="75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Bělomořsko-baltská vodní cesta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Obrázek 185"/>
          <p:cNvPicPr/>
          <p:nvPr/>
        </p:nvPicPr>
        <p:blipFill>
          <a:blip r:embed="rId2" cstate="print"/>
          <a:stretch/>
        </p:blipFill>
        <p:spPr>
          <a:xfrm>
            <a:off x="0" y="-720"/>
            <a:ext cx="10079640" cy="755928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2"/>
          <p:cNvSpPr/>
          <p:nvPr/>
        </p:nvSpPr>
        <p:spPr>
          <a:xfrm>
            <a:off x="216000" y="6984000"/>
            <a:ext cx="3094920" cy="6076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jezero Bajkal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Obrázek 188"/>
          <p:cNvPicPr/>
          <p:nvPr/>
        </p:nvPicPr>
        <p:blipFill>
          <a:blip r:embed="rId2" cstate="print"/>
          <a:stretch/>
        </p:blipFill>
        <p:spPr>
          <a:xfrm>
            <a:off x="-1800" y="857520"/>
            <a:ext cx="10079280" cy="671616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2"/>
          <p:cNvSpPr/>
          <p:nvPr/>
        </p:nvSpPr>
        <p:spPr>
          <a:xfrm>
            <a:off x="72000" y="7056000"/>
            <a:ext cx="3310920" cy="5356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jezero Bajkal</a:t>
            </a:r>
            <a:endParaRPr/>
          </a:p>
        </p:txBody>
      </p:sp>
      <p:pic>
        <p:nvPicPr>
          <p:cNvPr id="227" name="Obrázek 191"/>
          <p:cNvPicPr/>
          <p:nvPr/>
        </p:nvPicPr>
        <p:blipFill>
          <a:blip r:embed="rId3" cstate="print"/>
          <a:stretch/>
        </p:blipFill>
        <p:spPr>
          <a:xfrm>
            <a:off x="0" y="0"/>
            <a:ext cx="10079280" cy="94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Obrázek 192"/>
          <p:cNvPicPr/>
          <p:nvPr/>
        </p:nvPicPr>
        <p:blipFill>
          <a:blip r:embed="rId2" cstate="print"/>
          <a:stretch/>
        </p:blipFill>
        <p:spPr>
          <a:xfrm>
            <a:off x="0" y="-21240"/>
            <a:ext cx="10079280" cy="6716160"/>
          </a:xfrm>
          <a:prstGeom prst="rect">
            <a:avLst/>
          </a:prstGeom>
          <a:ln>
            <a:noFill/>
          </a:ln>
        </p:spPr>
      </p:pic>
      <p:sp>
        <p:nvSpPr>
          <p:cNvPr id="229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2"/>
          <p:cNvSpPr/>
          <p:nvPr/>
        </p:nvSpPr>
        <p:spPr>
          <a:xfrm>
            <a:off x="0" y="6696000"/>
            <a:ext cx="10079640" cy="86256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Ladožské jezero – souostroví s klášterem Přeměny spasitele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Rusko – základní info</a:t>
            </a:r>
            <a:endParaRPr/>
          </a:p>
        </p:txBody>
      </p:sp>
      <p:sp>
        <p:nvSpPr>
          <p:cNvPr id="185" name="CustomShape 2"/>
          <p:cNvSpPr/>
          <p:nvPr/>
        </p:nvSpPr>
        <p:spPr>
          <a:xfrm>
            <a:off x="143767" y="1391040"/>
            <a:ext cx="9936857" cy="489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Hlavní město:	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Moskva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Rozloha:	17 098 246 (bez mezinárodně neuznaného Krymu) km² - 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největší </a:t>
            </a:r>
            <a:r>
              <a:rPr lang="cs-CZ" sz="1600" b="1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rozloha na světě! 3,9 mil km</a:t>
            </a:r>
            <a:r>
              <a:rPr lang="cs-CZ" sz="1600" b="1" strike="noStrike" baseline="30000" dirty="0" smtClean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cs-CZ" sz="1600" b="1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 tj. 23 % je v Evropě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Nejvyšší bod:	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Elbrus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 (5642 m n. m.) - pohoří Velký Kavkaz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Časové pásmo:	od UTC+2 do UTC+12 – 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11 časových pásem!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Počet obyvatel:	▲ </a:t>
            </a:r>
            <a:r>
              <a:rPr lang="cs-CZ" sz="1600" b="1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144 699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 673 (bez Krymu, 9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. na světě,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2021 odhad), 147 182 tis. (</a:t>
            </a:r>
            <a:r>
              <a:rPr lang="cs-CZ" sz="1600" dirty="0" smtClean="0">
                <a:solidFill>
                  <a:srgbClr val="000000"/>
                </a:solidFill>
              </a:rPr>
              <a:t>s mezinárodně neuznanými územími, 2021 sčítání)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Hustota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zalidnění: 8,46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(mezinárodně uznané území) resp</a:t>
            </a:r>
            <a:r>
              <a:rPr lang="cs-CZ" sz="1600" dirty="0" smtClean="0">
                <a:solidFill>
                  <a:srgbClr val="000000"/>
                </a:solidFill>
                <a:latin typeface="Arial"/>
                <a:ea typeface="DejaVu Sans"/>
              </a:rPr>
              <a:t>. 8,54 </a:t>
            </a:r>
            <a:r>
              <a:rPr lang="cs-CZ" sz="1600" dirty="0" smtClean="0">
                <a:solidFill>
                  <a:srgbClr val="000000"/>
                </a:solidFill>
              </a:rPr>
              <a:t>ob. / km² </a:t>
            </a:r>
            <a:r>
              <a:rPr lang="cs-CZ" sz="1600" dirty="0" smtClean="0">
                <a:solidFill>
                  <a:srgbClr val="000000"/>
                </a:solidFill>
                <a:latin typeface="Arial"/>
                <a:ea typeface="DejaVu Sans"/>
              </a:rPr>
              <a:t>(včetně mezinárodně neuznaných území tj.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velmi 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nízká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HDI:	▲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0.822 (52. 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na světě,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2021)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Jazyk:	ruština, jazyky jednotlivých autonomních oblastí a republik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Náboženství:	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křesťanství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 (silně převládá 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pravoslaví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), islám, judaismus, buddhismus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Státní zřízení:	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federativní </a:t>
            </a:r>
            <a:r>
              <a:rPr lang="cs-CZ" sz="16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poloprezidentská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 republika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Vznik:	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25. prosinec 1991 (rozpadem SSSR)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Prezident:	</a:t>
            </a:r>
            <a:r>
              <a:rPr lang="cs-CZ" sz="16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Vladimir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 Putin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Předseda vlády:	</a:t>
            </a:r>
            <a:r>
              <a:rPr lang="cs-CZ" sz="16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Michail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16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Mišustin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Měna:	</a:t>
            </a: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Ruský rubl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 (RUB)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HDP/</a:t>
            </a:r>
            <a:r>
              <a:rPr lang="cs-CZ" sz="16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obyv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. (PPP):	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35 310 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USD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(72. 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na světě, 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2023, </a:t>
            </a:r>
            <a:r>
              <a:rPr lang="cs-CZ" sz="1600" strike="noStrike" dirty="0">
                <a:solidFill>
                  <a:srgbClr val="000000"/>
                </a:solidFill>
                <a:latin typeface="Arial"/>
                <a:ea typeface="DejaVu Sans"/>
              </a:rPr>
              <a:t>odhad</a:t>
            </a:r>
            <a:r>
              <a:rPr lang="cs-CZ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  <a:latin typeface="Arial"/>
                <a:ea typeface="DejaVu Sans"/>
              </a:rPr>
              <a:t>HDP (PPP): 5, 056 bilionu USD (2023 – 6. největší ekonomika na světě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Obrázek 195"/>
          <p:cNvPicPr/>
          <p:nvPr/>
        </p:nvPicPr>
        <p:blipFill>
          <a:blip r:embed="rId2" cstate="print"/>
          <a:stretch/>
        </p:blipFill>
        <p:spPr>
          <a:xfrm>
            <a:off x="0" y="9720"/>
            <a:ext cx="10065600" cy="754884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2"/>
          <p:cNvSpPr/>
          <p:nvPr/>
        </p:nvSpPr>
        <p:spPr>
          <a:xfrm>
            <a:off x="216000" y="6840000"/>
            <a:ext cx="8782920" cy="7516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Oněžské jezero – záliv u města Petrozavodsk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2"/>
          <p:cNvSpPr/>
          <p:nvPr/>
        </p:nvSpPr>
        <p:spPr>
          <a:xfrm>
            <a:off x="0" y="6372000"/>
            <a:ext cx="4895640" cy="10396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řeka Jenisej – pohled od města Krasnojarsk</a:t>
            </a:r>
            <a:endParaRPr/>
          </a:p>
        </p:txBody>
      </p:sp>
      <p:pic>
        <p:nvPicPr>
          <p:cNvPr id="236" name="Obrázek 200"/>
          <p:cNvPicPr/>
          <p:nvPr/>
        </p:nvPicPr>
        <p:blipFill>
          <a:blip r:embed="rId2" cstate="print"/>
          <a:stretch/>
        </p:blipFill>
        <p:spPr>
          <a:xfrm>
            <a:off x="0" y="-36000"/>
            <a:ext cx="5614920" cy="4222080"/>
          </a:xfrm>
          <a:prstGeom prst="rect">
            <a:avLst/>
          </a:prstGeom>
          <a:ln>
            <a:noFill/>
          </a:ln>
        </p:spPr>
      </p:pic>
      <p:pic>
        <p:nvPicPr>
          <p:cNvPr id="237" name="Obrázek 201"/>
          <p:cNvPicPr/>
          <p:nvPr/>
        </p:nvPicPr>
        <p:blipFill>
          <a:blip r:embed="rId3" cstate="print"/>
          <a:stretch/>
        </p:blipFill>
        <p:spPr>
          <a:xfrm>
            <a:off x="4942800" y="2450160"/>
            <a:ext cx="5131080" cy="5118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Obrázek 202"/>
          <p:cNvPicPr/>
          <p:nvPr/>
        </p:nvPicPr>
        <p:blipFill>
          <a:blip r:embed="rId2" cstate="print"/>
          <a:stretch/>
        </p:blipFill>
        <p:spPr>
          <a:xfrm>
            <a:off x="0" y="9720"/>
            <a:ext cx="10065600" cy="754884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0" y="7020000"/>
            <a:ext cx="5758920" cy="53856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vodní doprava na řece Volze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Obrázek 205"/>
          <p:cNvPicPr/>
          <p:nvPr/>
        </p:nvPicPr>
        <p:blipFill>
          <a:blip r:embed="rId2" cstate="print"/>
          <a:stretch/>
        </p:blipFill>
        <p:spPr>
          <a:xfrm>
            <a:off x="0" y="-6120"/>
            <a:ext cx="10160280" cy="677304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3" name="Obrázek 207"/>
          <p:cNvPicPr/>
          <p:nvPr/>
        </p:nvPicPr>
        <p:blipFill>
          <a:blip r:embed="rId3" cstate="print"/>
          <a:stretch/>
        </p:blipFill>
        <p:spPr>
          <a:xfrm>
            <a:off x="5832000" y="5179320"/>
            <a:ext cx="4318920" cy="241236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0" y="6768720"/>
            <a:ext cx="5831640" cy="7902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Volžsko-baltská vodní cesta; jedno z 18 zdymadel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Klima</a:t>
            </a:r>
            <a:endParaRPr/>
          </a:p>
        </p:txBody>
      </p:sp>
      <p:sp>
        <p:nvSpPr>
          <p:cNvPr id="246" name="CustomShape 2"/>
          <p:cNvSpPr/>
          <p:nvPr/>
        </p:nvSpPr>
        <p:spPr>
          <a:xfrm>
            <a:off x="503280" y="1115640"/>
            <a:ext cx="9069120" cy="56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- od subtropů po polární podnebný pás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- největší rozlohu zabírá pás subarktický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47" name="Obrázek 211"/>
          <p:cNvPicPr/>
          <p:nvPr/>
        </p:nvPicPr>
        <p:blipFill>
          <a:blip r:embed="rId2" cstate="print"/>
          <a:stretch/>
        </p:blipFill>
        <p:spPr>
          <a:xfrm>
            <a:off x="411480" y="2304000"/>
            <a:ext cx="4438800" cy="2950560"/>
          </a:xfrm>
          <a:prstGeom prst="rect">
            <a:avLst/>
          </a:prstGeom>
          <a:ln>
            <a:noFill/>
          </a:ln>
        </p:spPr>
      </p:pic>
      <p:pic>
        <p:nvPicPr>
          <p:cNvPr id="248" name="Obrázek 212"/>
          <p:cNvPicPr/>
          <p:nvPr/>
        </p:nvPicPr>
        <p:blipFill>
          <a:blip r:embed="rId3" cstate="print"/>
          <a:stretch/>
        </p:blipFill>
        <p:spPr>
          <a:xfrm>
            <a:off x="5117400" y="2313360"/>
            <a:ext cx="4529160" cy="3013200"/>
          </a:xfrm>
          <a:prstGeom prst="rect">
            <a:avLst/>
          </a:prstGeom>
          <a:ln>
            <a:noFill/>
          </a:ln>
        </p:spPr>
      </p:pic>
      <p:sp>
        <p:nvSpPr>
          <p:cNvPr id="249" name="CustomShape 3"/>
          <p:cNvSpPr/>
          <p:nvPr/>
        </p:nvSpPr>
        <p:spPr>
          <a:xfrm>
            <a:off x="360000" y="5472000"/>
            <a:ext cx="935856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Lázeňské město Soči (vlevo) leží na pobřeží Černého moře se subtropickým klimatem. Wranglerův ostrov (vpravo) v průběhu krátkého léta.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Klima</a:t>
            </a:r>
            <a:endParaRPr/>
          </a:p>
        </p:txBody>
      </p:sp>
      <p:pic>
        <p:nvPicPr>
          <p:cNvPr id="251" name="Obrázek 215"/>
          <p:cNvPicPr/>
          <p:nvPr/>
        </p:nvPicPr>
        <p:blipFill>
          <a:blip r:embed="rId2" cstate="print"/>
          <a:stretch/>
        </p:blipFill>
        <p:spPr>
          <a:xfrm>
            <a:off x="240840" y="7560"/>
            <a:ext cx="9441720" cy="755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504000" y="-28800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Historie Ruska</a:t>
            </a:r>
            <a:endParaRPr/>
          </a:p>
        </p:txBody>
      </p:sp>
      <p:sp>
        <p:nvSpPr>
          <p:cNvPr id="253" name="CustomShape 2"/>
          <p:cNvSpPr/>
          <p:nvPr/>
        </p:nvSpPr>
        <p:spPr>
          <a:xfrm>
            <a:off x="360000" y="504000"/>
            <a:ext cx="9070920" cy="74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- první evropské národy na území </a:t>
            </a:r>
            <a:r>
              <a:rPr lang="cs-CZ" sz="2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vých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. Evropy již  20 000 př. n. l.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6. stol.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- pravděpodobně příchod Slovanů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862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– založení Novgorodu – počátek dějin Ruska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882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– novgorodský kníže Oleg ovládl Kyjev → založení </a:t>
            </a: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Kyjevské Rusi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rozšiřování území na východ, vpády Turkického obyvatelstva,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od 13. stol. roste význam Moskvy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1325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– Moskva sídlem hlavy pravoslavné církve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válčení s Polsko-Litevskou unií, nájezdy Tatarů (do 19. stol.)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15. stol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– hl. Moskva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16. stol – Ivan IV. Hrozný – samoděržaví, absolutní moc panovníka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konec 17. stol.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- car Petr Veliký, vítězství nad Švédy, zavedl název Ruské impérium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vláda </a:t>
            </a: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Kateřiny II. Veliké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(1762–1796) - přinesla osvícenské reformy, počátek rozvoje věd, stavbu obrovských paláců v okolí Petrohradu, územní zisky na Ukrajině a Krymu v opakovaných válkách s Osmanskou říší a zisk velké části postupně rozdělovaného Polska; Ruské impérium se rozrostlo o další území Dálného východu až po Aljašku (1799), Gruzii (1802) a Ázerbájdžán (1813)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b="1" strike="noStrike" dirty="0">
                <a:solidFill>
                  <a:srgbClr val="000000"/>
                </a:solidFill>
                <a:latin typeface="Arial"/>
                <a:ea typeface="DejaVu Sans"/>
              </a:rPr>
              <a:t>1812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– neúspěšné tažení Napoleona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504000" y="-28800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Historie Ruska</a:t>
            </a:r>
            <a:endParaRPr/>
          </a:p>
        </p:txBody>
      </p:sp>
      <p:sp>
        <p:nvSpPr>
          <p:cNvPr id="255" name="CustomShape 2"/>
          <p:cNvSpPr/>
          <p:nvPr/>
        </p:nvSpPr>
        <p:spPr>
          <a:xfrm>
            <a:off x="431640" y="611640"/>
            <a:ext cx="9070920" cy="63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1904-1905</a:t>
            </a: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 – Rusové prohráli válku s Japonci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7. listopadu 1917</a:t>
            </a: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 – říjnová revoluce – moci se chopí komunisté; následuje občanská válka (do 1922, vítězí Rudá armáda nad tzv. Bělogvardějci) – vznik SSSR (již v únorové revoluci)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WWII</a:t>
            </a: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 – Sovětský svaz původně uzavřel smlouvu o neútočení s Německem (pakt Ribbentrop-Molotov), Hitler jej porušil, Sověti na straně spojenců, vítězství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po WWII </a:t>
            </a: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následuje polarizace mocností → S</a:t>
            </a: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tudená válka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USA a SSSR vedou technologicko-ideologický konflikt, střet zbraní mimo USA a SSSR (Korea, Vietnam, Izraelsko-Egyptský konflikt, Indonésie)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26. prosinec 1991</a:t>
            </a: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 zánik SSSR rozpadem; Gorbačov – reforma tzv. Perestrojka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90. leta – Rusko se otevírá světu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2008 – vpád Ruské armády do Gruzie (Abcházie, Jižní Osetie)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2014 – dnes – Rusko obsazuje Krym a území vých. Ukrajiny – </a:t>
            </a: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Druhá studená válka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Administrativní členění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808080"/>
                </a:solidFill>
                <a:latin typeface="Arial"/>
                <a:ea typeface="DejaVu Sans"/>
              </a:rPr>
              <a:t>zajímavost</a:t>
            </a:r>
            <a:endParaRPr/>
          </a:p>
        </p:txBody>
      </p:sp>
      <p:sp>
        <p:nvSpPr>
          <p:cNvPr id="257" name="CustomShape 2"/>
          <p:cNvSpPr/>
          <p:nvPr/>
        </p:nvSpPr>
        <p:spPr>
          <a:xfrm>
            <a:off x="288000" y="1872000"/>
            <a:ext cx="9286920" cy="55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b="1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22 republik -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republiky mají ze všech subjektů federace nejvyšší stupeň autonomie, založeny na etnickém základě (nejznámější Karélie, Dagestán, Čečensko,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Tuva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- 46 oblastí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- nejběžnější správní jednotka v rámci federace na etnicky ruském území, stejně jako republiky mají vlastní parlament a právo vydávat vlastní zákony, v čele oblasti stojí gubernátor, do roku 2006 volený obyvatelstvem, nyní prezident jmenuje svého kandidáta po schválení v regionálním parlamentu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- 9 krajů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- kraje jsou taktéž jako oblasti zřízeny v převážně ruských částech federace, ale okrajových a zpravidla řidčeji osídlených, stejně jako republiky mají vlastní parlament a právo vydávat vlastní zákony. V čele oblasti stojí gubernátor, do roku 2006 volený obyvatelstvem, nyní prezident jmenuje svého kandidáta po schválení v regionálním parlamentu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- autonomní oblast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- pravomocemi mezistupeň mezi oblastmi a autonomními okruhy (Židovská autonomní oblast)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- 4 autonomní okruhy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- mají nejnižší úroveň samosprávy v rámci subjektů RF. Mají vlastní zákonodárnou moc, vlastní území (které bez jejich souhlasu nelze měnit) a vlastní obyvatelstvo, jedná se o regiony obývané neruskými etniky, která však mnohdy tvoří jen menší část obyvatelstva.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- 3 federální města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- dvojice největších a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politicko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-kulturně nejvýznamnějších měst, ke kterým v roce 2014 přibyl sporný krymský Sevastopol (Moskva, Petrohrad, Sevastopol – sporný)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457560" y="-1519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Administrativní členění</a:t>
            </a:r>
            <a:endParaRPr/>
          </a:p>
        </p:txBody>
      </p:sp>
      <p:sp>
        <p:nvSpPr>
          <p:cNvPr id="259" name="CustomShape 2"/>
          <p:cNvSpPr/>
          <p:nvPr/>
        </p:nvSpPr>
        <p:spPr>
          <a:xfrm>
            <a:off x="504000" y="1768680"/>
            <a:ext cx="90709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0" name="Obrázek 224"/>
          <p:cNvPicPr/>
          <p:nvPr/>
        </p:nvPicPr>
        <p:blipFill>
          <a:blip r:embed="rId2" cstate="print"/>
          <a:stretch/>
        </p:blipFill>
        <p:spPr>
          <a:xfrm>
            <a:off x="65160" y="7272000"/>
            <a:ext cx="6126120" cy="286920"/>
          </a:xfrm>
          <a:prstGeom prst="rect">
            <a:avLst/>
          </a:prstGeom>
          <a:ln>
            <a:noFill/>
          </a:ln>
        </p:spPr>
      </p:pic>
      <p:pic>
        <p:nvPicPr>
          <p:cNvPr id="261" name="Obrázek 225"/>
          <p:cNvPicPr/>
          <p:nvPr/>
        </p:nvPicPr>
        <p:blipFill>
          <a:blip r:embed="rId3" cstate="print"/>
          <a:stretch/>
        </p:blipFill>
        <p:spPr>
          <a:xfrm>
            <a:off x="360" y="324000"/>
            <a:ext cx="10079640" cy="700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69440" y="-9576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střípky z geologie Ruska</a:t>
            </a:r>
            <a:endParaRPr/>
          </a:p>
        </p:txBody>
      </p:sp>
      <p:sp>
        <p:nvSpPr>
          <p:cNvPr id="187" name="CustomShape 2"/>
          <p:cNvSpPr/>
          <p:nvPr/>
        </p:nvSpPr>
        <p:spPr>
          <a:xfrm>
            <a:off x="469080" y="1733040"/>
            <a:ext cx="907092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území dnešního Ruska se dělilo a opětovně spojovalo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Evropská část Ruska byla ve starohorách součástí kontinentu </a:t>
            </a:r>
            <a:r>
              <a:rPr lang="cs-CZ" sz="3200" b="1" strike="noStrike">
                <a:solidFill>
                  <a:srgbClr val="000000"/>
                </a:solidFill>
                <a:latin typeface="Arial"/>
                <a:ea typeface="DejaVu Sans"/>
              </a:rPr>
              <a:t>Baltika</a:t>
            </a: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 – v prvohorách se srazila s Laurentií (dnešní sev. Amerikou) a dala vzniknout pohořím ve Velké Británii, Skandinávii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Sibiř byla dvakrát samostatným kontinentem – při srážce v prvohorách vzniklo pohoří </a:t>
            </a:r>
            <a:r>
              <a:rPr lang="cs-CZ" sz="3200" b="1" strike="noStrike">
                <a:solidFill>
                  <a:srgbClr val="000000"/>
                </a:solidFill>
                <a:latin typeface="Arial"/>
                <a:ea typeface="DejaVu Sans"/>
              </a:rPr>
              <a:t>Ural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3200" b="1" strike="noStrike">
                <a:solidFill>
                  <a:srgbClr val="000000"/>
                </a:solidFill>
                <a:latin typeface="Arial"/>
                <a:ea typeface="DejaVu Sans"/>
              </a:rPr>
              <a:t>Bajkalské jezero</a:t>
            </a: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 vzniklo díky oddalování Amurské desky od Eurasijské(2 cm / rok)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Obrázek 226"/>
          <p:cNvPicPr/>
          <p:nvPr/>
        </p:nvPicPr>
        <p:blipFill>
          <a:blip r:embed="rId2" cstate="print"/>
          <a:stretch/>
        </p:blipFill>
        <p:spPr>
          <a:xfrm>
            <a:off x="39240" y="5040"/>
            <a:ext cx="9320040" cy="5200200"/>
          </a:xfrm>
          <a:prstGeom prst="rect">
            <a:avLst/>
          </a:prstGeom>
          <a:ln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432000" y="-32544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republiky v Rusku</a:t>
            </a:r>
            <a:endParaRPr/>
          </a:p>
        </p:txBody>
      </p:sp>
      <p:pic>
        <p:nvPicPr>
          <p:cNvPr id="264" name="Obrázek 228"/>
          <p:cNvPicPr/>
          <p:nvPr/>
        </p:nvPicPr>
        <p:blipFill>
          <a:blip r:embed="rId3" cstate="print"/>
          <a:srcRect l="10682" t="11483" r="42086" b="42505"/>
          <a:stretch/>
        </p:blipFill>
        <p:spPr>
          <a:xfrm>
            <a:off x="0" y="5045400"/>
            <a:ext cx="4130280" cy="2513520"/>
          </a:xfrm>
          <a:prstGeom prst="rect">
            <a:avLst/>
          </a:prstGeom>
          <a:ln>
            <a:noFill/>
          </a:ln>
        </p:spPr>
      </p:pic>
      <p:pic>
        <p:nvPicPr>
          <p:cNvPr id="265" name="Obrázek 229"/>
          <p:cNvPicPr/>
          <p:nvPr/>
        </p:nvPicPr>
        <p:blipFill>
          <a:blip r:embed="rId4" cstate="print"/>
          <a:srcRect l="10681" t="11481" r="42085" b="83221"/>
          <a:stretch/>
        </p:blipFill>
        <p:spPr>
          <a:xfrm>
            <a:off x="4320000" y="5040000"/>
            <a:ext cx="4130280" cy="286920"/>
          </a:xfrm>
          <a:prstGeom prst="rect">
            <a:avLst/>
          </a:prstGeom>
          <a:ln>
            <a:noFill/>
          </a:ln>
        </p:spPr>
      </p:pic>
      <p:pic>
        <p:nvPicPr>
          <p:cNvPr id="266" name="Obrázek 230"/>
          <p:cNvPicPr/>
          <p:nvPr/>
        </p:nvPicPr>
        <p:blipFill>
          <a:blip r:embed="rId4" cstate="print"/>
          <a:srcRect l="10681" t="57459" r="42085" b="5633"/>
          <a:stretch/>
        </p:blipFill>
        <p:spPr>
          <a:xfrm>
            <a:off x="4329000" y="5328360"/>
            <a:ext cx="4130280" cy="201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Rusko - problémy</a:t>
            </a:r>
            <a:endParaRPr/>
          </a:p>
        </p:txBody>
      </p:sp>
      <p:sp>
        <p:nvSpPr>
          <p:cNvPr id="268" name="CustomShape 2"/>
          <p:cNvSpPr/>
          <p:nvPr/>
        </p:nvSpPr>
        <p:spPr>
          <a:xfrm>
            <a:off x="575640" y="1331640"/>
            <a:ext cx="9070920" cy="583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- po rozpadu SSSR čelilo Rusko po celá 90. léta ekonomickým problémům – odliv vědců do zahraničí, vzrůst organizovaného zločinu a hosp. kriminality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- společnost se rozdělila na extrémně chudé a extrémně bohaté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- v roce 1998 Rusko zbankrotovalo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- situace se zlepšuje za nástupu Putina, stát však musí stát čelit novým problémům (terorismus, separatistické tendence jednotlivých republik – Čečensko, intervence armády v 90. letech)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- pokles porodnosti etnických Rusů, naopak nárůst porodnosti etnik turkického původu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- Rusko je kritizováno za nedodržování lidských práv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504000" y="-10944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Ekonomika Ruska</a:t>
            </a:r>
            <a:endParaRPr/>
          </a:p>
        </p:txBody>
      </p:sp>
      <p:sp>
        <p:nvSpPr>
          <p:cNvPr id="270" name="CustomShape 2"/>
          <p:cNvSpPr/>
          <p:nvPr/>
        </p:nvSpPr>
        <p:spPr>
          <a:xfrm>
            <a:off x="504000" y="1152000"/>
            <a:ext cx="9070920" cy="59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silně závislá na těžbě nerostných surovin, země je díky tomu odkázaná na ceny komodit na trzích + závislost na kurzu rublu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zatížena sankcemi „západu“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dominantní postavení Moskvy (1/14 obyvatel, ale 1/3 HDP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významná města ještě na jihovýchodě státu, Sibiř + Dálný východ slouží pouze jako surovinová základna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podíl sektorů na HDP: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zemědělství: 4,7 %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průmysl: 32,4 %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služby: 62,3 %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504000" y="-16668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Ekonomika Ruska - primér</a:t>
            </a:r>
            <a:endParaRPr/>
          </a:p>
        </p:txBody>
      </p:sp>
      <p:sp>
        <p:nvSpPr>
          <p:cNvPr id="272" name="CustomShape 2"/>
          <p:cNvSpPr/>
          <p:nvPr/>
        </p:nvSpPr>
        <p:spPr>
          <a:xfrm>
            <a:off x="431640" y="827640"/>
            <a:ext cx="9070920" cy="673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významná role těžebního průmyslu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- ropa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- zemní plyn – největší zásoby a </a:t>
            </a:r>
            <a:r>
              <a:rPr lang="cs-CZ" sz="2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nej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. exportér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- hnědé, černé uhlí – Ural, Sibiř,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těžba diamantů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Sibiř - zdroj dřeva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b="1" i="1" strike="noStrike" dirty="0">
                <a:solidFill>
                  <a:srgbClr val="000000"/>
                </a:solidFill>
                <a:latin typeface="Arial"/>
                <a:ea typeface="DejaVu Sans"/>
              </a:rPr>
              <a:t>zemědělství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v 90. letech úpadek kvůli pomalé restrukturalizaci, od počátku tisíciletí nové investice a rozvoj zem., v roce 2016 překonalo HDP ze zemědělství zbrojní průmysl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rybolov – Černé moře (jeseteři – kaviár) Bílé moře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sever – chov sobů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mírný pás – chov hovězího, pěstování cukrové řepy, obilí,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jih chov dobytka, ovcí, prasat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jih – pěstování obilí – nyní se daří dobře exportovat díky nízkému kurzu rublu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"/>
          <p:cNvSpPr/>
          <p:nvPr/>
        </p:nvSpPr>
        <p:spPr>
          <a:xfrm>
            <a:off x="504000" y="1768680"/>
            <a:ext cx="90709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5" name="Obrázek 239"/>
          <p:cNvPicPr/>
          <p:nvPr/>
        </p:nvPicPr>
        <p:blipFill>
          <a:blip r:embed="rId2" cstate="print"/>
          <a:stretch/>
        </p:blipFill>
        <p:spPr>
          <a:xfrm>
            <a:off x="-34560" y="-72000"/>
            <a:ext cx="10112760" cy="766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Obrázek 240"/>
          <p:cNvPicPr/>
          <p:nvPr/>
        </p:nvPicPr>
        <p:blipFill>
          <a:blip r:embed="rId2" cstate="print"/>
          <a:stretch/>
        </p:blipFill>
        <p:spPr>
          <a:xfrm>
            <a:off x="1681920" y="12600"/>
            <a:ext cx="7210080" cy="7546320"/>
          </a:xfrm>
          <a:prstGeom prst="rect">
            <a:avLst/>
          </a:prstGeom>
          <a:ln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144360" y="6552000"/>
            <a:ext cx="9935640" cy="10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nedávno vystavený plynovod (2011) Nord Stream – panují obavy, že Rusko může pomocí plynovodu Transgas ovládat politické dění v zemích východní a střední Evropy bez omezení dodávek plynu do západní Evropy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Obrázek 242"/>
          <p:cNvPicPr/>
          <p:nvPr/>
        </p:nvPicPr>
        <p:blipFill>
          <a:blip r:embed="rId2" cstate="print"/>
          <a:stretch/>
        </p:blipFill>
        <p:spPr>
          <a:xfrm>
            <a:off x="6840" y="0"/>
            <a:ext cx="10073160" cy="6119280"/>
          </a:xfrm>
          <a:prstGeom prst="rect">
            <a:avLst/>
          </a:prstGeom>
          <a:ln>
            <a:noFill/>
          </a:ln>
        </p:spPr>
      </p:pic>
      <p:sp>
        <p:nvSpPr>
          <p:cNvPr id="279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2"/>
          <p:cNvSpPr/>
          <p:nvPr/>
        </p:nvSpPr>
        <p:spPr>
          <a:xfrm>
            <a:off x="288000" y="6663600"/>
            <a:ext cx="9070920" cy="75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 ropovod Družba spojuje Rusko s východní a střední Evropou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504000" y="1768680"/>
            <a:ext cx="90709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3" name="Obrázek 247"/>
          <p:cNvPicPr/>
          <p:nvPr/>
        </p:nvPicPr>
        <p:blipFill>
          <a:blip r:embed="rId2" cstate="print"/>
          <a:stretch/>
        </p:blipFill>
        <p:spPr>
          <a:xfrm>
            <a:off x="-37800" y="-10440"/>
            <a:ext cx="10092600" cy="756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Obrázek 248"/>
          <p:cNvPicPr/>
          <p:nvPr/>
        </p:nvPicPr>
        <p:blipFill>
          <a:blip r:embed="rId2" cstate="print"/>
          <a:stretch/>
        </p:blipFill>
        <p:spPr>
          <a:xfrm>
            <a:off x="-11160" y="0"/>
            <a:ext cx="10078920" cy="7558920"/>
          </a:xfrm>
          <a:prstGeom prst="rect">
            <a:avLst/>
          </a:prstGeom>
          <a:ln>
            <a:noFill/>
          </a:ln>
        </p:spPr>
      </p:pic>
      <p:pic>
        <p:nvPicPr>
          <p:cNvPr id="285" name="Obrázek 249"/>
          <p:cNvPicPr/>
          <p:nvPr/>
        </p:nvPicPr>
        <p:blipFill>
          <a:blip r:embed="rId3" cstate="print"/>
          <a:srcRect l="35156" t="34459" b="17256"/>
          <a:stretch/>
        </p:blipFill>
        <p:spPr>
          <a:xfrm>
            <a:off x="7128000" y="144000"/>
            <a:ext cx="2785680" cy="129492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396720" y="6876000"/>
            <a:ext cx="9070920" cy="575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diamantový lom Udačnaja (rozměry DxŠxH v metrech – 2000, 1600, 640), nyní se pokračuje v těžbě pod zemí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2"/>
          <p:cNvSpPr/>
          <p:nvPr/>
        </p:nvSpPr>
        <p:spPr>
          <a:xfrm>
            <a:off x="504000" y="1768680"/>
            <a:ext cx="90709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9" name="Obrázek 253"/>
          <p:cNvPicPr/>
          <p:nvPr/>
        </p:nvPicPr>
        <p:blipFill>
          <a:blip r:embed="rId2" cstate="print"/>
          <a:stretch/>
        </p:blipFill>
        <p:spPr>
          <a:xfrm>
            <a:off x="36000" y="162360"/>
            <a:ext cx="10066680" cy="631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2"/>
          <p:cNvSpPr/>
          <p:nvPr/>
        </p:nvSpPr>
        <p:spPr>
          <a:xfrm>
            <a:off x="504000" y="1768680"/>
            <a:ext cx="90709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0" name="Obrázek 154"/>
          <p:cNvPicPr/>
          <p:nvPr/>
        </p:nvPicPr>
        <p:blipFill>
          <a:blip r:embed="rId2" cstate="print"/>
          <a:stretch/>
        </p:blipFill>
        <p:spPr>
          <a:xfrm>
            <a:off x="-28080" y="16920"/>
            <a:ext cx="10079280" cy="654300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120960" y="6840000"/>
            <a:ext cx="10173960" cy="59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Eurasijská deska (vyznačena růžově) a okolní litosferické desky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504000" y="30132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Průmysl (sekundér)</a:t>
            </a:r>
            <a:endParaRPr/>
          </a:p>
        </p:txBody>
      </p:sp>
      <p:sp>
        <p:nvSpPr>
          <p:cNvPr id="291" name="CustomShape 2"/>
          <p:cNvSpPr/>
          <p:nvPr/>
        </p:nvSpPr>
        <p:spPr>
          <a:xfrm>
            <a:off x="503640" y="1547640"/>
            <a:ext cx="9070920" cy="517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 významnou roli hraje automobilový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prům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. - 11. největší producent aut na světě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 automobily se však již po celou dobu snaží marně dohánět západní výrobce,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AvtoVAZ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- osobní automobily Lada (Renault – většinový vlastník)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GAZ – osobní, terénní, nákladní automobily, v minulosti tanky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KAMAZ – nákladní automobily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 zbrojní průmysl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 letecký průmysl (sjednocená letecká korporace – zahrnuje bývalé výrobce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Mig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, Iljušin,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Tupolev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atd.)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6768000"/>
            <a:ext cx="100800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Lada Žiguli vs. západní automobilky, výroba do r. 2010</a:t>
            </a:r>
            <a:endParaRPr/>
          </a:p>
        </p:txBody>
      </p:sp>
      <p:pic>
        <p:nvPicPr>
          <p:cNvPr id="293" name="Obrázek 257"/>
          <p:cNvPicPr/>
          <p:nvPr/>
        </p:nvPicPr>
        <p:blipFill>
          <a:blip r:embed="rId2" cstate="print"/>
          <a:stretch/>
        </p:blipFill>
        <p:spPr>
          <a:xfrm>
            <a:off x="581400" y="0"/>
            <a:ext cx="8525160" cy="669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0" y="6228000"/>
            <a:ext cx="10080000" cy="13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Lada Vesta – nejprodávanější model současnosti; 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tip na film: Švéd v žigulíku</a:t>
            </a:r>
            <a:endParaRPr/>
          </a:p>
        </p:txBody>
      </p:sp>
      <p:pic>
        <p:nvPicPr>
          <p:cNvPr id="295" name="Obrázek 259"/>
          <p:cNvPicPr/>
          <p:nvPr/>
        </p:nvPicPr>
        <p:blipFill>
          <a:blip r:embed="rId2" cstate="print"/>
          <a:stretch/>
        </p:blipFill>
        <p:spPr>
          <a:xfrm>
            <a:off x="360" y="0"/>
            <a:ext cx="10079640" cy="622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432360" y="6768000"/>
            <a:ext cx="907092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Lada Niva a legendární Návštěvníci</a:t>
            </a:r>
            <a:endParaRPr/>
          </a:p>
        </p:txBody>
      </p:sp>
      <p:pic>
        <p:nvPicPr>
          <p:cNvPr id="297" name="Obrázek 261"/>
          <p:cNvPicPr/>
          <p:nvPr/>
        </p:nvPicPr>
        <p:blipFill>
          <a:blip r:embed="rId2" cstate="print"/>
          <a:stretch/>
        </p:blipFill>
        <p:spPr>
          <a:xfrm>
            <a:off x="1008000" y="9720"/>
            <a:ext cx="7127280" cy="646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32360" y="6768000"/>
            <a:ext cx="907092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Lada Niva 4x4 Urban (2017)</a:t>
            </a:r>
            <a:endParaRPr/>
          </a:p>
        </p:txBody>
      </p:sp>
      <p:pic>
        <p:nvPicPr>
          <p:cNvPr id="299" name="Obrázek 263"/>
          <p:cNvPicPr/>
          <p:nvPr/>
        </p:nvPicPr>
        <p:blipFill>
          <a:blip r:embed="rId2" cstate="print"/>
          <a:stretch/>
        </p:blipFill>
        <p:spPr>
          <a:xfrm>
            <a:off x="360" y="2520"/>
            <a:ext cx="10079640" cy="669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Obrázek 264"/>
          <p:cNvPicPr/>
          <p:nvPr/>
        </p:nvPicPr>
        <p:blipFill>
          <a:blip r:embed="rId2" cstate="print"/>
          <a:stretch/>
        </p:blipFill>
        <p:spPr>
          <a:xfrm>
            <a:off x="-11160" y="5760"/>
            <a:ext cx="10103400" cy="7409520"/>
          </a:xfrm>
          <a:prstGeom prst="rect">
            <a:avLst/>
          </a:prstGeom>
          <a:ln>
            <a:noFill/>
          </a:ln>
        </p:spPr>
      </p:pic>
      <p:sp>
        <p:nvSpPr>
          <p:cNvPr id="301" name="CustomShape 1"/>
          <p:cNvSpPr/>
          <p:nvPr/>
        </p:nvSpPr>
        <p:spPr>
          <a:xfrm>
            <a:off x="0" y="6768000"/>
            <a:ext cx="10080000" cy="790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GAZ-69 (Gorkovskij Avtomobilnyj Zavod), dnes nevyráběno, hojně využívaný také ČSLA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0" y="6732000"/>
            <a:ext cx="10080000" cy="826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GAZ – 13 Čajka, vysněné vládní vozidlo sovětských aparátčíků </a:t>
            </a:r>
            <a:endParaRPr/>
          </a:p>
        </p:txBody>
      </p:sp>
      <p:pic>
        <p:nvPicPr>
          <p:cNvPr id="303" name="Obrázek 267"/>
          <p:cNvPicPr/>
          <p:nvPr/>
        </p:nvPicPr>
        <p:blipFill>
          <a:blip r:embed="rId2" cstate="print"/>
          <a:stretch/>
        </p:blipFill>
        <p:spPr>
          <a:xfrm>
            <a:off x="0" y="14760"/>
            <a:ext cx="10079640" cy="671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6588000"/>
            <a:ext cx="9936000" cy="970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GAZ-21 Volha Carevna, luxusní vůz komunistického Československa</a:t>
            </a:r>
            <a:endParaRPr/>
          </a:p>
        </p:txBody>
      </p:sp>
      <p:pic>
        <p:nvPicPr>
          <p:cNvPr id="305" name="Obrázek 269"/>
          <p:cNvPicPr/>
          <p:nvPr/>
        </p:nvPicPr>
        <p:blipFill>
          <a:blip r:embed="rId2" cstate="print"/>
          <a:stretch/>
        </p:blipFill>
        <p:spPr>
          <a:xfrm>
            <a:off x="-53640" y="1746360"/>
            <a:ext cx="10079640" cy="487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432360" y="6768000"/>
            <a:ext cx="9070920" cy="575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dodávka GAZelle</a:t>
            </a:r>
            <a:endParaRPr/>
          </a:p>
        </p:txBody>
      </p:sp>
      <p:pic>
        <p:nvPicPr>
          <p:cNvPr id="307" name="Obrázek 271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80000" cy="615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Obrázek 272"/>
          <p:cNvPicPr/>
          <p:nvPr/>
        </p:nvPicPr>
        <p:blipFill>
          <a:blip r:embed="rId2" cstate="print"/>
          <a:stretch/>
        </p:blipFill>
        <p:spPr>
          <a:xfrm>
            <a:off x="0" y="9720"/>
            <a:ext cx="10080000" cy="755964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0" y="6732720"/>
            <a:ext cx="10080000" cy="8262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UAZ-452 (Uljanovskij Avtomobilnyj Zavod), dnes nevyráběno, hojně využívaný také ČSLA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503640" y="14400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Zakresli do mapy</a:t>
            </a:r>
            <a:endParaRPr/>
          </a:p>
        </p:txBody>
      </p:sp>
      <p:sp>
        <p:nvSpPr>
          <p:cNvPr id="193" name="CustomShape 2"/>
          <p:cNvSpPr/>
          <p:nvPr/>
        </p:nvSpPr>
        <p:spPr>
          <a:xfrm>
            <a:off x="432000" y="1231559"/>
            <a:ext cx="9069120" cy="46365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-reliéf: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Ural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(Jižní, Střední, Severní),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Velký Kavkaz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Středosibiřská vysočina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Verchojanské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pohoří,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pohoří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Čerského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Kolymské pohoří,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Korjacké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pohoří,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Středokamčatské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pohoří,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Altaj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východní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Sajan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Západní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Sajan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Východoevropská nížina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Kaspická nížina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Západosibiřská rovina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vrchol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Elbrus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vrchol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Belucha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sopka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Klučevskaja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Sichote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Aliň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-horizontální členitost: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Kaspické moře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pol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Kola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pol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Jamal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Obský záliv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Nová země,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Karská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vrata,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Karské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moře, Severní země, moře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Laptěvů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Novosibiřské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ostrovy, Východosibiřské moře, Čukotské moře, Beringův průliv, Čukotský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pol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.,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Anadyrský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záliv,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pol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. Kamčatka, Ochotské moře, Japonské moře, Tatarský průliv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Vodsto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Om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, Ob, Lena, Jenisej, Volha, Irtyš, Amur, Kolyma, Don, Ladožské jezero, Oněžské jezero,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jezero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Bajkal, 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-města: 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Moskva,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Sankt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Peterburg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Niž. Novgorod, Kazaň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Perm,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Vorkuta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Machačkala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Ufa, Magnitogorsk, Čeljabinsk,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Jekatěrinburg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Omsk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Novosibirsk, Irkutsk,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Ulan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Ude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, Vladivostok, Kaliningrad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Murmaňsk</a:t>
            </a:r>
            <a:r>
              <a:rPr lang="cs-CZ" sz="2000" strike="noStrike" dirty="0">
                <a:solidFill>
                  <a:srgbClr val="FF0000"/>
                </a:solidFill>
                <a:latin typeface="Arial"/>
                <a:ea typeface="DejaVu Sans"/>
              </a:rPr>
              <a:t>, </a:t>
            </a:r>
            <a:r>
              <a:rPr lang="cs-CZ" sz="2000" strike="noStrike" dirty="0" err="1">
                <a:solidFill>
                  <a:srgbClr val="FF0000"/>
                </a:solidFill>
                <a:latin typeface="Arial"/>
                <a:ea typeface="DejaVu Sans"/>
              </a:rPr>
              <a:t>Archandělsk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Obrázek 274"/>
          <p:cNvPicPr/>
          <p:nvPr/>
        </p:nvPicPr>
        <p:blipFill>
          <a:blip r:embed="rId2" cstate="print"/>
          <a:stretch/>
        </p:blipFill>
        <p:spPr>
          <a:xfrm>
            <a:off x="0" y="9720"/>
            <a:ext cx="10080000" cy="7559640"/>
          </a:xfrm>
          <a:prstGeom prst="rect">
            <a:avLst/>
          </a:prstGeom>
          <a:ln>
            <a:noFill/>
          </a:ln>
        </p:spPr>
      </p:pic>
      <p:sp>
        <p:nvSpPr>
          <p:cNvPr id="311" name="CustomShape 1"/>
          <p:cNvSpPr/>
          <p:nvPr/>
        </p:nvSpPr>
        <p:spPr>
          <a:xfrm>
            <a:off x="432360" y="6768000"/>
            <a:ext cx="9070920" cy="575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UAZ-469, dnes nevyráběno, hojně využívaný také ČSLA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Obrázek 276"/>
          <p:cNvPicPr/>
          <p:nvPr/>
        </p:nvPicPr>
        <p:blipFill>
          <a:blip r:embed="rId2" cstate="print"/>
          <a:stretch/>
        </p:blipFill>
        <p:spPr>
          <a:xfrm>
            <a:off x="-11160" y="-4680"/>
            <a:ext cx="10177920" cy="7563600"/>
          </a:xfrm>
          <a:prstGeom prst="rect">
            <a:avLst/>
          </a:prstGeom>
          <a:ln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432360" y="6768000"/>
            <a:ext cx="9070920" cy="575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UAZ Patriot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0" y="6444000"/>
            <a:ext cx="10080000" cy="1114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KamAZ-6560, Kamskij avtomobilnyj závod,  Naberežnyje Čelny, Tatarstán, výroba nákl. automobilů, tanků</a:t>
            </a:r>
            <a:endParaRPr/>
          </a:p>
        </p:txBody>
      </p:sp>
      <p:pic>
        <p:nvPicPr>
          <p:cNvPr id="315" name="Obrázek 279"/>
          <p:cNvPicPr/>
          <p:nvPr/>
        </p:nvPicPr>
        <p:blipFill>
          <a:blip r:embed="rId2" cstate="print"/>
          <a:stretch/>
        </p:blipFill>
        <p:spPr>
          <a:xfrm>
            <a:off x="-11160" y="18360"/>
            <a:ext cx="10079640" cy="640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504000" y="410400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</a:rPr>
              <a:t>několik dalších Sovětských motokuriozit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0" y="6660000"/>
            <a:ext cx="10080000" cy="898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V roce 2013 zanikla automobilka ZIL (Zavod imeni Lichačeva), součást výzbroje ČSLA, udávaná spotřeba 50 l beznínu / 100 km</a:t>
            </a:r>
            <a:endParaRPr/>
          </a:p>
        </p:txBody>
      </p:sp>
      <p:pic>
        <p:nvPicPr>
          <p:cNvPr id="318" name="Obrázek 282"/>
          <p:cNvPicPr/>
          <p:nvPr/>
        </p:nvPicPr>
        <p:blipFill>
          <a:blip r:embed="rId2" cstate="print"/>
          <a:stretch/>
        </p:blipFill>
        <p:spPr>
          <a:xfrm>
            <a:off x="-1800" y="1440"/>
            <a:ext cx="10047240" cy="669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432360" y="6768000"/>
            <a:ext cx="9070920" cy="575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ZIL-E-167, praktické vozidlo do Sibiře :-)</a:t>
            </a:r>
            <a:endParaRPr/>
          </a:p>
        </p:txBody>
      </p:sp>
      <p:pic>
        <p:nvPicPr>
          <p:cNvPr id="320" name="Obrázek 284"/>
          <p:cNvPicPr/>
          <p:nvPr/>
        </p:nvPicPr>
        <p:blipFill>
          <a:blip r:embed="rId2" cstate="print"/>
          <a:stretch/>
        </p:blipFill>
        <p:spPr>
          <a:xfrm>
            <a:off x="360" y="1800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0" y="6732000"/>
            <a:ext cx="10080000" cy="863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ZIL-4906, vozidlo k záchraně posádky Sojuzu, převáželo šroubochod (následující snímek)</a:t>
            </a:r>
            <a:endParaRPr/>
          </a:p>
        </p:txBody>
      </p:sp>
      <p:pic>
        <p:nvPicPr>
          <p:cNvPr id="322" name="Obrázek 286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80000" cy="672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0" y="6732000"/>
            <a:ext cx="10080000" cy="8269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ZIL-29061, v nehostinném terénu sloužil k záchraně kosmonautů</a:t>
            </a:r>
            <a:endParaRPr/>
          </a:p>
        </p:txBody>
      </p:sp>
      <p:pic>
        <p:nvPicPr>
          <p:cNvPr id="324" name="Obrázek 288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80000" cy="671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0" y="6768000"/>
            <a:ext cx="770400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DM62-1727, pro převoz jaderných hlavic</a:t>
            </a:r>
            <a:endParaRPr/>
          </a:p>
        </p:txBody>
      </p:sp>
      <p:pic>
        <p:nvPicPr>
          <p:cNvPr id="326" name="Obrázek 290"/>
          <p:cNvPicPr/>
          <p:nvPr/>
        </p:nvPicPr>
        <p:blipFill>
          <a:blip r:embed="rId2" cstate="print"/>
          <a:stretch/>
        </p:blipFill>
        <p:spPr>
          <a:xfrm>
            <a:off x="34200" y="1440"/>
            <a:ext cx="10045800" cy="669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432360" y="-21600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3600" strike="noStrike">
                <a:solidFill>
                  <a:srgbClr val="000000"/>
                </a:solidFill>
                <a:latin typeface="Calibri"/>
                <a:ea typeface="DejaVu Sans"/>
              </a:rPr>
              <a:t>Doprava – Transsibiřská magistrála</a:t>
            </a:r>
            <a:endParaRPr/>
          </a:p>
        </p:txBody>
      </p:sp>
      <p:sp>
        <p:nvSpPr>
          <p:cNvPr id="328" name="CustomShape 2"/>
          <p:cNvSpPr/>
          <p:nvPr/>
        </p:nvSpPr>
        <p:spPr>
          <a:xfrm>
            <a:off x="288000" y="647640"/>
            <a:ext cx="9575640" cy="56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trať vedoucí v délce 9 288 km z Moskvy do Vladivostoku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trať nechal vybudovat Car Alexandr III a stavěla se mezi lety 1891 a 1916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vlak jedoucí z Moskvy do Vladivostoku překročí 7 časových pásem (tzn. rozkládá se na 8 pásmech)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cesta trvá 6 dní, při spuštění trati však cesta zabrala 16 dní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ve stanicích prodávají ženy jídlo (pirožky, horké brambory)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vlaky musí být schopny zvládnout teploty v rozmezí + 40 a – 40 °C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železnice má širší rozchod – 1 520 mm, oproti 1435 mm (střední Evropa)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od roku 2002 je plně elektrifikována (elektrifikace trvala 73 let, tj. od roku 1929)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trať se stavěla současně z východu i západu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na stavbě pracovalo 60 000 dělníků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každý vagón má svého průvodčího + je vybaven samovarem a dvěma toaletami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odbočky v Rusku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-BAM – Bajkalsko-amurská magistrála – postavena dál od Čínských hranic (dokončovací práce v 70. letech 20. stol.)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 AJAM – Amursko-jakutská magistrála – ve výstavbě –&gt;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Magadan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(příp. Čukotka až tunelem propojená Aljaška) 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směr Čína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Transmančurianská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magistrála – obíhá Mongolsko z východu, vede do Pekingu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Transmongolská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magistrála – vede přes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Ulan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Ude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do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Ulanbátaru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(Mongolsko) do Pekingu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503640" y="1769040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5" name="Obrázek 44"/>
          <p:cNvPicPr/>
          <p:nvPr/>
        </p:nvPicPr>
        <p:blipFill>
          <a:blip r:embed="rId2" cstate="print"/>
          <a:stretch/>
        </p:blipFill>
        <p:spPr>
          <a:xfrm>
            <a:off x="6840" y="4680"/>
            <a:ext cx="10077120" cy="550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Obrázek 329"/>
          <p:cNvPicPr/>
          <p:nvPr/>
        </p:nvPicPr>
        <p:blipFill>
          <a:blip r:embed="rId2" cstate="print"/>
          <a:stretch/>
        </p:blipFill>
        <p:spPr>
          <a:xfrm>
            <a:off x="42480" y="8280"/>
            <a:ext cx="10037880" cy="7096320"/>
          </a:xfrm>
          <a:prstGeom prst="rect">
            <a:avLst/>
          </a:prstGeom>
          <a:ln>
            <a:noFill/>
          </a:ln>
        </p:spPr>
      </p:pic>
      <p:pic>
        <p:nvPicPr>
          <p:cNvPr id="330" name="Obrázek 330"/>
          <p:cNvPicPr/>
          <p:nvPr/>
        </p:nvPicPr>
        <p:blipFill>
          <a:blip r:embed="rId3" cstate="print"/>
          <a:srcRect l="34897" t="29550" r="10691" b="29371"/>
          <a:stretch/>
        </p:blipFill>
        <p:spPr>
          <a:xfrm>
            <a:off x="42480" y="5202720"/>
            <a:ext cx="4997160" cy="23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290" name="Picture 2" descr="The Trans-Manchurian – The Transsiberi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6728" cy="6084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4" name="Obrázek 334"/>
          <p:cNvPicPr/>
          <p:nvPr/>
        </p:nvPicPr>
        <p:blipFill>
          <a:blip r:embed="rId2" cstate="print"/>
          <a:stretch/>
        </p:blipFill>
        <p:spPr>
          <a:xfrm>
            <a:off x="0" y="9720"/>
            <a:ext cx="10080360" cy="7560000"/>
          </a:xfrm>
          <a:prstGeom prst="rect">
            <a:avLst/>
          </a:prstGeom>
          <a:ln>
            <a:noFill/>
          </a:ln>
        </p:spPr>
      </p:pic>
      <p:sp>
        <p:nvSpPr>
          <p:cNvPr id="335" name="CustomShape 2"/>
          <p:cNvSpPr/>
          <p:nvPr/>
        </p:nvSpPr>
        <p:spPr>
          <a:xfrm>
            <a:off x="108000" y="6768000"/>
            <a:ext cx="878364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Expresní vlak „Rossija“ při teplotách −40 °C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2"/>
          <p:cNvSpPr/>
          <p:nvPr/>
        </p:nvSpPr>
        <p:spPr>
          <a:xfrm>
            <a:off x="108000" y="6768000"/>
            <a:ext cx="878364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Jaroslavské nádraží v Moskvě, začátek TSM</a:t>
            </a:r>
            <a:endParaRPr/>
          </a:p>
        </p:txBody>
      </p:sp>
      <p:pic>
        <p:nvPicPr>
          <p:cNvPr id="338" name="Obrázek 338"/>
          <p:cNvPicPr/>
          <p:nvPr/>
        </p:nvPicPr>
        <p:blipFill>
          <a:blip r:embed="rId2" cstate="print"/>
          <a:stretch/>
        </p:blipFill>
        <p:spPr>
          <a:xfrm>
            <a:off x="6840" y="1110240"/>
            <a:ext cx="10080000" cy="534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Obrázek 339"/>
          <p:cNvPicPr/>
          <p:nvPr/>
        </p:nvPicPr>
        <p:blipFill>
          <a:blip r:embed="rId2" cstate="print"/>
          <a:stretch/>
        </p:blipFill>
        <p:spPr>
          <a:xfrm>
            <a:off x="799200" y="-1440"/>
            <a:ext cx="8560440" cy="7564680"/>
          </a:xfrm>
          <a:prstGeom prst="rect">
            <a:avLst/>
          </a:prstGeom>
          <a:ln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108000" y="6768000"/>
            <a:ext cx="496764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výhybkář na Urale, 1910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Obrázek 341"/>
          <p:cNvPicPr/>
          <p:nvPr/>
        </p:nvPicPr>
        <p:blipFill>
          <a:blip r:embed="rId2" cstate="print"/>
          <a:stretch/>
        </p:blipFill>
        <p:spPr>
          <a:xfrm>
            <a:off x="25560" y="0"/>
            <a:ext cx="10162800" cy="7621920"/>
          </a:xfrm>
          <a:prstGeom prst="rect">
            <a:avLst/>
          </a:prstGeom>
          <a:ln>
            <a:noFill/>
          </a:ln>
        </p:spPr>
      </p:pic>
      <p:sp>
        <p:nvSpPr>
          <p:cNvPr id="342" name="CustomShape 1"/>
          <p:cNvSpPr/>
          <p:nvPr/>
        </p:nvSpPr>
        <p:spPr>
          <a:xfrm>
            <a:off x="108000" y="6768000"/>
            <a:ext cx="417564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prodej jídla na stanici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Obrázek 343"/>
          <p:cNvPicPr/>
          <p:nvPr/>
        </p:nvPicPr>
        <p:blipFill>
          <a:blip r:embed="rId2" cstate="print"/>
          <a:stretch/>
        </p:blipFill>
        <p:spPr>
          <a:xfrm>
            <a:off x="-39960" y="-13680"/>
            <a:ext cx="10212480" cy="757296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108000" y="6984000"/>
            <a:ext cx="10064520" cy="575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mezi lety 1898 a 1903 končila trať na obou stranách Bajkalu, to bylo překonáno lodí SS Bajkal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Obrázek 345"/>
          <p:cNvPicPr/>
          <p:nvPr/>
        </p:nvPicPr>
        <p:blipFill>
          <a:blip r:embed="rId2" cstate="print"/>
          <a:stretch/>
        </p:blipFill>
        <p:spPr>
          <a:xfrm>
            <a:off x="2180520" y="360"/>
            <a:ext cx="5667120" cy="7558920"/>
          </a:xfrm>
          <a:prstGeom prst="rect">
            <a:avLst/>
          </a:prstGeom>
          <a:ln>
            <a:noFill/>
          </a:ln>
        </p:spPr>
      </p:pic>
      <p:sp>
        <p:nvSpPr>
          <p:cNvPr id="346" name="CustomShape 1"/>
          <p:cNvSpPr/>
          <p:nvPr/>
        </p:nvSpPr>
        <p:spPr>
          <a:xfrm>
            <a:off x="108000" y="6768000"/>
            <a:ext cx="493164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nádraží ve Vladivostoku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Obrázek 347"/>
          <p:cNvPicPr/>
          <p:nvPr/>
        </p:nvPicPr>
        <p:blipFill>
          <a:blip r:embed="rId2" cstate="print"/>
          <a:stretch/>
        </p:blipFill>
        <p:spPr>
          <a:xfrm>
            <a:off x="0" y="9720"/>
            <a:ext cx="10066320" cy="7549560"/>
          </a:xfrm>
          <a:prstGeom prst="rect">
            <a:avLst/>
          </a:prstGeom>
          <a:ln>
            <a:noFill/>
          </a:ln>
        </p:spPr>
      </p:pic>
      <p:sp>
        <p:nvSpPr>
          <p:cNvPr id="348" name="CustomShape 1"/>
          <p:cNvSpPr/>
          <p:nvPr/>
        </p:nvSpPr>
        <p:spPr>
          <a:xfrm>
            <a:off x="108000" y="6768000"/>
            <a:ext cx="608364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kilometrovník ve Vladivostoku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Obrázek 349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80360" cy="7560360"/>
          </a:xfrm>
          <a:prstGeom prst="rect">
            <a:avLst/>
          </a:prstGeom>
          <a:ln>
            <a:noFill/>
          </a:ln>
        </p:spPr>
      </p:pic>
      <p:sp>
        <p:nvSpPr>
          <p:cNvPr id="350" name="CustomShape 1"/>
          <p:cNvSpPr/>
          <p:nvPr/>
        </p:nvSpPr>
        <p:spPr>
          <a:xfrm>
            <a:off x="108000" y="6768000"/>
            <a:ext cx="3563640" cy="611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samovar ve vlaku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2"/>
          <p:cNvSpPr/>
          <p:nvPr/>
        </p:nvSpPr>
        <p:spPr>
          <a:xfrm>
            <a:off x="503640" y="1769040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8" name="Obrázek 42"/>
          <p:cNvPicPr/>
          <p:nvPr/>
        </p:nvPicPr>
        <p:blipFill>
          <a:blip r:embed="rId2" cstate="print"/>
          <a:stretch/>
        </p:blipFill>
        <p:spPr>
          <a:xfrm>
            <a:off x="46080" y="39960"/>
            <a:ext cx="10077120" cy="601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Obrázek 351"/>
          <p:cNvPicPr/>
          <p:nvPr/>
        </p:nvPicPr>
        <p:blipFill>
          <a:blip r:embed="rId2" cstate="print"/>
          <a:stretch/>
        </p:blipFill>
        <p:spPr>
          <a:xfrm>
            <a:off x="936000" y="0"/>
            <a:ext cx="8318520" cy="7559280"/>
          </a:xfrm>
          <a:prstGeom prst="rect">
            <a:avLst/>
          </a:prstGeom>
          <a:ln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0" y="6552000"/>
            <a:ext cx="10080360" cy="10072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vlak jedoucí po Transmongolské magistrále vedoucí  mimo jiné přes poušť Gobi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0" y="6624000"/>
            <a:ext cx="10080360" cy="100764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0" rIns="0" bIns="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výměna podvozku na Čínsko-mongolské hranici (Transmongolská magistrála)</a:t>
            </a:r>
            <a:endParaRPr/>
          </a:p>
        </p:txBody>
      </p:sp>
      <p:pic>
        <p:nvPicPr>
          <p:cNvPr id="354" name="Obrázek 354"/>
          <p:cNvPicPr/>
          <p:nvPr/>
        </p:nvPicPr>
        <p:blipFill>
          <a:blip r:embed="rId2" cstate="print"/>
          <a:stretch/>
        </p:blipFill>
        <p:spPr>
          <a:xfrm>
            <a:off x="0" y="2520"/>
            <a:ext cx="10112040" cy="618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503280" y="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Obyvatelstvo</a:t>
            </a:r>
            <a:endParaRPr/>
          </a:p>
        </p:txBody>
      </p:sp>
      <p:sp>
        <p:nvSpPr>
          <p:cNvPr id="356" name="CustomShape 2"/>
          <p:cNvSpPr/>
          <p:nvPr/>
        </p:nvSpPr>
        <p:spPr>
          <a:xfrm>
            <a:off x="503280" y="1115640"/>
            <a:ext cx="9069120" cy="56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Tataři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Čukčové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Něnci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Korjaci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Čečenci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Nanajci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Tuvinci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Udegejci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Evenkové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Čuvaši - </a:t>
            </a:r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dirty="0"/>
              <a:t> Baškirové - 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Přírodní zajímavosti (8) – Bajkalské Jezero, sopky na Kamčatce, pohoří Altaj, Kavkaz,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Karská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vrata, Kurská kosa – 4 lidé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Kulturní památky (8) TSM, BAM, Ermitáž, Kreml, Chrám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Vasila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Blaženého – 4 lidé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zvyky, tradice – 2-3 lidé –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Russian population (demographic) pyramid (structure) on January, 1st, 20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453"/>
            <a:ext cx="10080624" cy="667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orodnost Rusk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872" y="2411685"/>
            <a:ext cx="7591425" cy="2152650"/>
          </a:xfrm>
          <a:prstGeom prst="rect">
            <a:avLst/>
          </a:prstGeom>
        </p:spPr>
      </p:pic>
      <p:pic>
        <p:nvPicPr>
          <p:cNvPr id="5" name="Obrázek 4" descr="Přirozený přírůstek Rusk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840" y="5003973"/>
            <a:ext cx="8391525" cy="2152650"/>
          </a:xfrm>
          <a:prstGeom prst="rect">
            <a:avLst/>
          </a:prstGeom>
        </p:spPr>
      </p:pic>
      <p:pic>
        <p:nvPicPr>
          <p:cNvPr id="6" name="Obrázek 5" descr="Vývoj populace Rus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9872" y="0"/>
            <a:ext cx="7677150" cy="215265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2338" name="Picture 2" descr="https://upload.wikimedia.org/wikipedia/commons/0/0a/Russia_e0_by_sex_1920-2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904" y="0"/>
            <a:ext cx="8008242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504000" y="-109800"/>
            <a:ext cx="907092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Povrch Ruska</a:t>
            </a:r>
            <a:endParaRPr/>
          </a:p>
        </p:txBody>
      </p:sp>
      <p:sp>
        <p:nvSpPr>
          <p:cNvPr id="200" name="CustomShape 2"/>
          <p:cNvSpPr/>
          <p:nvPr/>
        </p:nvSpPr>
        <p:spPr>
          <a:xfrm>
            <a:off x="432000" y="1019879"/>
            <a:ext cx="9358920" cy="65397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z hlediska geomorfologie se dělí do 6 orografických částí:</a:t>
            </a:r>
            <a:endParaRPr sz="2800" dirty="0"/>
          </a:p>
          <a:p>
            <a:pPr>
              <a:lnSpc>
                <a:spcPct val="100000"/>
              </a:lnSpc>
            </a:pPr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Fennoskandinávie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– zahrnuje Karélii a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pol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. Kola</a:t>
            </a:r>
            <a:endParaRPr sz="2800" dirty="0"/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Východoevropská rovina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– největší rovina Evropy (sahá do Polska, Moldavska, Ukrajiny, Kazachstánu), na západě zasahuje na velmi starý Baltský štít (Skandinávie), </a:t>
            </a:r>
            <a:endParaRPr sz="2800" dirty="0"/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pohoří Ural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– staré pohoří z prvohor, hranice mezi kulturami Evropy a Asie</a:t>
            </a:r>
            <a:endParaRPr sz="2800" dirty="0"/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Západosibiřská rovina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– tvořena kvartérními sedimenty, povrch formován ledovci</a:t>
            </a:r>
            <a:endParaRPr sz="2800" dirty="0"/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Středosibiřská </a:t>
            </a:r>
            <a:r>
              <a:rPr lang="cs-CZ" sz="2800" b="1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vysočina 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zabírá 3,5 mil. km</a:t>
            </a:r>
            <a:r>
              <a:rPr lang="cs-CZ" sz="2800" strike="noStrike" baseline="30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sz="2800" dirty="0"/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hory na jihu a východě Ruska – s výskytem sopečné </a:t>
            </a:r>
            <a:r>
              <a:rPr lang="cs-CZ" sz="2800" b="1" dirty="0">
                <a:solidFill>
                  <a:srgbClr val="000000"/>
                </a:solidFill>
                <a:latin typeface="Arial"/>
                <a:ea typeface="DejaVu Sans"/>
              </a:rPr>
              <a:t>č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innosti –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Sichote</a:t>
            </a: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Aliň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, Kamčatské pohoří -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Ključevskaja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brázek 165"/>
          <p:cNvPicPr/>
          <p:nvPr/>
        </p:nvPicPr>
        <p:blipFill>
          <a:blip r:embed="rId2" cstate="print"/>
          <a:stretch/>
        </p:blipFill>
        <p:spPr>
          <a:xfrm>
            <a:off x="0" y="9720"/>
            <a:ext cx="10065600" cy="754884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-360" y="6951240"/>
            <a:ext cx="10080000" cy="60768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Arial"/>
                <a:ea typeface="DejaVu Sans"/>
              </a:rPr>
              <a:t>kamčatská sopka Ključevskaja (4750 m n. m.) za východu slunce; má pravidelný kuželovitý tvar, velmi aktivní ( cca 100 erupcí za posledních 3 000 let)</a:t>
            </a:r>
            <a:endParaRPr/>
          </a:p>
        </p:txBody>
      </p:sp>
      <p:pic>
        <p:nvPicPr>
          <p:cNvPr id="203" name="Obrázek 167"/>
          <p:cNvPicPr/>
          <p:nvPr/>
        </p:nvPicPr>
        <p:blipFill>
          <a:blip r:embed="rId3" cstate="print"/>
          <a:srcRect l="82602"/>
          <a:stretch/>
        </p:blipFill>
        <p:spPr>
          <a:xfrm>
            <a:off x="8136720" y="395640"/>
            <a:ext cx="1654200" cy="247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2316</Words>
  <Application>Microsoft Office PowerPoint</Application>
  <PresentationFormat>Vlastní</PresentationFormat>
  <Paragraphs>206</Paragraphs>
  <Slides>75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Office Theme</vt:lpstr>
      <vt:lpstr>Office Theme</vt:lpstr>
      <vt:lpstr>Office Theme</vt:lpstr>
      <vt:lpstr>Office Theme</vt:lpstr>
      <vt:lpstr>Office Theme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Mlček Lukáš</dc:creator>
  <cp:lastModifiedBy>mlcek</cp:lastModifiedBy>
  <cp:revision>101</cp:revision>
  <dcterms:created xsi:type="dcterms:W3CDTF">2017-12-03T19:44:41Z</dcterms:created>
  <dcterms:modified xsi:type="dcterms:W3CDTF">2024-01-25T10:43:00Z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Vlastní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72</vt:i4>
  </property>
</Properties>
</file>