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11" r:id="rId57"/>
    <p:sldId id="312" r:id="rId58"/>
    <p:sldId id="313" r:id="rId59"/>
    <p:sldId id="314" r:id="rId60"/>
    <p:sldId id="315" r:id="rId61"/>
    <p:sldId id="316" r:id="rId62"/>
    <p:sldId id="309" r:id="rId63"/>
    <p:sldId id="310" r:id="rId64"/>
  </p:sldIdLst>
  <p:sldSz cx="9144000" cy="6858000" type="screen4x3"/>
  <p:notesSz cx="7559675" cy="106918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64" y="-8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304920" y="3917880"/>
            <a:ext cx="868608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755960" y="391788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304920" y="391788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5" name="Obrázek 34"/>
          <p:cNvPicPr/>
          <p:nvPr/>
        </p:nvPicPr>
        <p:blipFill>
          <a:blip r:embed="rId2" cstate="print"/>
          <a:stretch/>
        </p:blipFill>
        <p:spPr>
          <a:xfrm>
            <a:off x="1811520" y="1554120"/>
            <a:ext cx="5672520" cy="4525200"/>
          </a:xfrm>
          <a:prstGeom prst="rect">
            <a:avLst/>
          </a:prstGeom>
          <a:ln>
            <a:noFill/>
          </a:ln>
        </p:spPr>
      </p:pic>
      <p:pic>
        <p:nvPicPr>
          <p:cNvPr id="36" name="Obrázek 35"/>
          <p:cNvPicPr/>
          <p:nvPr/>
        </p:nvPicPr>
        <p:blipFill>
          <a:blip r:embed="rId2" cstate="print"/>
          <a:stretch/>
        </p:blipFill>
        <p:spPr>
          <a:xfrm>
            <a:off x="1811520" y="1554120"/>
            <a:ext cx="5672520" cy="452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3" name="PlaceHolder 2"/>
          <p:cNvSpPr>
            <a:spLocks noGrp="1"/>
          </p:cNvSpPr>
          <p:nvPr>
            <p:ph type="subTitle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subTitle"/>
          </p:nvPr>
        </p:nvSpPr>
        <p:spPr>
          <a:xfrm>
            <a:off x="304920" y="457200"/>
            <a:ext cx="8686080" cy="38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304920" y="391788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4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755960" y="391788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304920" y="3917880"/>
            <a:ext cx="868608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304920" y="3917880"/>
            <a:ext cx="868608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4755960" y="391788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5"/>
          <p:cNvSpPr>
            <a:spLocks noGrp="1"/>
          </p:cNvSpPr>
          <p:nvPr>
            <p:ph type="body"/>
          </p:nvPr>
        </p:nvSpPr>
        <p:spPr>
          <a:xfrm>
            <a:off x="304920" y="391788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4" name="Obrázek 73"/>
          <p:cNvPicPr/>
          <p:nvPr/>
        </p:nvPicPr>
        <p:blipFill>
          <a:blip r:embed="rId2" cstate="print"/>
          <a:stretch/>
        </p:blipFill>
        <p:spPr>
          <a:xfrm>
            <a:off x="1811520" y="1554120"/>
            <a:ext cx="5672520" cy="4525200"/>
          </a:xfrm>
          <a:prstGeom prst="rect">
            <a:avLst/>
          </a:prstGeom>
          <a:ln>
            <a:noFill/>
          </a:ln>
        </p:spPr>
      </p:pic>
      <p:pic>
        <p:nvPicPr>
          <p:cNvPr id="75" name="Obrázek 74"/>
          <p:cNvPicPr/>
          <p:nvPr/>
        </p:nvPicPr>
        <p:blipFill>
          <a:blip r:embed="rId2" cstate="print"/>
          <a:stretch/>
        </p:blipFill>
        <p:spPr>
          <a:xfrm>
            <a:off x="1811520" y="1554120"/>
            <a:ext cx="5672520" cy="452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304920" y="457200"/>
            <a:ext cx="8686080" cy="38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304920" y="391788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755960" y="391788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304920" y="3917880"/>
            <a:ext cx="868608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304920" y="3917880"/>
            <a:ext cx="868608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755960" y="391788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304920" y="391788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304920" y="1554120"/>
            <a:ext cx="868608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4" name="Obrázek 113"/>
          <p:cNvPicPr/>
          <p:nvPr/>
        </p:nvPicPr>
        <p:blipFill>
          <a:blip r:embed="rId2" cstate="print"/>
          <a:stretch/>
        </p:blipFill>
        <p:spPr>
          <a:xfrm>
            <a:off x="1811520" y="1554120"/>
            <a:ext cx="5672520" cy="4525200"/>
          </a:xfrm>
          <a:prstGeom prst="rect">
            <a:avLst/>
          </a:prstGeom>
          <a:ln>
            <a:noFill/>
          </a:ln>
        </p:spPr>
      </p:pic>
      <p:pic>
        <p:nvPicPr>
          <p:cNvPr id="115" name="Obrázek 114"/>
          <p:cNvPicPr/>
          <p:nvPr/>
        </p:nvPicPr>
        <p:blipFill>
          <a:blip r:embed="rId2" cstate="print"/>
          <a:stretch/>
        </p:blipFill>
        <p:spPr>
          <a:xfrm>
            <a:off x="1811520" y="1554120"/>
            <a:ext cx="5672520" cy="4525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304920" y="457200"/>
            <a:ext cx="8686080" cy="3882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304920" y="391788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4525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755960" y="391788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304920" y="457200"/>
            <a:ext cx="8686080" cy="8373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30492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755960" y="1554120"/>
            <a:ext cx="423864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304920" y="3917880"/>
            <a:ext cx="8686080" cy="21582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28B9C-6404-45A9-8849-106D8AFEC9D2}" type="datetimeFigureOut">
              <a:rPr lang="cs-CZ" smtClean="0"/>
              <a:pPr/>
              <a:t>18.01.2024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60A64-CFF7-4A64-96A5-4A2D29323B5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Line 1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38" name="Line 2"/>
          <p:cNvSpPr/>
          <p:nvPr/>
        </p:nvSpPr>
        <p:spPr>
          <a:xfrm>
            <a:off x="514080" y="1050840"/>
            <a:ext cx="8629920" cy="216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39" name="Line 3"/>
          <p:cNvSpPr/>
          <p:nvPr/>
        </p:nvSpPr>
        <p:spPr>
          <a:xfrm>
            <a:off x="514080" y="1057680"/>
            <a:ext cx="8629920" cy="2520"/>
          </a:xfrm>
          <a:prstGeom prst="line">
            <a:avLst/>
          </a:prstGeom>
          <a:ln w="9360">
            <a:solidFill>
              <a:srgbClr val="F0A22E"/>
            </a:solidFill>
            <a:round/>
          </a:ln>
        </p:spPr>
      </p:sp>
      <p:sp>
        <p:nvSpPr>
          <p:cNvPr id="40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cs-CZ">
                <a:latin typeface="Arial"/>
              </a:rPr>
              <a:t>Klikněte pro úpravu formátu textu nadpisu</a:t>
            </a:r>
            <a:endParaRPr/>
          </a:p>
        </p:txBody>
      </p:sp>
      <p:sp>
        <p:nvSpPr>
          <p:cNvPr id="41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Klikněte pro úpravu formátu textu osnovy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Druhá úroveň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cs-CZ">
                <a:latin typeface="Arial"/>
              </a:rPr>
              <a:t>Třetí úroveň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cs-CZ">
                <a:latin typeface="Arial"/>
              </a:rPr>
              <a:t>Čtvrtá úroveň osnovy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Pátá úroveň osnovy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Šestá úroveň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cs-CZ" sz="2000">
                <a:latin typeface="Arial"/>
              </a:rPr>
              <a:t>Sedmá úroveň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0FE84-E6EC-4A16-B878-9DE1FC50C85F}" type="datetimeFigureOut">
              <a:rPr lang="cs-CZ" smtClean="0"/>
              <a:pPr/>
              <a:t>18.01.2024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AADC2-192D-4BFD-9C3C-FC4736804DC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CustomShape 1"/>
          <p:cNvSpPr/>
          <p:nvPr/>
        </p:nvSpPr>
        <p:spPr>
          <a:xfrm>
            <a:off x="218160" y="5733360"/>
            <a:ext cx="8457480" cy="78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926255"/>
                </a:solidFill>
                <a:latin typeface="Franklin Gothic Medium"/>
              </a:rPr>
              <a:t>Východní Evropa</a:t>
            </a:r>
            <a:endParaRPr/>
          </a:p>
        </p:txBody>
      </p:sp>
      <p:pic>
        <p:nvPicPr>
          <p:cNvPr id="117" name="Obrázek 8"/>
          <p:cNvPicPr/>
          <p:nvPr/>
        </p:nvPicPr>
        <p:blipFill>
          <a:blip r:embed="rId2" cstate="print"/>
          <a:srcRect l="9927" t="32671" r="19417" b="14558"/>
          <a:stretch/>
        </p:blipFill>
        <p:spPr>
          <a:xfrm>
            <a:off x="1331640" y="-27360"/>
            <a:ext cx="6984360" cy="69843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Obrázek 136"/>
          <p:cNvPicPr/>
          <p:nvPr/>
        </p:nvPicPr>
        <p:blipFill>
          <a:blip r:embed="rId2" cstate="print"/>
          <a:stretch/>
        </p:blipFill>
        <p:spPr>
          <a:xfrm>
            <a:off x="0" y="-26640"/>
            <a:ext cx="9143640" cy="571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Obrázek 137"/>
          <p:cNvPicPr/>
          <p:nvPr/>
        </p:nvPicPr>
        <p:blipFill>
          <a:blip r:embed="rId2" cstate="print"/>
          <a:stretch/>
        </p:blipFill>
        <p:spPr>
          <a:xfrm>
            <a:off x="360" y="0"/>
            <a:ext cx="9143640" cy="571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Obrázek 138"/>
          <p:cNvPicPr/>
          <p:nvPr/>
        </p:nvPicPr>
        <p:blipFill>
          <a:blip r:embed="rId2" cstate="print"/>
          <a:stretch/>
        </p:blipFill>
        <p:spPr>
          <a:xfrm>
            <a:off x="360" y="0"/>
            <a:ext cx="9143640" cy="571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Obrázek 139"/>
          <p:cNvPicPr/>
          <p:nvPr/>
        </p:nvPicPr>
        <p:blipFill>
          <a:blip r:embed="rId2" cstate="print"/>
          <a:stretch/>
        </p:blipFill>
        <p:spPr>
          <a:xfrm>
            <a:off x="0" y="9360"/>
            <a:ext cx="9143640" cy="571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Obrázek 140"/>
          <p:cNvPicPr/>
          <p:nvPr/>
        </p:nvPicPr>
        <p:blipFill>
          <a:blip r:embed="rId2" cstate="print"/>
          <a:stretch/>
        </p:blipFill>
        <p:spPr>
          <a:xfrm>
            <a:off x="0" y="-26640"/>
            <a:ext cx="9143640" cy="571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CustomShape 1"/>
          <p:cNvSpPr/>
          <p:nvPr/>
        </p:nvSpPr>
        <p:spPr>
          <a:xfrm>
            <a:off x="323640" y="26064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Politická situace – podněstří</a:t>
            </a:r>
            <a:endParaRPr/>
          </a:p>
        </p:txBody>
      </p:sp>
      <p:sp>
        <p:nvSpPr>
          <p:cNvPr id="143" name="CustomShape 2"/>
          <p:cNvSpPr/>
          <p:nvPr/>
        </p:nvSpPr>
        <p:spPr>
          <a:xfrm>
            <a:off x="179640" y="98064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pod vlivem Ruska – hlavní město Tiraspol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vláda v Kišiněvě nemá nad tímto územím žádné pravomoci, ale oficiálně je stále součástí Moldavska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vysoký zahraniční dluh, nebýt ruských subvencí došlo by ke krachu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hutě, vodní elektrárny, textilní průmysl a výroba vín a destilátů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144" name="CustomShape 3"/>
          <p:cNvSpPr/>
          <p:nvPr/>
        </p:nvSpPr>
        <p:spPr>
          <a:xfrm>
            <a:off x="235440" y="5250600"/>
            <a:ext cx="8496720" cy="1551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b="1" strike="noStrike">
                <a:solidFill>
                  <a:srgbClr val="4E3B30"/>
                </a:solidFill>
                <a:latin typeface="Franklin Gothic Book"/>
                <a:ea typeface="DejaVu Sans"/>
              </a:rPr>
              <a:t>Gagauzie </a:t>
            </a: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– oblast obývaná Gagauzy, národem turkického původu, vyznávají křesťanství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CustomShape 1"/>
          <p:cNvSpPr/>
          <p:nvPr/>
        </p:nvSpPr>
        <p:spPr>
          <a:xfrm>
            <a:off x="323640" y="33264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problémy Moldavska</a:t>
            </a:r>
            <a:endParaRPr/>
          </a:p>
        </p:txBody>
      </p:sp>
      <p:sp>
        <p:nvSpPr>
          <p:cNvPr id="146" name="CustomShape 2"/>
          <p:cNvSpPr/>
          <p:nvPr/>
        </p:nvSpPr>
        <p:spPr>
          <a:xfrm>
            <a:off x="323640" y="1412640"/>
            <a:ext cx="8686080" cy="4466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nejchudší stát Evropy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velký odliv obyvatel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chybí infrastruktura (asfaltová silnice z Kišiněva do města Comrat; vystavěna z peněz EU) a dál rozbité komunikace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chybí sociální zabezpečení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země má dobrý potenciál k pěstování subtropických plodin; málo nerostných surovin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BĚLORUSKO</a:t>
            </a:r>
            <a:endParaRPr/>
          </a:p>
        </p:txBody>
      </p:sp>
      <p:sp>
        <p:nvSpPr>
          <p:cNvPr id="148" name="TextShape 2"/>
          <p:cNvSpPr txBox="1"/>
          <p:nvPr/>
        </p:nvSpPr>
        <p:spPr>
          <a:xfrm>
            <a:off x="457560" y="1268640"/>
            <a:ext cx="8686080" cy="2880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hl. město: 		</a:t>
            </a:r>
            <a:r>
              <a:rPr lang="cs-CZ" b="1" strike="noStrike">
                <a:latin typeface="Arial"/>
              </a:rPr>
              <a:t>Minsk</a:t>
            </a:r>
            <a:endParaRPr/>
          </a:p>
          <a:p>
            <a:r>
              <a:rPr lang="cs-CZ" strike="noStrike">
                <a:latin typeface="Arial"/>
              </a:rPr>
              <a:t>Počet obyvatel: 		</a:t>
            </a:r>
            <a:r>
              <a:rPr lang="cs-CZ" b="1" strike="noStrike">
                <a:latin typeface="Arial"/>
              </a:rPr>
              <a:t>9 492 000</a:t>
            </a:r>
            <a:endParaRPr/>
          </a:p>
          <a:p>
            <a:r>
              <a:rPr lang="cs-CZ" strike="noStrike">
                <a:latin typeface="Arial"/>
              </a:rPr>
              <a:t>Národnostní složení: 	</a:t>
            </a:r>
            <a:r>
              <a:rPr lang="cs-CZ" b="1" strike="noStrike">
                <a:latin typeface="Arial"/>
              </a:rPr>
              <a:t>Bělorusové</a:t>
            </a:r>
            <a:r>
              <a:rPr lang="cs-CZ" strike="noStrike">
                <a:latin typeface="Arial"/>
              </a:rPr>
              <a:t> (81,2 %), </a:t>
            </a:r>
            <a:r>
              <a:rPr lang="cs-CZ" b="1" strike="noStrike">
                <a:latin typeface="Arial"/>
              </a:rPr>
              <a:t>Rusové</a:t>
            </a:r>
            <a:r>
              <a:rPr lang="cs-CZ" strike="noStrike">
                <a:latin typeface="Arial"/>
              </a:rPr>
              <a:t> (11,4 %), Poláci (3,9 %), 			Ukrajinci (2,4 %), ostatní (1,1 %) (2018)</a:t>
            </a:r>
            <a:endParaRPr/>
          </a:p>
          <a:p>
            <a:r>
              <a:rPr lang="cs-CZ" strike="noStrike">
                <a:latin typeface="Arial"/>
              </a:rPr>
              <a:t>státní zřízení: 		</a:t>
            </a:r>
            <a:r>
              <a:rPr lang="cs-CZ" b="1" strike="noStrike">
                <a:latin typeface="Arial"/>
              </a:rPr>
              <a:t>prezidentská republika – totalitní režim</a:t>
            </a:r>
            <a:endParaRPr/>
          </a:p>
          <a:p>
            <a:r>
              <a:rPr lang="cs-CZ" strike="noStrike">
                <a:latin typeface="Arial"/>
              </a:rPr>
              <a:t>Vznik:			25. srpna </a:t>
            </a:r>
            <a:r>
              <a:rPr lang="cs-CZ" b="1" strike="noStrike">
                <a:latin typeface="Arial"/>
              </a:rPr>
              <a:t>1991 (postupný rozpad SSSR)</a:t>
            </a:r>
            <a:endParaRPr/>
          </a:p>
          <a:p>
            <a:r>
              <a:rPr lang="cs-CZ" strike="noStrike">
                <a:latin typeface="Arial"/>
              </a:rPr>
              <a:t>Prezident: 		</a:t>
            </a:r>
            <a:r>
              <a:rPr lang="cs-CZ" b="1" strike="noStrike">
                <a:latin typeface="Arial"/>
              </a:rPr>
              <a:t>Alexandr Lukašenko</a:t>
            </a:r>
            <a:endParaRPr/>
          </a:p>
          <a:p>
            <a:r>
              <a:rPr lang="cs-CZ" strike="noStrike">
                <a:latin typeface="Arial"/>
              </a:rPr>
              <a:t>Měna:			Běloruský rubl (BYN)</a:t>
            </a:r>
            <a:endParaRPr/>
          </a:p>
          <a:p>
            <a:r>
              <a:rPr lang="cs-CZ" strike="noStrike">
                <a:latin typeface="Arial"/>
              </a:rPr>
              <a:t>HDP/obyv. (PPP):	20 900 USD (71. na světě, 2019)</a:t>
            </a:r>
            <a:endParaRPr/>
          </a:p>
          <a:p>
            <a:endParaRPr/>
          </a:p>
        </p:txBody>
      </p:sp>
      <p:pic>
        <p:nvPicPr>
          <p:cNvPr id="149" name="Picture 2"/>
          <p:cNvPicPr/>
          <p:nvPr/>
        </p:nvPicPr>
        <p:blipFill>
          <a:blip r:embed="rId2" cstate="print"/>
          <a:stretch/>
        </p:blipFill>
        <p:spPr>
          <a:xfrm>
            <a:off x="4356000" y="3982320"/>
            <a:ext cx="3826080" cy="2555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1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2" name="CustomShape 3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" name="CustomShape 4"/>
          <p:cNvSpPr/>
          <p:nvPr/>
        </p:nvSpPr>
        <p:spPr>
          <a:xfrm>
            <a:off x="155520" y="-144360"/>
            <a:ext cx="304200" cy="30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4" name="Picture 5"/>
          <p:cNvPicPr/>
          <p:nvPr/>
        </p:nvPicPr>
        <p:blipFill>
          <a:blip r:embed="rId2" cstate="print"/>
          <a:srcRect b="3414"/>
          <a:stretch/>
        </p:blipFill>
        <p:spPr>
          <a:xfrm>
            <a:off x="323640" y="-501480"/>
            <a:ext cx="7943040" cy="7358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2800" strike="noStrike">
                <a:latin typeface="Arial"/>
              </a:rPr>
              <a:t>Charakteristika Běloruska</a:t>
            </a:r>
            <a:endParaRPr/>
          </a:p>
        </p:txBody>
      </p:sp>
      <p:sp>
        <p:nvSpPr>
          <p:cNvPr id="156" name="TextShape 2"/>
          <p:cNvSpPr txBox="1"/>
          <p:nvPr/>
        </p:nvSpPr>
        <p:spPr>
          <a:xfrm>
            <a:off x="457560" y="1556640"/>
            <a:ext cx="8686080" cy="30240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- </a:t>
            </a:r>
            <a:r>
              <a:rPr lang="cs-CZ" b="1" strike="noStrike">
                <a:latin typeface="Arial"/>
              </a:rPr>
              <a:t>nížinný stát</a:t>
            </a:r>
            <a:r>
              <a:rPr lang="cs-CZ" strike="noStrike">
                <a:latin typeface="Arial"/>
              </a:rPr>
              <a:t> (Východoevropská nížina) s malými výškovými rozdíly s </a:t>
            </a:r>
            <a:r>
              <a:rPr lang="cs-CZ" b="1" strike="noStrike">
                <a:latin typeface="Arial"/>
              </a:rPr>
              <a:t>kontinentálním klimatem</a:t>
            </a:r>
            <a:r>
              <a:rPr lang="cs-CZ" strike="noStrike">
                <a:latin typeface="Arial"/>
              </a:rPr>
              <a:t> s chladnými zimami a nízkými úhrny srážek (600 mm/rok)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je zde přes </a:t>
            </a:r>
            <a:r>
              <a:rPr lang="cs-CZ" b="1" strike="noStrike">
                <a:latin typeface="Arial"/>
              </a:rPr>
              <a:t>11 000 jezer</a:t>
            </a:r>
            <a:r>
              <a:rPr lang="cs-CZ" strike="noStrike">
                <a:latin typeface="Arial"/>
              </a:rPr>
              <a:t>, která vznikla jako pozůstatek po posledním zalednění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ačkoliv mají Bělorusové svůj jazyk – Běloruštinu, dominantním jazykem při komunikaci je Ruština, Běloruština je používána spíše opozičními intelektuály a je státem potlačována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Východní Evropa</a:t>
            </a:r>
            <a:endParaRPr/>
          </a:p>
        </p:txBody>
      </p:sp>
      <p:sp>
        <p:nvSpPr>
          <p:cNvPr id="119" name="CustomShape 2"/>
          <p:cNvSpPr/>
          <p:nvPr/>
        </p:nvSpPr>
        <p:spPr>
          <a:xfrm>
            <a:off x="179640" y="1340640"/>
            <a:ext cx="8686080" cy="273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Moldavsko, Ukrajina, Bělorusko, státy Pobaltí (Litva, Lotyšsko, Estonsko), evropská část Ruska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území s pravoslavným křesťanstvím –vliv Ruska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Jedná se o bývalé sovětské republiky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8" name="TextShape 2"/>
          <p:cNvSpPr txBox="1"/>
          <p:nvPr/>
        </p:nvSpPr>
        <p:spPr>
          <a:xfrm>
            <a:off x="251640" y="5517360"/>
            <a:ext cx="8686080" cy="10663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jezero Strusta ve Vitebské oblasti</a:t>
            </a:r>
            <a:endParaRPr/>
          </a:p>
        </p:txBody>
      </p:sp>
      <p:pic>
        <p:nvPicPr>
          <p:cNvPr id="159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4338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extShape 1"/>
          <p:cNvSpPr txBox="1"/>
          <p:nvPr/>
        </p:nvSpPr>
        <p:spPr>
          <a:xfrm>
            <a:off x="323640" y="26064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3200" strike="noStrike">
                <a:latin typeface="Arial"/>
              </a:rPr>
              <a:t>Ekonomika Běloruska</a:t>
            </a:r>
            <a:endParaRPr/>
          </a:p>
        </p:txBody>
      </p:sp>
      <p:sp>
        <p:nvSpPr>
          <p:cNvPr id="161" name="TextShape 2"/>
          <p:cNvSpPr txBox="1"/>
          <p:nvPr/>
        </p:nvSpPr>
        <p:spPr>
          <a:xfrm>
            <a:off x="205920" y="1124640"/>
            <a:ext cx="8686080" cy="4843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 dirty="0">
                <a:latin typeface="Arial"/>
              </a:rPr>
              <a:t> - dříve </a:t>
            </a:r>
            <a:r>
              <a:rPr lang="cs-CZ" b="1" strike="noStrike" dirty="0">
                <a:latin typeface="Arial"/>
              </a:rPr>
              <a:t>průmyslově-zemědělský </a:t>
            </a:r>
            <a:r>
              <a:rPr lang="cs-CZ" strike="noStrike" dirty="0">
                <a:latin typeface="Arial"/>
              </a:rPr>
              <a:t>stát se transformoval na ekonomiku, ve které </a:t>
            </a:r>
            <a:r>
              <a:rPr lang="cs-CZ" b="1" strike="noStrike" dirty="0">
                <a:latin typeface="Arial"/>
              </a:rPr>
              <a:t>dominují služby</a:t>
            </a:r>
            <a:endParaRPr dirty="0"/>
          </a:p>
          <a:p>
            <a:r>
              <a:rPr lang="cs-CZ" b="1" strike="noStrike" dirty="0">
                <a:latin typeface="Arial"/>
              </a:rPr>
              <a:t>zaměstnanost v jednotlivých sektorech (odhad 2015)</a:t>
            </a:r>
            <a:endParaRPr dirty="0"/>
          </a:p>
          <a:p>
            <a:r>
              <a:rPr lang="cs-CZ" b="1" strike="noStrike" dirty="0">
                <a:latin typeface="Arial"/>
              </a:rPr>
              <a:t>zemědělství: 9.7%</a:t>
            </a:r>
            <a:endParaRPr dirty="0"/>
          </a:p>
          <a:p>
            <a:r>
              <a:rPr lang="cs-CZ" b="1" strike="noStrike" dirty="0">
                <a:latin typeface="Arial"/>
              </a:rPr>
              <a:t>průmysl: 23.4% - </a:t>
            </a:r>
            <a:r>
              <a:rPr lang="cs-CZ" strike="noStrike" dirty="0">
                <a:latin typeface="Arial"/>
              </a:rPr>
              <a:t>těžba </a:t>
            </a:r>
            <a:r>
              <a:rPr lang="cs-CZ" b="1" strike="noStrike" dirty="0">
                <a:latin typeface="Arial"/>
              </a:rPr>
              <a:t>draselných solí, </a:t>
            </a:r>
            <a:r>
              <a:rPr lang="cs-CZ" strike="noStrike" dirty="0">
                <a:latin typeface="Arial"/>
              </a:rPr>
              <a:t>výroba </a:t>
            </a:r>
            <a:r>
              <a:rPr lang="cs-CZ" b="1" strike="noStrike" dirty="0">
                <a:latin typeface="Arial"/>
              </a:rPr>
              <a:t>nákladních automobilů, traktorů</a:t>
            </a:r>
            <a:endParaRPr dirty="0"/>
          </a:p>
          <a:p>
            <a:r>
              <a:rPr lang="cs-CZ" b="1" strike="noStrike" dirty="0">
                <a:latin typeface="Arial"/>
              </a:rPr>
              <a:t>služby: 66.8% - IT, </a:t>
            </a:r>
            <a:r>
              <a:rPr lang="cs-CZ" strike="noStrike" dirty="0" err="1">
                <a:latin typeface="Arial"/>
              </a:rPr>
              <a:t>Hi</a:t>
            </a:r>
            <a:r>
              <a:rPr lang="cs-CZ" strike="noStrike" dirty="0">
                <a:latin typeface="Arial"/>
              </a:rPr>
              <a:t>-</a:t>
            </a:r>
            <a:r>
              <a:rPr lang="cs-CZ" strike="noStrike" dirty="0" err="1">
                <a:latin typeface="Arial"/>
              </a:rPr>
              <a:t>Tech</a:t>
            </a:r>
            <a:r>
              <a:rPr lang="cs-CZ" strike="noStrike" dirty="0">
                <a:latin typeface="Arial"/>
              </a:rPr>
              <a:t> </a:t>
            </a:r>
            <a:r>
              <a:rPr lang="cs-CZ" strike="noStrike" dirty="0" err="1">
                <a:latin typeface="Arial"/>
              </a:rPr>
              <a:t>Pillar</a:t>
            </a:r>
            <a:r>
              <a:rPr lang="cs-CZ" strike="noStrike" dirty="0">
                <a:latin typeface="Arial"/>
              </a:rPr>
              <a:t> je centrum startu-</a:t>
            </a:r>
            <a:r>
              <a:rPr lang="cs-CZ" strike="noStrike" dirty="0" err="1">
                <a:latin typeface="Arial"/>
              </a:rPr>
              <a:t>pů</a:t>
            </a:r>
            <a:r>
              <a:rPr lang="cs-CZ" strike="noStrike" dirty="0">
                <a:latin typeface="Arial"/>
              </a:rPr>
              <a:t> poblíž Minsku,turistický ruch představován ruskou klientelou (nižší ceny)</a:t>
            </a:r>
            <a:endParaRPr dirty="0"/>
          </a:p>
          <a:p>
            <a:r>
              <a:rPr lang="cs-CZ" strike="noStrike" dirty="0">
                <a:latin typeface="Arial"/>
              </a:rPr>
              <a:t>+ vysoká vzdělanost obyvatel, v rámci postsovětských republik má vysokou životní úroveň (HDI 0,798 – r. 2014)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latin typeface="Arial"/>
              </a:rPr>
              <a:t>v 90. letech se </a:t>
            </a:r>
            <a:r>
              <a:rPr lang="cs-CZ" b="1" strike="noStrike" dirty="0">
                <a:latin typeface="Arial"/>
              </a:rPr>
              <a:t>nedařila transformace</a:t>
            </a:r>
            <a:r>
              <a:rPr lang="cs-CZ" strike="noStrike" dirty="0">
                <a:latin typeface="Arial"/>
              </a:rPr>
              <a:t> ekonomiky na tržní hospodářství -&gt;toho </a:t>
            </a:r>
            <a:r>
              <a:rPr lang="cs-CZ" b="1" strike="noStrike" dirty="0">
                <a:latin typeface="Arial"/>
              </a:rPr>
              <a:t>využil Alexandr </a:t>
            </a:r>
            <a:r>
              <a:rPr lang="cs-CZ" b="1" strike="noStrike" dirty="0" err="1">
                <a:latin typeface="Arial"/>
              </a:rPr>
              <a:t>Lukašenko</a:t>
            </a:r>
            <a:r>
              <a:rPr lang="cs-CZ" strike="noStrike" dirty="0">
                <a:latin typeface="Arial"/>
              </a:rPr>
              <a:t>, (nabízel model „tržního socialismu“) -&gt; </a:t>
            </a:r>
            <a:r>
              <a:rPr lang="cs-CZ" b="1" strike="noStrike" dirty="0">
                <a:latin typeface="Arial"/>
              </a:rPr>
              <a:t>zastavení privatizace</a:t>
            </a:r>
            <a:r>
              <a:rPr lang="cs-CZ" strike="noStrike" dirty="0">
                <a:latin typeface="Arial"/>
              </a:rPr>
              <a:t> (70 % firem zůstalo ve státním vlastnictví), podařilo se mu ekonomiku stabilizovat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latin typeface="Arial"/>
              </a:rPr>
              <a:t> privatizace je možná, ale k odkoupení firmy je zapotřebí </a:t>
            </a:r>
            <a:r>
              <a:rPr lang="cs-CZ" strike="noStrike" dirty="0" err="1">
                <a:latin typeface="Arial"/>
              </a:rPr>
              <a:t>Lukašenkův</a:t>
            </a:r>
            <a:r>
              <a:rPr lang="cs-CZ" strike="noStrike" dirty="0">
                <a:latin typeface="Arial"/>
              </a:rPr>
              <a:t> souhlas, je potřeba držet vysokou zaměstnanost a pravidelně zvyšovat mzdy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latin typeface="Arial"/>
              </a:rPr>
              <a:t> ekonomika státu je silně vázána na Rusko (bezcelní zóna), Bělorusové neplatí za ropu a zemní plyn cla a nechají si za ně platit na hranicích s okolními státy (reexport)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latin typeface="Arial"/>
              </a:rPr>
              <a:t> v roce 2017 se ekonomická situace mírně zlepšila, země se začíná více otevírat vůči EU a vymanit se z ruského vlivu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7776360" cy="5832360"/>
          </a:xfrm>
          <a:prstGeom prst="rect">
            <a:avLst/>
          </a:prstGeom>
          <a:ln>
            <a:noFill/>
          </a:ln>
        </p:spPr>
      </p:pic>
      <p:sp>
        <p:nvSpPr>
          <p:cNvPr id="163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4" name="TextShape 2"/>
          <p:cNvSpPr txBox="1"/>
          <p:nvPr/>
        </p:nvSpPr>
        <p:spPr>
          <a:xfrm>
            <a:off x="0" y="6021360"/>
            <a:ext cx="8686080" cy="705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Nákladní automobil BelAZ-75214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6" name="TextShape 2"/>
          <p:cNvSpPr txBox="1"/>
          <p:nvPr/>
        </p:nvSpPr>
        <p:spPr>
          <a:xfrm>
            <a:off x="0" y="6021360"/>
            <a:ext cx="8686080" cy="705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autobusy MAZ-203 a MAZ-206</a:t>
            </a:r>
            <a:endParaRPr/>
          </a:p>
        </p:txBody>
      </p:sp>
      <p:pic>
        <p:nvPicPr>
          <p:cNvPr id="167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269280" cy="616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9" name="TextShape 2"/>
          <p:cNvSpPr txBox="1"/>
          <p:nvPr/>
        </p:nvSpPr>
        <p:spPr>
          <a:xfrm>
            <a:off x="0" y="6021360"/>
            <a:ext cx="8686080" cy="705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běloruský traktor značky Belarus – Běloruský průmysl trpí nadprodukcí (výrobky se nedaří prodávat) -  v roce 2013 bylo ve skladech 20 000 traktorů a v neprodaných průmyslových výrobcích bylo v přepočtu 3,8 mld. USD</a:t>
            </a:r>
            <a:endParaRPr/>
          </a:p>
        </p:txBody>
      </p:sp>
      <p:pic>
        <p:nvPicPr>
          <p:cNvPr id="170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7927920" cy="5945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CustomShape 1"/>
          <p:cNvSpPr/>
          <p:nvPr/>
        </p:nvSpPr>
        <p:spPr>
          <a:xfrm>
            <a:off x="216000" y="31428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Ukrajina</a:t>
            </a:r>
            <a:endParaRPr/>
          </a:p>
        </p:txBody>
      </p:sp>
      <p:sp>
        <p:nvSpPr>
          <p:cNvPr id="172" name="CustomShape 2"/>
          <p:cNvSpPr/>
          <p:nvPr/>
        </p:nvSpPr>
        <p:spPr>
          <a:xfrm>
            <a:off x="376200" y="1268640"/>
            <a:ext cx="5707440" cy="540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Hlavní město:	Kyjev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Rozloha:	603 700 km² (43. na světě) 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z toho 7 % vodní plochy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Nejvyšší bod:	Hoverla (2061 m n. m.)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Počet obyvatel:	41 670 000(34. na světě, 2020)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Hustota zalidnění:	77 ob. / km² (123. na světě)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HDI:	▲ 0,779 (vysoký) (74. na světě, 2020)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Jazyk:	ukrajinština (oficiální)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Národnostní složení:	Ukrajinci (78 %), Rusové (17,3 %), Rumuni, Rusíni a další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Náboženství:	pravoslavné a řeckokatolické křesťanství a Rodnověří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Státní zřízení:	poloprezidentská republika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Vznik:	24. srpna 1991 (odtržením od SSSR)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Prezident:	Volodymyr Zelenskyj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Měna:	Ukrajinská hřivna (UAH)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HDP/obyv. (PPP):	14 150 USD (108. na světě, 2021) – po Moldavsku druhý nejchudší stát v Evropě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4" name="Zástupný symbol pro obsah 7"/>
          <p:cNvPicPr/>
          <p:nvPr/>
        </p:nvPicPr>
        <p:blipFill>
          <a:blip r:embed="rId2" cstate="print"/>
          <a:stretch/>
        </p:blipFill>
        <p:spPr>
          <a:xfrm>
            <a:off x="0" y="116640"/>
            <a:ext cx="9269280" cy="6746760"/>
          </a:xfrm>
          <a:prstGeom prst="rect">
            <a:avLst/>
          </a:prstGeom>
          <a:ln>
            <a:noFill/>
          </a:ln>
        </p:spPr>
      </p:pic>
      <p:sp>
        <p:nvSpPr>
          <p:cNvPr id="175" name="CustomShape 2"/>
          <p:cNvSpPr/>
          <p:nvPr/>
        </p:nvSpPr>
        <p:spPr>
          <a:xfrm>
            <a:off x="155520" y="-4000680"/>
            <a:ext cx="11457720" cy="83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6" name="CustomShape 3"/>
          <p:cNvSpPr/>
          <p:nvPr/>
        </p:nvSpPr>
        <p:spPr>
          <a:xfrm>
            <a:off x="155520" y="-4000680"/>
            <a:ext cx="11457720" cy="83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7" name="CustomShape 4"/>
          <p:cNvSpPr/>
          <p:nvPr/>
        </p:nvSpPr>
        <p:spPr>
          <a:xfrm>
            <a:off x="155520" y="-4000680"/>
            <a:ext cx="11457720" cy="83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8" name="CustomShape 5"/>
          <p:cNvSpPr/>
          <p:nvPr/>
        </p:nvSpPr>
        <p:spPr>
          <a:xfrm>
            <a:off x="155520" y="-4000680"/>
            <a:ext cx="11457720" cy="8343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Mapa</a:t>
            </a:r>
            <a:endParaRPr/>
          </a:p>
        </p:txBody>
      </p:sp>
      <p:sp>
        <p:nvSpPr>
          <p:cNvPr id="180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města: Kyjev, Lvov, Donětsk, Luha‘nsk, Záporoží, Sevastopol, Simferopol, Jalta, Oděsa, Černobyl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povrch: Dněperská nížina, východní Karpaty, Volyňsko-podolská plošina,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pol. Krym, Azovské moře, Kerčský průliv, Sivaš (soustava lagun – západ Azovského moře), Perekopská šíje, Arabatská kosa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řeky: Dněpr, Dněstr, 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Obrázek 180"/>
          <p:cNvPicPr/>
          <p:nvPr/>
        </p:nvPicPr>
        <p:blipFill>
          <a:blip r:embed="rId2" cstate="print"/>
          <a:stretch/>
        </p:blipFill>
        <p:spPr>
          <a:xfrm>
            <a:off x="360000" y="-62280"/>
            <a:ext cx="8435160" cy="6326280"/>
          </a:xfrm>
          <a:prstGeom prst="rect">
            <a:avLst/>
          </a:prstGeom>
          <a:ln>
            <a:noFill/>
          </a:ln>
        </p:spPr>
      </p:pic>
      <p:sp>
        <p:nvSpPr>
          <p:cNvPr id="182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3" name="CustomShape 2"/>
          <p:cNvSpPr/>
          <p:nvPr/>
        </p:nvSpPr>
        <p:spPr>
          <a:xfrm>
            <a:off x="17280" y="6048000"/>
            <a:ext cx="8838360" cy="80964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4E3B30"/>
                </a:solidFill>
                <a:latin typeface="Franklin Gothic Book"/>
                <a:ea typeface="DejaVu Sans"/>
              </a:rPr>
              <a:t>vrchol Hoverla (2061 m n. m.) je součástí východních Karpat a nejvyšším bodem Ukrajiny, za 1. republiky byl součástí ČSL.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5" name="Obrázek 124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5877720"/>
          </a:xfrm>
          <a:prstGeom prst="rect">
            <a:avLst/>
          </a:prstGeom>
          <a:ln>
            <a:noFill/>
          </a:ln>
        </p:spPr>
      </p:pic>
      <p:sp>
        <p:nvSpPr>
          <p:cNvPr id="186" name="CustomShape 2"/>
          <p:cNvSpPr/>
          <p:nvPr/>
        </p:nvSpPr>
        <p:spPr>
          <a:xfrm>
            <a:off x="17280" y="5760000"/>
            <a:ext cx="8838360" cy="109764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600" strike="noStrike">
                <a:solidFill>
                  <a:srgbClr val="4E3B30"/>
                </a:solidFill>
                <a:latin typeface="Franklin Gothic Book"/>
                <a:ea typeface="DejaVu Sans"/>
              </a:rPr>
              <a:t>Syvaš – systém mělkých lagun, od Azovského moře je oddělen Arabatskou kosou, od Černého Perekopskou šíjí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Moldavsko – základní info</a:t>
            </a:r>
            <a:endParaRPr/>
          </a:p>
        </p:txBody>
      </p:sp>
      <p:sp>
        <p:nvSpPr>
          <p:cNvPr id="121" name="CustomShape 2"/>
          <p:cNvSpPr/>
          <p:nvPr/>
        </p:nvSpPr>
        <p:spPr>
          <a:xfrm>
            <a:off x="323640" y="134064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Hlavní město:	Kišiněv</a:t>
            </a:r>
            <a:endParaRPr dirty="0"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Rozloha:	33 843 km² (135. na světě) </a:t>
            </a:r>
            <a:endParaRPr dirty="0"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Počet obyvatel:	4 048 523 (132. na světě, 2017 bez </a:t>
            </a:r>
            <a:r>
              <a:rPr lang="cs-CZ" sz="2000" strike="noStrike" dirty="0" err="1">
                <a:solidFill>
                  <a:srgbClr val="4E3B30"/>
                </a:solidFill>
                <a:latin typeface="Franklin Gothic Book"/>
                <a:ea typeface="DejaVu Sans"/>
              </a:rPr>
              <a:t>Podněstří</a:t>
            </a: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)</a:t>
            </a:r>
            <a:endParaRPr dirty="0"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Hustota zalidnění:	131 ob. / km² (76. na světě)</a:t>
            </a:r>
            <a:endParaRPr dirty="0"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HDI:	▼ 0.660 (střední) (113. na světě, 2012)</a:t>
            </a:r>
            <a:endParaRPr dirty="0"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Jazyk:	dialekt Rumunštiny (dříve nazýván jako </a:t>
            </a:r>
            <a:r>
              <a:rPr lang="cs-CZ" sz="2000" strike="noStrike" dirty="0" err="1">
                <a:solidFill>
                  <a:srgbClr val="4E3B30"/>
                </a:solidFill>
                <a:latin typeface="Franklin Gothic Book"/>
                <a:ea typeface="DejaVu Sans"/>
              </a:rPr>
              <a:t>Moldavština</a:t>
            </a: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)</a:t>
            </a:r>
            <a:endParaRPr dirty="0"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Národnostní složení:	Moldavané, Rumuni, Ukrajinci, Rusové, </a:t>
            </a:r>
            <a:r>
              <a:rPr lang="cs-CZ" sz="2000" strike="noStrike" dirty="0" err="1">
                <a:solidFill>
                  <a:srgbClr val="4E3B30"/>
                </a:solidFill>
                <a:latin typeface="Franklin Gothic Book"/>
                <a:ea typeface="DejaVu Sans"/>
              </a:rPr>
              <a:t>Gagauzové</a:t>
            </a:r>
            <a:endParaRPr dirty="0"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Náboženství:	Pravoslaví</a:t>
            </a:r>
            <a:endParaRPr dirty="0"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Státní zřízení:	</a:t>
            </a:r>
            <a:r>
              <a:rPr lang="cs-CZ" sz="2000" strike="noStrike" dirty="0" err="1">
                <a:solidFill>
                  <a:srgbClr val="4E3B30"/>
                </a:solidFill>
                <a:latin typeface="Franklin Gothic Book"/>
                <a:ea typeface="DejaVu Sans"/>
              </a:rPr>
              <a:t>Poloprezidentská</a:t>
            </a: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 republika</a:t>
            </a:r>
            <a:endParaRPr dirty="0"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Vznik:	27. srpna 1991 (odtržením od SSSR)</a:t>
            </a:r>
            <a:endParaRPr dirty="0"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 smtClean="0">
                <a:solidFill>
                  <a:srgbClr val="4E3B30"/>
                </a:solidFill>
                <a:latin typeface="Franklin Gothic Book"/>
                <a:ea typeface="DejaVu Sans"/>
              </a:rPr>
              <a:t>Prezidentka:</a:t>
            </a: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	</a:t>
            </a:r>
            <a:r>
              <a:rPr lang="cs-CZ" sz="2000" strike="noStrike" dirty="0" err="1" smtClean="0">
                <a:solidFill>
                  <a:srgbClr val="4E3B30"/>
                </a:solidFill>
                <a:latin typeface="Franklin Gothic Book"/>
                <a:ea typeface="DejaVu Sans"/>
              </a:rPr>
              <a:t>Maia</a:t>
            </a:r>
            <a:r>
              <a:rPr lang="cs-CZ" sz="2000" strike="noStrike" dirty="0" smtClean="0">
                <a:solidFill>
                  <a:srgbClr val="4E3B30"/>
                </a:solidFill>
                <a:latin typeface="Franklin Gothic Book"/>
                <a:ea typeface="DejaVu Sans"/>
              </a:rPr>
              <a:t> </a:t>
            </a:r>
            <a:r>
              <a:rPr lang="cs-CZ" sz="2000" strike="noStrike" dirty="0" err="1" smtClean="0">
                <a:solidFill>
                  <a:srgbClr val="4E3B30"/>
                </a:solidFill>
                <a:latin typeface="Franklin Gothic Book"/>
                <a:ea typeface="DejaVu Sans"/>
              </a:rPr>
              <a:t>Sandu</a:t>
            </a:r>
            <a:endParaRPr dirty="0"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Měna:	Moldavský </a:t>
            </a:r>
            <a:r>
              <a:rPr lang="cs-CZ" sz="2000" strike="noStrike" dirty="0" err="1">
                <a:solidFill>
                  <a:srgbClr val="4E3B30"/>
                </a:solidFill>
                <a:latin typeface="Franklin Gothic Book"/>
                <a:ea typeface="DejaVu Sans"/>
              </a:rPr>
              <a:t>leu</a:t>
            </a: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 (MDL)</a:t>
            </a:r>
            <a:endParaRPr dirty="0"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HDP/</a:t>
            </a:r>
            <a:r>
              <a:rPr lang="cs-CZ" sz="2000" strike="noStrike" dirty="0" err="1">
                <a:solidFill>
                  <a:srgbClr val="4E3B30"/>
                </a:solidFill>
                <a:latin typeface="Franklin Gothic Book"/>
                <a:ea typeface="DejaVu Sans"/>
              </a:rPr>
              <a:t>obyv</a:t>
            </a:r>
            <a:r>
              <a:rPr lang="cs-CZ" sz="2000" strike="noStrike" dirty="0">
                <a:solidFill>
                  <a:srgbClr val="4E3B30"/>
                </a:solidFill>
                <a:latin typeface="Franklin Gothic Book"/>
                <a:ea typeface="DejaVu Sans"/>
              </a:rPr>
              <a:t>. (PPP):	5 049 USD (133. na světě, 2015)- nejchudší v 				Evropě!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8" name="CustomShape 2"/>
          <p:cNvSpPr/>
          <p:nvPr/>
        </p:nvSpPr>
        <p:spPr>
          <a:xfrm>
            <a:off x="17280" y="5760000"/>
            <a:ext cx="8838360" cy="109764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600" strike="noStrike">
                <a:solidFill>
                  <a:srgbClr val="4E3B30"/>
                </a:solidFill>
                <a:latin typeface="Franklin Gothic Book"/>
                <a:ea typeface="DejaVu Sans"/>
              </a:rPr>
              <a:t>Lemurijské jezero (součást Syvaše) je zbarvené do růžova díky slanomilné řase Dunaliella saline</a:t>
            </a:r>
            <a:endParaRPr/>
          </a:p>
        </p:txBody>
      </p:sp>
      <p:pic>
        <p:nvPicPr>
          <p:cNvPr id="189" name="Obrázek 188"/>
          <p:cNvPicPr/>
          <p:nvPr/>
        </p:nvPicPr>
        <p:blipFill>
          <a:blip r:embed="rId2" cstate="print"/>
          <a:stretch/>
        </p:blipFill>
        <p:spPr>
          <a:xfrm>
            <a:off x="360" y="-72000"/>
            <a:ext cx="9143640" cy="5142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Obrázek 189"/>
          <p:cNvPicPr/>
          <p:nvPr/>
        </p:nvPicPr>
        <p:blipFill>
          <a:blip r:embed="rId2" cstate="print"/>
          <a:stretch/>
        </p:blipFill>
        <p:spPr>
          <a:xfrm>
            <a:off x="276840" y="0"/>
            <a:ext cx="8435160" cy="6326280"/>
          </a:xfrm>
          <a:prstGeom prst="rect">
            <a:avLst/>
          </a:prstGeom>
          <a:ln>
            <a:noFill/>
          </a:ln>
        </p:spPr>
      </p:pic>
      <p:sp>
        <p:nvSpPr>
          <p:cNvPr id="191" name="CustomShape 1"/>
          <p:cNvSpPr/>
          <p:nvPr/>
        </p:nvSpPr>
        <p:spPr>
          <a:xfrm>
            <a:off x="-71640" y="6326280"/>
            <a:ext cx="9215640" cy="53172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původní Pontsko-kaspická step v okolí Syvaše s reintrodukovanými koňmi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Obrázek 191"/>
          <p:cNvPicPr/>
          <p:nvPr/>
        </p:nvPicPr>
        <p:blipFill>
          <a:blip r:embed="rId2" cstate="print"/>
          <a:stretch/>
        </p:blipFill>
        <p:spPr>
          <a:xfrm>
            <a:off x="0" y="0"/>
            <a:ext cx="9216000" cy="6344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Obrázek 192"/>
          <p:cNvPicPr/>
          <p:nvPr/>
        </p:nvPicPr>
        <p:blipFill>
          <a:blip r:embed="rId2" cstate="print"/>
          <a:stretch/>
        </p:blipFill>
        <p:spPr>
          <a:xfrm>
            <a:off x="-1728000" y="-877320"/>
            <a:ext cx="12456000" cy="7784640"/>
          </a:xfrm>
          <a:prstGeom prst="rect">
            <a:avLst/>
          </a:prstGeom>
          <a:ln>
            <a:noFill/>
          </a:ln>
        </p:spPr>
      </p:pic>
      <p:sp>
        <p:nvSpPr>
          <p:cNvPr id="194" name="CustomShape 1"/>
          <p:cNvSpPr/>
          <p:nvPr/>
        </p:nvSpPr>
        <p:spPr>
          <a:xfrm>
            <a:off x="-75960" y="5970240"/>
            <a:ext cx="9386280" cy="92376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Donbas - huť Doněckstal v roce 2012 – výskyt černého uhlí vedl ke vzniku hutnictví na východě Ukrajiny. Tamní doly patří mezi nejnebezpečnější na světě (metan, uhelný prach, zastaralá technika, značná hloubka  - 1,8 km)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Obrázek 194"/>
          <p:cNvPicPr/>
          <p:nvPr/>
        </p:nvPicPr>
        <p:blipFill>
          <a:blip r:embed="rId2" cstate="print"/>
          <a:stretch/>
        </p:blipFill>
        <p:spPr>
          <a:xfrm>
            <a:off x="0" y="12240"/>
            <a:ext cx="9143640" cy="5135760"/>
          </a:xfrm>
          <a:prstGeom prst="rect">
            <a:avLst/>
          </a:prstGeom>
          <a:ln>
            <a:noFill/>
          </a:ln>
        </p:spPr>
      </p:pic>
      <p:sp>
        <p:nvSpPr>
          <p:cNvPr id="196" name="CustomShape 1"/>
          <p:cNvSpPr/>
          <p:nvPr/>
        </p:nvSpPr>
        <p:spPr>
          <a:xfrm>
            <a:off x="-75960" y="5970240"/>
            <a:ext cx="9386280" cy="92376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Krymští Tataři – etnikum Turkického původu – za Stalina (1944) bylo minimálně 190 tisíc těchto obyvatel deportováno do Uzbekistánu. V důsledku nelidských podmínek zemřelo při transportu asi 100 000 obyvatel.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-125640" y="6408000"/>
            <a:ext cx="4589640" cy="45468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Lvov je bývalé centrum Haliče (část R-U)</a:t>
            </a:r>
            <a:endParaRPr/>
          </a:p>
        </p:txBody>
      </p:sp>
      <p:pic>
        <p:nvPicPr>
          <p:cNvPr id="198" name="Obrázek 197"/>
          <p:cNvPicPr/>
          <p:nvPr/>
        </p:nvPicPr>
        <p:blipFill>
          <a:blip r:embed="rId2" cstate="print"/>
          <a:stretch/>
        </p:blipFill>
        <p:spPr>
          <a:xfrm>
            <a:off x="0" y="0"/>
            <a:ext cx="5472000" cy="4104000"/>
          </a:xfrm>
          <a:prstGeom prst="rect">
            <a:avLst/>
          </a:prstGeom>
          <a:ln>
            <a:noFill/>
          </a:ln>
        </p:spPr>
      </p:pic>
      <p:pic>
        <p:nvPicPr>
          <p:cNvPr id="199" name="Obrázek 198"/>
          <p:cNvPicPr/>
          <p:nvPr/>
        </p:nvPicPr>
        <p:blipFill>
          <a:blip r:embed="rId3" cstate="print"/>
          <a:stretch/>
        </p:blipFill>
        <p:spPr>
          <a:xfrm>
            <a:off x="4920840" y="3690720"/>
            <a:ext cx="4223160" cy="3167280"/>
          </a:xfrm>
          <a:prstGeom prst="rect">
            <a:avLst/>
          </a:prstGeom>
          <a:ln>
            <a:noFill/>
          </a:ln>
        </p:spPr>
      </p:pic>
      <p:sp>
        <p:nvSpPr>
          <p:cNvPr id="200" name="CustomShape 2"/>
          <p:cNvSpPr/>
          <p:nvPr/>
        </p:nvSpPr>
        <p:spPr>
          <a:xfrm>
            <a:off x="0" y="4266000"/>
            <a:ext cx="4755960" cy="63000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Národní divadlo a opera ve Lvově (vlevo) 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a budova Lvovské univerzity (vpravo)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Obrázek 200"/>
          <p:cNvPicPr/>
          <p:nvPr/>
        </p:nvPicPr>
        <p:blipFill>
          <a:blip r:embed="rId2" cstate="print"/>
          <a:stretch/>
        </p:blipFill>
        <p:spPr>
          <a:xfrm>
            <a:off x="4827600" y="-32400"/>
            <a:ext cx="4316400" cy="2768400"/>
          </a:xfrm>
          <a:prstGeom prst="rect">
            <a:avLst/>
          </a:prstGeom>
          <a:ln>
            <a:noFill/>
          </a:ln>
        </p:spPr>
      </p:pic>
      <p:pic>
        <p:nvPicPr>
          <p:cNvPr id="202" name="Obrázek 201"/>
          <p:cNvPicPr/>
          <p:nvPr/>
        </p:nvPicPr>
        <p:blipFill>
          <a:blip r:embed="rId3" cstate="print"/>
          <a:stretch/>
        </p:blipFill>
        <p:spPr>
          <a:xfrm>
            <a:off x="0" y="2696760"/>
            <a:ext cx="9143640" cy="3495240"/>
          </a:xfrm>
          <a:prstGeom prst="rect">
            <a:avLst/>
          </a:prstGeom>
          <a:ln>
            <a:noFill/>
          </a:ln>
        </p:spPr>
      </p:pic>
      <p:sp>
        <p:nvSpPr>
          <p:cNvPr id="203" name="CustomShape 1"/>
          <p:cNvSpPr/>
          <p:nvPr/>
        </p:nvSpPr>
        <p:spPr>
          <a:xfrm>
            <a:off x="0" y="5953680"/>
            <a:ext cx="9094320" cy="90432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4E3B30"/>
                </a:solidFill>
                <a:latin typeface="Franklin Gothic Book"/>
                <a:ea typeface="DejaVu Sans"/>
              </a:rPr>
              <a:t>26. 4. 1986 došlo k explozi 4 reaktoru JE v Černobylu. Jedná se o dosud nejzávažnější havárii v historii jaderné energetiky. Ještě v témže roce byl reaktor obestavěn betonovým sarkofágem. V roce 2016 byl sarkofág překryt obloukovou konstrukcí. 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r>
              <a:rPr lang="cs-CZ" sz="2800" b="1" strike="noStrike">
                <a:solidFill>
                  <a:srgbClr val="000000"/>
                </a:solidFill>
                <a:latin typeface="Franklin Gothic Book"/>
                <a:ea typeface="DejaVu Sans"/>
              </a:rPr>
              <a:t>Historie</a:t>
            </a:r>
            <a:endParaRPr/>
          </a:p>
        </p:txBody>
      </p:sp>
      <p:sp>
        <p:nvSpPr>
          <p:cNvPr id="205" name="CustomShape 2"/>
          <p:cNvSpPr/>
          <p:nvPr/>
        </p:nvSpPr>
        <p:spPr>
          <a:xfrm>
            <a:off x="323640" y="1196640"/>
            <a:ext cx="8686080" cy="547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v 9.-11. století Kyjev centrem Kyjevské Rusi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v 15.-18. stol. - Krym pod vlivem Osmanské říše (Krymský chanát)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součást SSSR (1917-1941, 1944-1991)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hladomory (ruský 1921-1923, ukrajinský-organizovaný Stalinem 1932-1933 – 3 mil. mrtvých, sovětský 1946-1947) – vyvezení obilí ze země, zákaz nakládání s potravinami 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za WWII okupována Nacisty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1954 – připadá Krym Ukrajincům (dar Chruščova)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251640" y="18864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2800" b="1" strike="noStrike">
                <a:latin typeface="Arial"/>
              </a:rPr>
              <a:t>Ekonomika</a:t>
            </a:r>
            <a:endParaRPr/>
          </a:p>
        </p:txBody>
      </p:sp>
      <p:sp>
        <p:nvSpPr>
          <p:cNvPr id="207" name="TextShape 2"/>
          <p:cNvSpPr txBox="1"/>
          <p:nvPr/>
        </p:nvSpPr>
        <p:spPr>
          <a:xfrm>
            <a:off x="304920" y="1052640"/>
            <a:ext cx="5923080" cy="5544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jedná se o 2. nejchudší stát Evropy (hned po Moldavsku)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přechod na tržní ekonomiku se v 90. letech nezdařil a došlo k hyperinflaci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v roce 2013 země postihnuta opět recesí - tlak Ruska, které tlačilo skrz navyšování cel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v roce 2014 je navíc ekonomika postižena ruskou anexí Krymu a válkou na východě (oblast Donbas)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do roku 2017 ekonomika upadala – HDP ročně klesalo i o 12 % (2015)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 Ukrajina disponuje původně stepní krajinou s </a:t>
            </a:r>
            <a:r>
              <a:rPr lang="cs-CZ" b="1" strike="noStrike">
                <a:latin typeface="Arial"/>
              </a:rPr>
              <a:t>černozeměmi-pěstování obilí</a:t>
            </a:r>
            <a:r>
              <a:rPr lang="cs-CZ" strike="noStrike">
                <a:latin typeface="Arial"/>
              </a:rPr>
              <a:t>, rozvinutou průmyslovou základnou, </a:t>
            </a:r>
            <a:r>
              <a:rPr lang="cs-CZ" b="1" strike="noStrike">
                <a:latin typeface="Arial"/>
              </a:rPr>
              <a:t>kvalitním školstvím</a:t>
            </a:r>
            <a:r>
              <a:rPr lang="cs-CZ" strike="noStrike">
                <a:latin typeface="Arial"/>
              </a:rPr>
              <a:t>, kvalifikovanou pracovní silou, ekonomika je však stále </a:t>
            </a:r>
            <a:r>
              <a:rPr lang="cs-CZ" b="1" strike="noStrike">
                <a:latin typeface="Arial"/>
              </a:rPr>
              <a:t>velmi slabá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nerostné suroviny – černé uhlí, železná ruda na východě Ukrajiny -&gt; východ průmyslový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b="1" strike="noStrike">
                <a:latin typeface="Arial"/>
              </a:rPr>
              <a:t>90 % ropy a zemního plynu</a:t>
            </a:r>
            <a:r>
              <a:rPr lang="cs-CZ" strike="noStrike">
                <a:latin typeface="Arial"/>
              </a:rPr>
              <a:t> Ukrajina dováží z Ruska (Rusko skrz tuto surovinu politicky ovlivňuje Ukrajinu)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</a:t>
            </a:r>
            <a:r>
              <a:rPr lang="cs-CZ" b="1" strike="noStrike">
                <a:latin typeface="Arial"/>
              </a:rPr>
              <a:t>energetika je v přebytku</a:t>
            </a:r>
            <a:r>
              <a:rPr lang="cs-CZ" strike="noStrike">
                <a:latin typeface="Arial"/>
              </a:rPr>
              <a:t> díky jaderným elektrárnám a hydroelektrárnám-&gt; export do okolních zemí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8" name="CustomShape 3"/>
          <p:cNvSpPr/>
          <p:nvPr/>
        </p:nvSpPr>
        <p:spPr>
          <a:xfrm>
            <a:off x="6444360" y="1484640"/>
            <a:ext cx="2592000" cy="173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podíl na zaměstnanosti v jednotlivých sektorech:</a:t>
            </a:r>
            <a:endParaRPr/>
          </a:p>
          <a:p>
            <a:pPr>
              <a:lnSpc>
                <a:spcPct val="100000"/>
              </a:lnSpc>
            </a:pPr>
            <a:r>
              <a:rPr lang="cs-CZ" b="1" strike="noStrike">
                <a:solidFill>
                  <a:srgbClr val="000000"/>
                </a:solidFill>
                <a:latin typeface="Arial"/>
                <a:ea typeface="DejaVu Sans"/>
              </a:rPr>
              <a:t>zemědělství 5.8%</a:t>
            </a:r>
            <a:endParaRPr/>
          </a:p>
          <a:p>
            <a:pPr>
              <a:lnSpc>
                <a:spcPct val="100000"/>
              </a:lnSpc>
            </a:pPr>
            <a:r>
              <a:rPr lang="cs-CZ" b="1" strike="noStrike">
                <a:solidFill>
                  <a:srgbClr val="000000"/>
                </a:solidFill>
                <a:latin typeface="Arial"/>
                <a:ea typeface="DejaVu Sans"/>
              </a:rPr>
              <a:t>průmysl 26.5%</a:t>
            </a:r>
            <a:endParaRPr/>
          </a:p>
          <a:p>
            <a:pPr>
              <a:lnSpc>
                <a:spcPct val="100000"/>
              </a:lnSpc>
            </a:pPr>
            <a:r>
              <a:rPr lang="cs-CZ" b="1" strike="noStrike">
                <a:solidFill>
                  <a:srgbClr val="000000"/>
                </a:solidFill>
                <a:latin typeface="Arial"/>
                <a:ea typeface="DejaVu Sans"/>
              </a:rPr>
              <a:t>služby 67.8%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2800" b="1" strike="noStrike">
                <a:latin typeface="Arial"/>
              </a:rPr>
              <a:t>Ukrajina – průmysl</a:t>
            </a:r>
            <a:endParaRPr/>
          </a:p>
        </p:txBody>
      </p:sp>
      <p:sp>
        <p:nvSpPr>
          <p:cNvPr id="210" name="TextShape 2"/>
          <p:cNvSpPr txBox="1"/>
          <p:nvPr/>
        </p:nvSpPr>
        <p:spPr>
          <a:xfrm>
            <a:off x="304920" y="457200"/>
            <a:ext cx="8686080" cy="5203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b="1" strike="noStrike">
                <a:latin typeface="Arial"/>
              </a:rPr>
              <a:t>automobilový průmysl - </a:t>
            </a:r>
            <a:r>
              <a:rPr lang="cs-CZ" strike="noStrike">
                <a:latin typeface="Arial"/>
              </a:rPr>
              <a:t>12 automobilek,</a:t>
            </a:r>
            <a:endParaRPr/>
          </a:p>
          <a:p>
            <a:r>
              <a:rPr lang="cs-CZ" strike="noStrike">
                <a:latin typeface="Arial"/>
              </a:rPr>
              <a:t> 	</a:t>
            </a:r>
            <a:r>
              <a:rPr lang="cs-CZ" b="1" strike="noStrike">
                <a:latin typeface="Arial"/>
              </a:rPr>
              <a:t>ZAZ</a:t>
            </a:r>
            <a:r>
              <a:rPr lang="cs-CZ" strike="noStrike">
                <a:latin typeface="Arial"/>
              </a:rPr>
              <a:t> (Záporožský automobilový závod) nejvýznamnější firma</a:t>
            </a:r>
            <a:endParaRPr/>
          </a:p>
          <a:p>
            <a:r>
              <a:rPr lang="cs-CZ" strike="noStrike">
                <a:latin typeface="Arial"/>
              </a:rPr>
              <a:t>	</a:t>
            </a:r>
            <a:r>
              <a:rPr lang="cs-CZ" b="1" strike="noStrike">
                <a:latin typeface="Arial"/>
              </a:rPr>
              <a:t>Bogdan</a:t>
            </a:r>
            <a:r>
              <a:rPr lang="cs-CZ" strike="noStrike">
                <a:latin typeface="Arial"/>
              </a:rPr>
              <a:t> – výroba autobusů ve Lvově</a:t>
            </a:r>
            <a:endParaRPr/>
          </a:p>
          <a:p>
            <a:endParaRPr/>
          </a:p>
          <a:p>
            <a:r>
              <a:rPr lang="cs-CZ" b="1" strike="noStrike">
                <a:latin typeface="Arial"/>
              </a:rPr>
              <a:t>letecký průmysl</a:t>
            </a:r>
            <a:endParaRPr/>
          </a:p>
          <a:p>
            <a:r>
              <a:rPr lang="cs-CZ" strike="noStrike">
                <a:latin typeface="Arial"/>
              </a:rPr>
              <a:t>	</a:t>
            </a:r>
            <a:r>
              <a:rPr lang="cs-CZ" b="1" strike="noStrike">
                <a:latin typeface="Arial"/>
              </a:rPr>
              <a:t>Antonov</a:t>
            </a:r>
            <a:r>
              <a:rPr lang="cs-CZ" strike="noStrike">
                <a:latin typeface="Arial"/>
              </a:rPr>
              <a:t> – v roce 2016 spojen se státní firmou UkrOboronProm za vzniku 	</a:t>
            </a:r>
            <a:r>
              <a:rPr lang="cs-CZ" b="1" strike="noStrike">
                <a:latin typeface="Arial"/>
              </a:rPr>
              <a:t>Ukrajinské letecké společnosti</a:t>
            </a:r>
            <a:r>
              <a:rPr lang="cs-CZ" strike="noStrike">
                <a:latin typeface="Arial"/>
              </a:rPr>
              <a:t>, Kyjev</a:t>
            </a:r>
            <a:endParaRPr/>
          </a:p>
          <a:p>
            <a:endParaRPr/>
          </a:p>
          <a:p>
            <a:r>
              <a:rPr lang="cs-CZ" b="1" strike="noStrike">
                <a:latin typeface="Arial"/>
              </a:rPr>
              <a:t>loďařský průmysl</a:t>
            </a:r>
            <a:r>
              <a:rPr lang="cs-CZ" strike="noStrike">
                <a:latin typeface="Arial"/>
              </a:rPr>
              <a:t> – v 90. letech trpěl nedostatkem zakázek, stále stagnuje, loděnice 		v Kyjevě, Chersonu, Mariupolu</a:t>
            </a:r>
            <a:endParaRPr/>
          </a:p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Povrch</a:t>
            </a:r>
            <a:endParaRPr/>
          </a:p>
        </p:txBody>
      </p:sp>
      <p:sp>
        <p:nvSpPr>
          <p:cNvPr id="123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planiny ve výšce kolem 300 m n. m.</a:t>
            </a:r>
            <a:endParaRPr/>
          </a:p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75 % půd jsou černozemě, na kterých se nachází typická stepní krajina</a:t>
            </a:r>
            <a:endParaRPr/>
          </a:p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- hlavními řekami jsou Prut a Dněstr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2" name="TextShape 2"/>
          <p:cNvSpPr txBox="1"/>
          <p:nvPr/>
        </p:nvSpPr>
        <p:spPr>
          <a:xfrm>
            <a:off x="323640" y="6237360"/>
            <a:ext cx="8686080" cy="417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čínský automobil Chery Fulwin 2 vyráběný v ZAZ jako ZAZ Forza</a:t>
            </a:r>
            <a:endParaRPr/>
          </a:p>
        </p:txBody>
      </p:sp>
      <p:pic>
        <p:nvPicPr>
          <p:cNvPr id="213" name="Picture 2"/>
          <p:cNvPicPr/>
          <p:nvPr/>
        </p:nvPicPr>
        <p:blipFill>
          <a:blip r:embed="rId2" cstate="print"/>
          <a:stretch/>
        </p:blipFill>
        <p:spPr>
          <a:xfrm>
            <a:off x="827640" y="1124640"/>
            <a:ext cx="6861600" cy="4613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5" name="TextShape 2"/>
          <p:cNvSpPr txBox="1"/>
          <p:nvPr/>
        </p:nvSpPr>
        <p:spPr>
          <a:xfrm>
            <a:off x="323640" y="6237360"/>
            <a:ext cx="8686080" cy="417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autobus Bogdan A40162</a:t>
            </a:r>
            <a:endParaRPr/>
          </a:p>
        </p:txBody>
      </p:sp>
      <p:pic>
        <p:nvPicPr>
          <p:cNvPr id="216" name="Picture 2"/>
          <p:cNvPicPr/>
          <p:nvPr/>
        </p:nvPicPr>
        <p:blipFill>
          <a:blip r:embed="rId2" cstate="print"/>
          <a:stretch/>
        </p:blipFill>
        <p:spPr>
          <a:xfrm>
            <a:off x="-73080" y="-1035360"/>
            <a:ext cx="9216720" cy="691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143640" cy="6091920"/>
          </a:xfrm>
          <a:prstGeom prst="rect">
            <a:avLst/>
          </a:prstGeom>
          <a:ln>
            <a:noFill/>
          </a:ln>
        </p:spPr>
      </p:pic>
      <p:sp>
        <p:nvSpPr>
          <p:cNvPr id="218" name="TextShape 1"/>
          <p:cNvSpPr txBox="1"/>
          <p:nvPr/>
        </p:nvSpPr>
        <p:spPr>
          <a:xfrm>
            <a:off x="107640" y="6079680"/>
            <a:ext cx="8686080" cy="777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Antonov An-225 Mrija, největší letadlo na světě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107640" y="6079680"/>
            <a:ext cx="8686080" cy="777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loď MV Minerva vyrobená ještě r. 1988</a:t>
            </a:r>
            <a:endParaRPr/>
          </a:p>
        </p:txBody>
      </p:sp>
      <p:pic>
        <p:nvPicPr>
          <p:cNvPr id="220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159840" cy="5949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Problémy Ukrajiny</a:t>
            </a:r>
            <a:endParaRPr/>
          </a:p>
        </p:txBody>
      </p:sp>
      <p:sp>
        <p:nvSpPr>
          <p:cNvPr id="222" name="TextShape 2"/>
          <p:cNvSpPr txBox="1"/>
          <p:nvPr/>
        </p:nvSpPr>
        <p:spPr>
          <a:xfrm>
            <a:off x="304920" y="1554120"/>
            <a:ext cx="8686080" cy="1802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konflikt na východě Ukrajiny – odchod obyvatel do Ruska – v roce 2015 dle ruských 			úřadů 1,3 mil obyv.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od roku 2017 povolila EU bezvízový styk s Ukrajinou, což by mělo nastartovat ekonomiku státu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odliv zejm. vysokoškolsky vzdělaných obyvatel na západ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4" name="CustomShape 2"/>
          <p:cNvSpPr/>
          <p:nvPr/>
        </p:nvSpPr>
        <p:spPr>
          <a:xfrm>
            <a:off x="457200" y="5949360"/>
            <a:ext cx="8686080" cy="63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2018, zdroj: ČT</a:t>
            </a:r>
            <a:endParaRPr/>
          </a:p>
        </p:txBody>
      </p:sp>
      <p:pic>
        <p:nvPicPr>
          <p:cNvPr id="225" name="Picture 2"/>
          <p:cNvPicPr/>
          <p:nvPr/>
        </p:nvPicPr>
        <p:blipFill>
          <a:blip r:embed="rId2" cstate="print"/>
          <a:stretch/>
        </p:blipFill>
        <p:spPr>
          <a:xfrm>
            <a:off x="0" y="620640"/>
            <a:ext cx="9143280" cy="51429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107640" y="6079680"/>
            <a:ext cx="8686080" cy="777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boxeři Vitalij Kličko a Vladimir Kličko</a:t>
            </a:r>
            <a:endParaRPr/>
          </a:p>
        </p:txBody>
      </p:sp>
      <p:pic>
        <p:nvPicPr>
          <p:cNvPr id="227" name="Picture 2"/>
          <p:cNvPicPr/>
          <p:nvPr/>
        </p:nvPicPr>
        <p:blipFill>
          <a:blip r:embed="rId2" cstate="print"/>
          <a:stretch/>
        </p:blipFill>
        <p:spPr>
          <a:xfrm>
            <a:off x="2555640" y="0"/>
            <a:ext cx="4620960" cy="619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251640" y="18864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z="3200" strike="noStrike">
                <a:latin typeface="Arial"/>
              </a:rPr>
              <a:t>Baltské státy (státy Pobaltí) – Litva, Lotyšsko, Estonsko</a:t>
            </a:r>
            <a:endParaRPr/>
          </a:p>
        </p:txBody>
      </p:sp>
      <p:sp>
        <p:nvSpPr>
          <p:cNvPr id="229" name="TextShape 2"/>
          <p:cNvSpPr txBox="1"/>
          <p:nvPr/>
        </p:nvSpPr>
        <p:spPr>
          <a:xfrm>
            <a:off x="304920" y="1340640"/>
            <a:ext cx="8686080" cy="5328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rovinaté státy s malým množstvím nerostných surovin – maximálně rašelina, ropné břidlice (Estonsko), jantar (Litva)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státy, které byly obnoveny díky odtržení od SSSR, Litva 1990, Lotyšsko a Estonsko 1991 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dnes v EU, NATO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před rokem 1991 se jednalo o průmyslově zemědělské státy – </a:t>
            </a:r>
            <a:r>
              <a:rPr lang="cs-CZ" b="1" strike="noStrike">
                <a:latin typeface="Arial"/>
              </a:rPr>
              <a:t>dnes však dominuje terciér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státy s </a:t>
            </a:r>
            <a:r>
              <a:rPr lang="cs-CZ" b="1" strike="noStrike">
                <a:latin typeface="Arial"/>
              </a:rPr>
              <a:t>nízkou hustotou zalidnění</a:t>
            </a:r>
            <a:r>
              <a:rPr lang="cs-CZ" strike="noStrike">
                <a:latin typeface="Arial"/>
              </a:rPr>
              <a:t> (Litva – 51 ob/km</a:t>
            </a:r>
            <a:r>
              <a:rPr lang="cs-CZ" strike="noStrike" baseline="30000">
                <a:latin typeface="Arial"/>
              </a:rPr>
              <a:t>2</a:t>
            </a:r>
            <a:r>
              <a:rPr lang="cs-CZ" strike="noStrike">
                <a:latin typeface="Arial"/>
              </a:rPr>
              <a:t>, Lotyšsko- 31 ob/km</a:t>
            </a:r>
            <a:r>
              <a:rPr lang="cs-CZ" strike="noStrike" baseline="30000">
                <a:latin typeface="Arial"/>
              </a:rPr>
              <a:t>2</a:t>
            </a:r>
            <a:r>
              <a:rPr lang="cs-CZ" strike="noStrike">
                <a:latin typeface="Arial"/>
              </a:rPr>
              <a:t>, Estonsko – 28 ob/km</a:t>
            </a:r>
            <a:r>
              <a:rPr lang="cs-CZ" strike="noStrike" baseline="30000">
                <a:latin typeface="Arial"/>
              </a:rPr>
              <a:t>2</a:t>
            </a:r>
            <a:r>
              <a:rPr lang="cs-CZ" strike="noStrike">
                <a:latin typeface="Arial"/>
              </a:rPr>
              <a:t>) a </a:t>
            </a:r>
            <a:r>
              <a:rPr lang="cs-CZ" b="1" strike="noStrike">
                <a:latin typeface="Arial"/>
              </a:rPr>
              <a:t>stále klesajícím počtem obyvatel</a:t>
            </a:r>
            <a:r>
              <a:rPr lang="cs-CZ" strike="noStrike">
                <a:latin typeface="Arial"/>
              </a:rPr>
              <a:t> kvůli emigraci místních obyv.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- litevština, lotyština – jazyky </a:t>
            </a:r>
            <a:r>
              <a:rPr lang="cs-CZ" b="1" strike="noStrike">
                <a:latin typeface="Arial"/>
              </a:rPr>
              <a:t>baltské</a:t>
            </a:r>
            <a:r>
              <a:rPr lang="cs-CZ" strike="noStrike">
                <a:latin typeface="Arial"/>
              </a:rPr>
              <a:t>, estonština – jazyk </a:t>
            </a:r>
            <a:r>
              <a:rPr lang="cs-CZ" b="1" strike="noStrike">
                <a:latin typeface="Arial"/>
              </a:rPr>
              <a:t>ugrofinský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významný </a:t>
            </a:r>
            <a:r>
              <a:rPr lang="cs-CZ" b="1" strike="noStrike">
                <a:latin typeface="Arial"/>
              </a:rPr>
              <a:t>podíl rusky i polsky</a:t>
            </a:r>
            <a:r>
              <a:rPr lang="cs-CZ" strike="noStrike">
                <a:latin typeface="Arial"/>
              </a:rPr>
              <a:t> mluvících obyvatel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podíl Rusů v jednotl. státech: 	Litva 6 %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		Lotyšsko 26 % - tzv. status neobčana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		Estonsko 25 %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podíl věřících je snížený sovětskou minulostí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náb. v jednotlivých státech: Litva (79 % římští katolíci, ateisté 15 %)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	Lotyšsko (27 % římští katolíci, 24 % pravoslavní křesťané, 				20% luteráni, 15 % ateisté)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	Estonsko (54 % ateisté, 16 % pravosl., 9,91 % luteráni)	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Práce s mapou:</a:t>
            </a:r>
            <a:endParaRPr/>
          </a:p>
        </p:txBody>
      </p:sp>
      <p:sp>
        <p:nvSpPr>
          <p:cNvPr id="231" name="TextShape 2"/>
          <p:cNvSpPr txBox="1"/>
          <p:nvPr/>
        </p:nvSpPr>
        <p:spPr>
          <a:xfrm>
            <a:off x="304920" y="1554120"/>
            <a:ext cx="8686080" cy="23785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 dirty="0">
                <a:latin typeface="Arial"/>
              </a:rPr>
              <a:t>Do slepé mapy zakresli: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latin typeface="Arial"/>
              </a:rPr>
              <a:t> vlajky jednotlivých států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latin typeface="Arial"/>
              </a:rPr>
              <a:t> názvy jednotlivých států </a:t>
            </a:r>
            <a:r>
              <a:rPr lang="cs-CZ" strike="noStrike" dirty="0" err="1">
                <a:latin typeface="Arial"/>
              </a:rPr>
              <a:t>Čj</a:t>
            </a:r>
            <a:r>
              <a:rPr lang="cs-CZ" strike="noStrike" dirty="0">
                <a:latin typeface="Arial"/>
              </a:rPr>
              <a:t> i v angličtině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latin typeface="Arial"/>
              </a:rPr>
              <a:t> hlavní města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latin typeface="Arial"/>
              </a:rPr>
              <a:t> počty obyvatel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latin typeface="Arial"/>
              </a:rPr>
              <a:t> jazykové skupiny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pic>
        <p:nvPicPr>
          <p:cNvPr id="232" name="Picture 2"/>
          <p:cNvPicPr/>
          <p:nvPr/>
        </p:nvPicPr>
        <p:blipFill>
          <a:blip r:embed="rId2" cstate="print"/>
          <a:stretch/>
        </p:blipFill>
        <p:spPr>
          <a:xfrm>
            <a:off x="4545720" y="-27360"/>
            <a:ext cx="4562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Práce s mapou:</a:t>
            </a:r>
            <a:endParaRPr/>
          </a:p>
        </p:txBody>
      </p:sp>
      <p:sp>
        <p:nvSpPr>
          <p:cNvPr id="234" name="TextShape 2"/>
          <p:cNvSpPr txBox="1"/>
          <p:nvPr/>
        </p:nvSpPr>
        <p:spPr>
          <a:xfrm>
            <a:off x="144000" y="1554120"/>
            <a:ext cx="2267280" cy="38908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Do slepé mapy zakresli: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vlajky jednotlivých států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názvy jednotlivých států v angličtině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hlavní města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počty obyvatel</a:t>
            </a:r>
            <a:endParaRPr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>
                <a:latin typeface="Arial"/>
              </a:rPr>
              <a:t> jazykové skupiny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35" name="Picture 2"/>
          <p:cNvPicPr/>
          <p:nvPr/>
        </p:nvPicPr>
        <p:blipFill>
          <a:blip r:embed="rId2" cstate="print"/>
          <a:stretch/>
        </p:blipFill>
        <p:spPr>
          <a:xfrm>
            <a:off x="2281680" y="0"/>
            <a:ext cx="6861960" cy="6857640"/>
          </a:xfrm>
          <a:prstGeom prst="rect">
            <a:avLst/>
          </a:prstGeom>
          <a:ln>
            <a:noFill/>
          </a:ln>
        </p:spPr>
      </p:pic>
      <p:sp>
        <p:nvSpPr>
          <p:cNvPr id="236" name="CustomShape 3"/>
          <p:cNvSpPr/>
          <p:nvPr/>
        </p:nvSpPr>
        <p:spPr>
          <a:xfrm>
            <a:off x="6156000" y="4221000"/>
            <a:ext cx="1511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2,8 mil. ob.</a:t>
            </a:r>
            <a:endParaRPr/>
          </a:p>
        </p:txBody>
      </p:sp>
      <p:sp>
        <p:nvSpPr>
          <p:cNvPr id="237" name="CustomShape 4"/>
          <p:cNvSpPr/>
          <p:nvPr/>
        </p:nvSpPr>
        <p:spPr>
          <a:xfrm>
            <a:off x="6308640" y="3573000"/>
            <a:ext cx="1511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2,3 mil. ob.</a:t>
            </a:r>
            <a:endParaRPr/>
          </a:p>
        </p:txBody>
      </p:sp>
      <p:sp>
        <p:nvSpPr>
          <p:cNvPr id="238" name="CustomShape 5"/>
          <p:cNvSpPr/>
          <p:nvPr/>
        </p:nvSpPr>
        <p:spPr>
          <a:xfrm>
            <a:off x="5652000" y="1475640"/>
            <a:ext cx="15116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1,3 mil. ob.</a:t>
            </a:r>
            <a:endParaRPr/>
          </a:p>
        </p:txBody>
      </p:sp>
      <p:sp>
        <p:nvSpPr>
          <p:cNvPr id="239" name="CustomShape 6"/>
          <p:cNvSpPr/>
          <p:nvPr/>
        </p:nvSpPr>
        <p:spPr>
          <a:xfrm>
            <a:off x="4284000" y="3429000"/>
            <a:ext cx="13676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baltské jazyky</a:t>
            </a:r>
            <a:endParaRPr/>
          </a:p>
        </p:txBody>
      </p:sp>
      <p:sp>
        <p:nvSpPr>
          <p:cNvPr id="240" name="CustomShape 7"/>
          <p:cNvSpPr/>
          <p:nvPr/>
        </p:nvSpPr>
        <p:spPr>
          <a:xfrm>
            <a:off x="5652000" y="1845000"/>
            <a:ext cx="20160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>
                <a:solidFill>
                  <a:srgbClr val="000000"/>
                </a:solidFill>
                <a:latin typeface="Arial"/>
                <a:ea typeface="DejaVu Sans"/>
              </a:rPr>
              <a:t>ugrofinský jazyk</a:t>
            </a:r>
            <a:endParaRPr/>
          </a:p>
        </p:txBody>
      </p:sp>
      <p:pic>
        <p:nvPicPr>
          <p:cNvPr id="241" name="Picture 19"/>
          <p:cNvPicPr/>
          <p:nvPr/>
        </p:nvPicPr>
        <p:blipFill>
          <a:blip r:embed="rId3" cstate="print"/>
          <a:stretch/>
        </p:blipFill>
        <p:spPr>
          <a:xfrm>
            <a:off x="6588360" y="1196640"/>
            <a:ext cx="461880" cy="359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2" name="Picture 4"/>
          <p:cNvPicPr/>
          <p:nvPr/>
        </p:nvPicPr>
        <p:blipFill>
          <a:blip r:embed="rId4" cstate="print"/>
          <a:stretch/>
        </p:blipFill>
        <p:spPr>
          <a:xfrm>
            <a:off x="4644000" y="2997000"/>
            <a:ext cx="575640" cy="431640"/>
          </a:xfrm>
          <a:prstGeom prst="rect">
            <a:avLst/>
          </a:prstGeom>
          <a:ln>
            <a:noFill/>
          </a:ln>
        </p:spPr>
      </p:pic>
      <p:pic>
        <p:nvPicPr>
          <p:cNvPr id="243" name="Picture 2"/>
          <p:cNvPicPr/>
          <p:nvPr/>
        </p:nvPicPr>
        <p:blipFill>
          <a:blip r:embed="rId5" cstate="print"/>
          <a:stretch/>
        </p:blipFill>
        <p:spPr>
          <a:xfrm>
            <a:off x="5004000" y="4005000"/>
            <a:ext cx="647640" cy="388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5" name="Zástupný symbol pro obsah 5"/>
          <p:cNvPicPr/>
          <p:nvPr/>
        </p:nvPicPr>
        <p:blipFill>
          <a:blip r:embed="rId2" cstate="print"/>
          <a:stretch/>
        </p:blipFill>
        <p:spPr>
          <a:xfrm>
            <a:off x="0" y="86400"/>
            <a:ext cx="5579280" cy="6749280"/>
          </a:xfrm>
          <a:prstGeom prst="rect">
            <a:avLst/>
          </a:prstGeom>
          <a:ln>
            <a:noFill/>
          </a:ln>
        </p:spPr>
      </p:pic>
      <p:sp>
        <p:nvSpPr>
          <p:cNvPr id="126" name="CustomShape 2"/>
          <p:cNvSpPr/>
          <p:nvPr/>
        </p:nvSpPr>
        <p:spPr>
          <a:xfrm>
            <a:off x="155520" y="-2941560"/>
            <a:ext cx="5076000" cy="613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7" name="CustomShape 3"/>
          <p:cNvSpPr/>
          <p:nvPr/>
        </p:nvSpPr>
        <p:spPr>
          <a:xfrm>
            <a:off x="155520" y="-2941560"/>
            <a:ext cx="5076000" cy="613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139680" cy="6093000"/>
          </a:xfrm>
          <a:prstGeom prst="rect">
            <a:avLst/>
          </a:prstGeom>
          <a:ln>
            <a:noFill/>
          </a:ln>
        </p:spPr>
      </p:pic>
      <p:sp>
        <p:nvSpPr>
          <p:cNvPr id="245" name="TextShape 1"/>
          <p:cNvSpPr txBox="1"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6" name="TextShape 2"/>
          <p:cNvSpPr txBox="1"/>
          <p:nvPr/>
        </p:nvSpPr>
        <p:spPr>
          <a:xfrm>
            <a:off x="0" y="6165360"/>
            <a:ext cx="8686080" cy="561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 dirty="0">
                <a:latin typeface="Arial"/>
              </a:rPr>
              <a:t>Baltský řetěz – 23. srpna 1989 – propojení </a:t>
            </a:r>
            <a:r>
              <a:rPr lang="cs-CZ" strike="noStrike" dirty="0" err="1">
                <a:latin typeface="Arial"/>
              </a:rPr>
              <a:t>Tallinu</a:t>
            </a:r>
            <a:r>
              <a:rPr lang="cs-CZ" strike="noStrike" dirty="0">
                <a:latin typeface="Arial"/>
              </a:rPr>
              <a:t>, Rigy a Vilniusu 600 km dlouhým řetězem cca. 2 mil. lidí protestujících vůči sovětské nadvládě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8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9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189360" cy="6452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1" name="Picture 2"/>
          <p:cNvPicPr/>
          <p:nvPr/>
        </p:nvPicPr>
        <p:blipFill>
          <a:blip r:embed="rId2" cstate="print"/>
          <a:stretch/>
        </p:blipFill>
        <p:spPr>
          <a:xfrm>
            <a:off x="0" y="116640"/>
            <a:ext cx="9004680" cy="4607640"/>
          </a:xfrm>
          <a:prstGeom prst="rect">
            <a:avLst/>
          </a:prstGeom>
          <a:ln>
            <a:noFill/>
          </a:ln>
        </p:spPr>
      </p:pic>
      <p:sp>
        <p:nvSpPr>
          <p:cNvPr id="252" name="CustomShape 2"/>
          <p:cNvSpPr/>
          <p:nvPr/>
        </p:nvSpPr>
        <p:spPr>
          <a:xfrm>
            <a:off x="148320" y="4773240"/>
            <a:ext cx="8640360" cy="2009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trike="noStrike" dirty="0">
                <a:solidFill>
                  <a:srgbClr val="000000"/>
                </a:solidFill>
                <a:latin typeface="Franklin Gothic Book"/>
                <a:ea typeface="DejaVu Sans"/>
              </a:rPr>
              <a:t>- povrch rovinatý, nížinný, místy s pahorkatinami. Hlavním a nejvyšším pohořím jsou </a:t>
            </a:r>
            <a:r>
              <a:rPr lang="cs-CZ" strike="noStrike" dirty="0" err="1">
                <a:solidFill>
                  <a:srgbClr val="000000"/>
                </a:solidFill>
                <a:latin typeface="Franklin Gothic Book"/>
                <a:ea typeface="DejaVu Sans"/>
              </a:rPr>
              <a:t>Vidzemské</a:t>
            </a:r>
            <a:r>
              <a:rPr lang="cs-CZ" strike="noStrike" dirty="0">
                <a:solidFill>
                  <a:srgbClr val="000000"/>
                </a:solidFill>
                <a:latin typeface="Franklin Gothic Book"/>
                <a:ea typeface="DejaVu Sans"/>
              </a:rPr>
              <a:t> vrchy (střed území). 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solidFill>
                  <a:srgbClr val="000000"/>
                </a:solidFill>
                <a:latin typeface="Franklin Gothic Book"/>
                <a:ea typeface="DejaVu Sans"/>
              </a:rPr>
              <a:t> území Lotyšska bylo modelováno pleistocénním ledovcem. Zůstaly po něm morény a nánosy, které tvoří na západě </a:t>
            </a:r>
            <a:r>
              <a:rPr lang="cs-CZ" strike="noStrike" dirty="0" err="1">
                <a:solidFill>
                  <a:srgbClr val="000000"/>
                </a:solidFill>
                <a:latin typeface="Franklin Gothic Book"/>
                <a:ea typeface="DejaVu Sans"/>
              </a:rPr>
              <a:t>Kuronskou</a:t>
            </a:r>
            <a:r>
              <a:rPr lang="cs-CZ" strike="noStrike" dirty="0">
                <a:solidFill>
                  <a:srgbClr val="000000"/>
                </a:solidFill>
                <a:latin typeface="Franklin Gothic Book"/>
                <a:ea typeface="DejaVu Sans"/>
              </a:rPr>
              <a:t> a na východě </a:t>
            </a:r>
            <a:r>
              <a:rPr lang="cs-CZ" strike="noStrike" dirty="0" err="1">
                <a:solidFill>
                  <a:srgbClr val="000000"/>
                </a:solidFill>
                <a:latin typeface="Franklin Gothic Book"/>
                <a:ea typeface="DejaVu Sans"/>
              </a:rPr>
              <a:t>Livonskou</a:t>
            </a:r>
            <a:r>
              <a:rPr lang="cs-CZ" strike="noStrike" dirty="0">
                <a:solidFill>
                  <a:srgbClr val="000000"/>
                </a:solidFill>
                <a:latin typeface="Franklin Gothic Book"/>
                <a:ea typeface="DejaVu Sans"/>
              </a:rPr>
              <a:t> vrchovinu. </a:t>
            </a:r>
            <a:endParaRPr dirty="0"/>
          </a:p>
          <a:p>
            <a:pPr>
              <a:lnSpc>
                <a:spcPct val="100000"/>
              </a:lnSpc>
              <a:buFont typeface="StarSymbol"/>
              <a:buChar char="-"/>
            </a:pPr>
            <a:r>
              <a:rPr lang="cs-CZ" strike="noStrike" dirty="0">
                <a:solidFill>
                  <a:srgbClr val="000000"/>
                </a:solidFill>
                <a:latin typeface="Franklin Gothic Book"/>
                <a:ea typeface="DejaVu Sans"/>
              </a:rPr>
              <a:t> hraničí s Litvou (588 km) na jihu, s Běloruskem (161 km) na jihovýchodě, s Ruskem (246 km) na východě a s Estonskem (343 km) na severu.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5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033480" cy="674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026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</p:spPr>
      </p:pic>
      <p:pic>
        <p:nvPicPr>
          <p:cNvPr id="1028" name="Picture 4" descr="undefin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3865" y="3591518"/>
            <a:ext cx="2310135" cy="3266482"/>
          </a:xfrm>
          <a:prstGeom prst="rect">
            <a:avLst/>
          </a:prstGeom>
          <a:noFill/>
        </p:spPr>
      </p:pic>
      <p:sp>
        <p:nvSpPr>
          <p:cNvPr id="7" name="TextShape 2"/>
          <p:cNvSpPr txBox="1"/>
          <p:nvPr/>
        </p:nvSpPr>
        <p:spPr>
          <a:xfrm>
            <a:off x="144016" y="5661248"/>
            <a:ext cx="6804248" cy="106607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 dirty="0" smtClean="0">
                <a:latin typeface="Arial"/>
              </a:rPr>
              <a:t>Kurská kosa – písečná kosa na území Kaliningradské oblasti (Rusko) a Litvy.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TextShape 2"/>
          <p:cNvSpPr txBox="1"/>
          <p:nvPr/>
        </p:nvSpPr>
        <p:spPr>
          <a:xfrm>
            <a:off x="216024" y="5877272"/>
            <a:ext cx="6804248" cy="8500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 dirty="0" smtClean="0">
                <a:latin typeface="Arial"/>
              </a:rPr>
              <a:t>Litevský přístav </a:t>
            </a:r>
            <a:r>
              <a:rPr lang="lt-LT" dirty="0"/>
              <a:t>Klaipėda</a:t>
            </a:r>
            <a:endParaRPr dirty="0"/>
          </a:p>
        </p:txBody>
      </p:sp>
      <p:pic>
        <p:nvPicPr>
          <p:cNvPr id="98306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7849" y="0"/>
            <a:ext cx="9211850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TextShape 2"/>
          <p:cNvSpPr txBox="1"/>
          <p:nvPr/>
        </p:nvSpPr>
        <p:spPr>
          <a:xfrm>
            <a:off x="216024" y="6093296"/>
            <a:ext cx="6804248" cy="6340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 dirty="0" smtClean="0">
                <a:latin typeface="Arial"/>
              </a:rPr>
              <a:t>Vilnius</a:t>
            </a:r>
            <a:endParaRPr dirty="0"/>
          </a:p>
        </p:txBody>
      </p:sp>
      <p:pic>
        <p:nvPicPr>
          <p:cNvPr id="99330" name="Picture 2" descr="Gediminas Tow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384"/>
            <a:ext cx="9144000" cy="60936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TextShape 2"/>
          <p:cNvSpPr txBox="1"/>
          <p:nvPr/>
        </p:nvSpPr>
        <p:spPr>
          <a:xfrm>
            <a:off x="216024" y="6093296"/>
            <a:ext cx="6804248" cy="6340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 dirty="0" err="1" smtClean="0">
                <a:latin typeface="Arial"/>
              </a:rPr>
              <a:t>Town</a:t>
            </a:r>
            <a:r>
              <a:rPr lang="cs-CZ" strike="noStrike" dirty="0" smtClean="0">
                <a:latin typeface="Arial"/>
              </a:rPr>
              <a:t> </a:t>
            </a:r>
            <a:r>
              <a:rPr lang="cs-CZ" strike="noStrike" dirty="0" err="1" smtClean="0">
                <a:latin typeface="Arial"/>
              </a:rPr>
              <a:t>Hall</a:t>
            </a:r>
            <a:r>
              <a:rPr lang="cs-CZ" strike="noStrike" dirty="0" smtClean="0">
                <a:latin typeface="Arial"/>
              </a:rPr>
              <a:t> square, Riga, Lotyšsko</a:t>
            </a:r>
            <a:endParaRPr dirty="0"/>
          </a:p>
        </p:txBody>
      </p:sp>
      <p:pic>
        <p:nvPicPr>
          <p:cNvPr id="100354" name="Picture 2" descr="undefine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59432"/>
            <a:ext cx="9144000" cy="6679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TextShape 2"/>
          <p:cNvSpPr txBox="1"/>
          <p:nvPr/>
        </p:nvSpPr>
        <p:spPr>
          <a:xfrm>
            <a:off x="216024" y="6093296"/>
            <a:ext cx="6804248" cy="6340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 dirty="0" smtClean="0">
                <a:latin typeface="Arial"/>
              </a:rPr>
              <a:t>panoramatický pohled na Rigu z kostela sv. Petra</a:t>
            </a:r>
            <a:endParaRPr dirty="0"/>
          </a:p>
        </p:txBody>
      </p:sp>
      <p:pic>
        <p:nvPicPr>
          <p:cNvPr id="101378" name="Picture 2" descr="https://upload.wikimedia.org/wikipedia/commons/thumb/7/71/Riga_Skyline_Panorama%2C_Latvia_-_Diliff.jpg/1920px-Riga_Skyline_Panorama%2C_Latvia_-_Dilif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2936"/>
            <a:ext cx="9144000" cy="14239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TextShape 2"/>
          <p:cNvSpPr txBox="1"/>
          <p:nvPr/>
        </p:nvSpPr>
        <p:spPr>
          <a:xfrm>
            <a:off x="216024" y="6093296"/>
            <a:ext cx="6804248" cy="6340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 dirty="0" smtClean="0">
                <a:latin typeface="Arial"/>
              </a:rPr>
              <a:t>historické centrum </a:t>
            </a:r>
            <a:r>
              <a:rPr lang="cs-CZ" strike="noStrike" dirty="0" err="1" smtClean="0">
                <a:latin typeface="Arial"/>
              </a:rPr>
              <a:t>Talinnu</a:t>
            </a:r>
            <a:endParaRPr dirty="0"/>
          </a:p>
        </p:txBody>
      </p:sp>
      <p:pic>
        <p:nvPicPr>
          <p:cNvPr id="102402" name="Picture 2" descr="https://upload.wikimedia.org/wikipedia/commons/thumb/6/62/Old_Town_of_Tallinn%2C_Tallinn%2C_Estonia_-_panoramio_%2858_cropped%29.jpg/1920px-Old_Town_of_Tallinn%2C_Tallinn%2C_Estonia_-_panoramio_%2858_cropped%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8720"/>
            <a:ext cx="9144000" cy="40052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4E3B30"/>
                </a:solidFill>
                <a:latin typeface="Franklin Gothic Medium"/>
                <a:ea typeface="DejaVu Sans"/>
              </a:rPr>
              <a:t>Historie</a:t>
            </a:r>
            <a:endParaRPr/>
          </a:p>
        </p:txBody>
      </p:sp>
      <p:sp>
        <p:nvSpPr>
          <p:cNvPr id="129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mladý stát z počátku 90. let 20. století – odkazuje se však na území historické </a:t>
            </a:r>
            <a:r>
              <a:rPr lang="cs-CZ" sz="3200" b="1" strike="noStrike">
                <a:solidFill>
                  <a:srgbClr val="4E3B30"/>
                </a:solidFill>
                <a:latin typeface="Franklin Gothic Book"/>
                <a:ea typeface="DejaVu Sans"/>
              </a:rPr>
              <a:t>Moldávie</a:t>
            </a: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 (dnes je toto území rozděleno mezi Ukrajinu, Moldavsko a Rumunsko)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vznik ve 14. století pod vlivem Uher, následně Polska, Osmanské říše a od 19. stol. Ruska (pod názvem </a:t>
            </a:r>
            <a:r>
              <a:rPr lang="cs-CZ" sz="3200" b="1" strike="noStrike">
                <a:solidFill>
                  <a:srgbClr val="4E3B30"/>
                </a:solidFill>
                <a:latin typeface="Franklin Gothic Book"/>
                <a:ea typeface="DejaVu Sans"/>
              </a:rPr>
              <a:t>Besarábie</a:t>
            </a: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)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4E3B30"/>
                </a:solidFill>
                <a:latin typeface="Franklin Gothic Book"/>
                <a:ea typeface="DejaVu Sans"/>
              </a:rPr>
              <a:t>po 1. světové válce připojena k Rumunsku, v průběhu 2. světové války (1944) k Sovětskému svazu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cs-CZ" sz="3600" strike="noStrike" cap="all">
                <a:solidFill>
                  <a:srgbClr val="926255"/>
                </a:solidFill>
                <a:latin typeface="Franklin Gothic Medium"/>
                <a:ea typeface="DejaVu Sans"/>
              </a:rPr>
              <a:t>NP Karula</a:t>
            </a:r>
            <a:endParaRPr/>
          </a:p>
        </p:txBody>
      </p:sp>
      <p:sp>
        <p:nvSpPr>
          <p:cNvPr id="257" name="CustomShape 2"/>
          <p:cNvSpPr/>
          <p:nvPr/>
        </p:nvSpPr>
        <p:spPr>
          <a:xfrm>
            <a:off x="457200" y="1600200"/>
            <a:ext cx="4834080" cy="2332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926255"/>
                </a:solidFill>
                <a:latin typeface="Franklin Gothic Book"/>
                <a:ea typeface="DejaVu Sans"/>
              </a:rPr>
              <a:t>Nejmenší NP v Estonsku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926255"/>
                </a:solidFill>
                <a:latin typeface="Franklin Gothic Book"/>
                <a:ea typeface="DejaVu Sans"/>
              </a:rPr>
              <a:t>Chráněn díky rozsáhlým celkům kulturní krajiny</a:t>
            </a:r>
            <a:endParaRPr/>
          </a:p>
          <a:p>
            <a:pPr>
              <a:lnSpc>
                <a:spcPct val="100000"/>
              </a:lnSpc>
              <a:buSzPct val="70000"/>
              <a:buFont typeface="Wingdings 2" charset="2"/>
              <a:buChar char=""/>
            </a:pPr>
            <a:r>
              <a:rPr lang="cs-CZ" sz="3200" strike="noStrike">
                <a:solidFill>
                  <a:srgbClr val="926255"/>
                </a:solidFill>
                <a:latin typeface="Franklin Gothic Book"/>
                <a:ea typeface="DejaVu Sans"/>
              </a:rPr>
              <a:t>Založen roku 1979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58" name="Picture 1"/>
          <p:cNvPicPr/>
          <p:nvPr/>
        </p:nvPicPr>
        <p:blipFill>
          <a:blip r:embed="rId2" cstate="print"/>
          <a:srcRect l="68210" t="22601" r="4025" b="48139"/>
          <a:stretch/>
        </p:blipFill>
        <p:spPr>
          <a:xfrm>
            <a:off x="7415640" y="5401080"/>
            <a:ext cx="1727640" cy="1456200"/>
          </a:xfrm>
          <a:prstGeom prst="rect">
            <a:avLst/>
          </a:prstGeom>
          <a:ln w="9360">
            <a:noFill/>
          </a:ln>
        </p:spPr>
      </p:pic>
      <p:pic>
        <p:nvPicPr>
          <p:cNvPr id="259" name="Picture 2"/>
          <p:cNvPicPr/>
          <p:nvPr/>
        </p:nvPicPr>
        <p:blipFill>
          <a:blip r:embed="rId2" cstate="print"/>
          <a:srcRect l="22734" t="11526" r="58955" b="71483"/>
          <a:stretch/>
        </p:blipFill>
        <p:spPr>
          <a:xfrm>
            <a:off x="3996000" y="4347000"/>
            <a:ext cx="3383640" cy="2510280"/>
          </a:xfrm>
          <a:prstGeom prst="rect">
            <a:avLst/>
          </a:prstGeom>
          <a:ln w="9360">
            <a:noFill/>
          </a:ln>
        </p:spPr>
      </p:pic>
      <p:pic>
        <p:nvPicPr>
          <p:cNvPr id="260" name="Picture 3"/>
          <p:cNvPicPr/>
          <p:nvPr/>
        </p:nvPicPr>
        <p:blipFill>
          <a:blip r:embed="rId2" cstate="print"/>
          <a:srcRect l="21850" t="56841" r="58067" b="26165"/>
          <a:stretch/>
        </p:blipFill>
        <p:spPr>
          <a:xfrm>
            <a:off x="5580000" y="1917000"/>
            <a:ext cx="2979720" cy="20156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Shape 1"/>
          <p:cNvSpPr txBox="1"/>
          <p:nvPr/>
        </p:nvSpPr>
        <p:spPr>
          <a:xfrm>
            <a:off x="251640" y="0"/>
            <a:ext cx="8686080" cy="837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r>
              <a:rPr lang="cs-CZ" strike="noStrike">
                <a:latin typeface="Arial"/>
              </a:rPr>
              <a:t>Opakování:</a:t>
            </a:r>
            <a:endParaRPr/>
          </a:p>
        </p:txBody>
      </p:sp>
      <p:sp>
        <p:nvSpPr>
          <p:cNvPr id="262" name="TextShape 2"/>
          <p:cNvSpPr txBox="1"/>
          <p:nvPr/>
        </p:nvSpPr>
        <p:spPr>
          <a:xfrm>
            <a:off x="304920" y="908640"/>
            <a:ext cx="8686080" cy="54003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trike="noStrike">
                <a:latin typeface="Arial"/>
              </a:rPr>
              <a:t>Moldavsko: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a) hlavní město: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b) ekonomika Moldavska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c) Podněstří – 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d) Gagauzie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trike="noStrike">
                <a:latin typeface="Arial"/>
              </a:rPr>
              <a:t>Ukrajina: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a) hl. město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b) ner. suroviny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c) ekonomika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d) geopolitická situace</a:t>
            </a:r>
            <a:endParaRPr/>
          </a:p>
          <a:p>
            <a:pPr>
              <a:lnSpc>
                <a:spcPct val="100000"/>
              </a:lnSpc>
              <a:buFont typeface="StarSymbol"/>
              <a:buAutoNum type="arabicPeriod"/>
            </a:pPr>
            <a:r>
              <a:rPr lang="cs-CZ" strike="noStrike">
                <a:latin typeface="Arial"/>
              </a:rPr>
              <a:t>Bělorusko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a) hl. město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b) povrch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c) jméno prezidenta / diktátora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d) vliv Ruska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4. státy Pobaltí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a) povrch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b) nerostné suroviny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c) ve 2. pol. 20. stol. byly tyto státy součástí:</a:t>
            </a:r>
            <a:endParaRPr/>
          </a:p>
          <a:p>
            <a:pPr>
              <a:lnSpc>
                <a:spcPct val="100000"/>
              </a:lnSpc>
            </a:pPr>
            <a:r>
              <a:rPr lang="cs-CZ" strike="noStrike">
                <a:latin typeface="Arial"/>
              </a:rPr>
              <a:t>		d) ruská menšina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2"/>
          <p:cNvPicPr/>
          <p:nvPr/>
        </p:nvPicPr>
        <p:blipFill>
          <a:blip r:embed="rId2" cstate="print"/>
          <a:stretch/>
        </p:blipFill>
        <p:spPr>
          <a:xfrm>
            <a:off x="0" y="0"/>
            <a:ext cx="9201960" cy="6740640"/>
          </a:xfrm>
          <a:prstGeom prst="rect">
            <a:avLst/>
          </a:prstGeom>
          <a:ln>
            <a:noFill/>
          </a:ln>
        </p:spPr>
      </p:pic>
      <p:sp>
        <p:nvSpPr>
          <p:cNvPr id="131" name="CustomShape 1"/>
          <p:cNvSpPr/>
          <p:nvPr/>
        </p:nvSpPr>
        <p:spPr>
          <a:xfrm>
            <a:off x="179640" y="6021360"/>
            <a:ext cx="8838360" cy="70632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800" strike="noStrike">
                <a:solidFill>
                  <a:srgbClr val="4E3B30"/>
                </a:solidFill>
                <a:latin typeface="Franklin Gothic Book"/>
                <a:ea typeface="DejaVu Sans"/>
              </a:rPr>
              <a:t>Besarábie jako součást meziválečného Rumunska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304920" y="457200"/>
            <a:ext cx="8686080" cy="837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3" name="CustomShape 2"/>
          <p:cNvSpPr/>
          <p:nvPr/>
        </p:nvSpPr>
        <p:spPr>
          <a:xfrm>
            <a:off x="304920" y="1554120"/>
            <a:ext cx="86860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4" name="Picture 2"/>
          <p:cNvPicPr/>
          <p:nvPr/>
        </p:nvPicPr>
        <p:blipFill>
          <a:blip r:embed="rId2" cstate="print"/>
          <a:stretch/>
        </p:blipFill>
        <p:spPr>
          <a:xfrm>
            <a:off x="107640" y="0"/>
            <a:ext cx="5911200" cy="685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Obrázek 134"/>
          <p:cNvPicPr/>
          <p:nvPr/>
        </p:nvPicPr>
        <p:blipFill>
          <a:blip r:embed="rId2" cstate="print"/>
          <a:stretch/>
        </p:blipFill>
        <p:spPr>
          <a:xfrm>
            <a:off x="0" y="0"/>
            <a:ext cx="8435160" cy="6326280"/>
          </a:xfrm>
          <a:prstGeom prst="rect">
            <a:avLst/>
          </a:prstGeom>
          <a:ln>
            <a:noFill/>
          </a:ln>
        </p:spPr>
      </p:pic>
      <p:sp>
        <p:nvSpPr>
          <p:cNvPr id="136" name="CustomShape 1"/>
          <p:cNvSpPr/>
          <p:nvPr/>
        </p:nvSpPr>
        <p:spPr>
          <a:xfrm>
            <a:off x="-32040" y="6326280"/>
            <a:ext cx="8838360" cy="580680"/>
          </a:xfrm>
          <a:prstGeom prst="rect">
            <a:avLst/>
          </a:prstGeom>
          <a:solidFill>
            <a:srgbClr val="D9D9D9">
              <a:alpha val="51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cs-CZ" sz="2400" strike="noStrike">
                <a:solidFill>
                  <a:srgbClr val="4E3B30"/>
                </a:solidFill>
                <a:latin typeface="Franklin Gothic Book"/>
                <a:ea typeface="DejaVu Sans"/>
              </a:rPr>
              <a:t>Gagauzové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252</TotalTime>
  <Words>1564</Words>
  <Application>Microsoft Office PowerPoint</Application>
  <PresentationFormat>Předvádění na obrazovce (4:3)</PresentationFormat>
  <Paragraphs>212</Paragraphs>
  <Slides>61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61</vt:i4>
      </vt:variant>
    </vt:vector>
  </HeadingPairs>
  <TitlesOfParts>
    <vt:vector size="64" baseType="lpstr">
      <vt:lpstr>Motiv sady Office</vt:lpstr>
      <vt:lpstr>Office Theme</vt:lpstr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  <vt:lpstr>Snímek 56</vt:lpstr>
      <vt:lpstr>Snímek 57</vt:lpstr>
      <vt:lpstr>Snímek 58</vt:lpstr>
      <vt:lpstr>Snímek 59</vt:lpstr>
      <vt:lpstr>Snímek 60</vt:lpstr>
      <vt:lpstr>Snímek 61</vt:lpstr>
    </vt:vector>
  </TitlesOfParts>
  <Company>GML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Východní Evropa</dc:title>
  <dc:creator>ucitel</dc:creator>
  <cp:lastModifiedBy>mlcek</cp:lastModifiedBy>
  <cp:revision>148</cp:revision>
  <dcterms:created xsi:type="dcterms:W3CDTF">2017-11-29T09:39:43Z</dcterms:created>
  <dcterms:modified xsi:type="dcterms:W3CDTF">2024-01-18T10:46:59Z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GML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Předvádění na obrazovce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41</vt:i4>
  </property>
</Properties>
</file>