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50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54.png" ContentType="image/png"/>
  <Override PartName="/ppt/media/image52.png" ContentType="image/png"/>
  <Override PartName="/ppt/media/image49.jpeg" ContentType="image/jpeg"/>
  <Override PartName="/ppt/media/image48.jpeg" ContentType="image/jpeg"/>
  <Override PartName="/ppt/media/image44.jpeg" ContentType="image/jpeg"/>
  <Override PartName="/ppt/media/image43.jpeg" ContentType="image/jpeg"/>
  <Override PartName="/ppt/media/image41.png" ContentType="image/png"/>
  <Override PartName="/ppt/media/image39.jpeg" ContentType="image/jpeg"/>
  <Override PartName="/ppt/media/image38.jpeg" ContentType="image/jpeg"/>
  <Override PartName="/ppt/media/image36.png" ContentType="image/png"/>
  <Override PartName="/ppt/media/image32.png" ContentType="image/png"/>
  <Override PartName="/ppt/media/image31.png" ContentType="image/png"/>
  <Override PartName="/ppt/media/image27.png" ContentType="image/png"/>
  <Override PartName="/ppt/media/image26.png" ContentType="image/png"/>
  <Override PartName="/ppt/media/image45.png" ContentType="image/png"/>
  <Override PartName="/ppt/media/image30.png" ContentType="image/png"/>
  <Override PartName="/ppt/media/image42.jpeg" ContentType="image/jpeg"/>
  <Override PartName="/ppt/media/image25.jpeg" ContentType="image/jpeg"/>
  <Override PartName="/ppt/media/image20.jpeg" ContentType="image/jpeg"/>
  <Override PartName="/ppt/media/image33.png" ContentType="image/png"/>
  <Override PartName="/ppt/media/image19.jpeg" ContentType="image/jpeg"/>
  <Override PartName="/ppt/media/image28.png" ContentType="image/png"/>
  <Override PartName="/ppt/media/image24.jpeg" ContentType="image/jpeg"/>
  <Override PartName="/ppt/media/image16.png" ContentType="image/png"/>
  <Override PartName="/ppt/media/image17.png" ContentType="image/png"/>
  <Override PartName="/ppt/media/image14.png" ContentType="image/png"/>
  <Override PartName="/ppt/media/image23.jpeg" ContentType="image/jpeg"/>
  <Override PartName="/ppt/media/image46.png" ContentType="image/png"/>
  <Override PartName="/ppt/media/image13.png" ContentType="image/png"/>
  <Override PartName="/ppt/media/image21.jpeg" ContentType="image/jpeg"/>
  <Override PartName="/ppt/media/image35.png" ContentType="image/png"/>
  <Override PartName="/ppt/media/image12.png" ContentType="image/png"/>
  <Override PartName="/ppt/media/image10.png" ContentType="image/png"/>
  <Override PartName="/ppt/media/image53.png" ContentType="image/png"/>
  <Override PartName="/ppt/media/image22.jpeg" ContentType="image/jpeg"/>
  <Override PartName="/ppt/media/image40.jpeg" ContentType="image/jpeg"/>
  <Override PartName="/ppt/media/image37.jpeg" ContentType="image/jpeg"/>
  <Override PartName="/ppt/media/image15.png" ContentType="image/png"/>
  <Override PartName="/ppt/media/image9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6.png" ContentType="image/png"/>
  <Override PartName="/ppt/media/image51.jpeg" ContentType="image/jpeg"/>
  <Override PartName="/ppt/media/image5.png" ContentType="image/png"/>
  <Override PartName="/ppt/media/image18.png" ContentType="image/png"/>
  <Override PartName="/ppt/media/image50.jpeg" ContentType="image/jpeg"/>
  <Override PartName="/ppt/media/image7.png" ContentType="image/png"/>
  <Override PartName="/ppt/media/image4.png" ContentType="image/png"/>
  <Override PartName="/ppt/media/image3.png" ContentType="image/png"/>
  <Override PartName="/ppt/media/image47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080" cy="38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3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080" cy="38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080" cy="38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Calibri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Calibri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Calibri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Calibri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Calibri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Calibri"/>
              </a:rPr>
              <a:t>Sedmá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38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39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4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77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78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79" name="PlaceHolder 4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0" name="PlaceHolder 5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2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218160" y="5733360"/>
            <a:ext cx="8457480" cy="78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926255"/>
                </a:solidFill>
                <a:latin typeface="Franklin Gothic Medium"/>
              </a:rPr>
              <a:t>Východní Evropa</a:t>
            </a:r>
            <a:endParaRPr/>
          </a:p>
        </p:txBody>
      </p:sp>
      <p:pic>
        <p:nvPicPr>
          <p:cNvPr id="117" name="Obrázek 8" descr=""/>
          <p:cNvPicPr/>
          <p:nvPr/>
        </p:nvPicPr>
        <p:blipFill>
          <a:blip r:embed="rId1"/>
          <a:srcRect l="9927" t="32671" r="19417" b="14558"/>
          <a:stretch/>
        </p:blipFill>
        <p:spPr>
          <a:xfrm>
            <a:off x="1331640" y="-27360"/>
            <a:ext cx="6984360" cy="69843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0" y="-26640"/>
            <a:ext cx="9143640" cy="571464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3640" cy="571464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3640" cy="571464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0" y="9360"/>
            <a:ext cx="9143640" cy="57146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0" y="-26640"/>
            <a:ext cx="9143640" cy="571464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323640" y="26064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Politická situace – podněstří</a:t>
            </a:r>
            <a:endParaRPr/>
          </a:p>
        </p:txBody>
      </p:sp>
      <p:sp>
        <p:nvSpPr>
          <p:cNvPr id="143" name="CustomShape 2"/>
          <p:cNvSpPr/>
          <p:nvPr/>
        </p:nvSpPr>
        <p:spPr>
          <a:xfrm>
            <a:off x="179640" y="98064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pod vlivem Ruska – hlavní město Tiraspol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vláda v Kišiněvě nemá nad tímto územím žádné pravomoci, ale oficiálně je stále součástí Moldavska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vysoký zahraniční dluh, nebýt ruských subvencí došlo by ke krachu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hutě, vodní elektrárny, textilní průmysl a výroba vín a destilátů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44" name="CustomShape 3"/>
          <p:cNvSpPr/>
          <p:nvPr/>
        </p:nvSpPr>
        <p:spPr>
          <a:xfrm>
            <a:off x="235440" y="5250600"/>
            <a:ext cx="8496720" cy="155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Gagauzie </a:t>
            </a: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– oblast obývaná Gagauzy, národem turkického původu, vyznávají křesťanství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23640" y="33264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problémy Moldavska</a:t>
            </a:r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23640" y="1412640"/>
            <a:ext cx="8686080" cy="44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nejchudší stát Evropy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velký odliv obyvatel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chybí infrastruktura (asfaltová silnice z Kišiněva do města Comrat; vystavěna z peněz EU) a dál rozbité komunikace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chybí sociální zabezpečení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země má dobrý potenciál k pěstování subtropických plodin; málo nerostných surovin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BĚLORUSKO</a:t>
            </a:r>
            <a:endParaRPr/>
          </a:p>
        </p:txBody>
      </p:sp>
      <p:sp>
        <p:nvSpPr>
          <p:cNvPr id="148" name="TextShape 2"/>
          <p:cNvSpPr txBox="1"/>
          <p:nvPr/>
        </p:nvSpPr>
        <p:spPr>
          <a:xfrm>
            <a:off x="457560" y="1268640"/>
            <a:ext cx="8686080" cy="28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hl. město: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Minsk</a:t>
            </a:r>
            <a:endParaRPr/>
          </a:p>
          <a:p>
            <a:r>
              <a:rPr lang="cs-CZ" strike="noStrike">
                <a:latin typeface="Arial"/>
              </a:rPr>
              <a:t>Počet obyvatel: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9 492 000</a:t>
            </a:r>
            <a:endParaRPr/>
          </a:p>
          <a:p>
            <a:r>
              <a:rPr lang="cs-CZ" strike="noStrike">
                <a:latin typeface="Arial"/>
              </a:rPr>
              <a:t>Národnostní složení: 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Bělorusové</a:t>
            </a:r>
            <a:r>
              <a:rPr lang="cs-CZ" strike="noStrike">
                <a:latin typeface="Arial"/>
              </a:rPr>
              <a:t> (81,2 %), </a:t>
            </a:r>
            <a:r>
              <a:rPr b="1" lang="cs-CZ" strike="noStrike">
                <a:latin typeface="Arial"/>
              </a:rPr>
              <a:t>Rusové</a:t>
            </a:r>
            <a:r>
              <a:rPr lang="cs-CZ" strike="noStrike">
                <a:latin typeface="Arial"/>
              </a:rPr>
              <a:t> (11,4 %), Poláci (3,9 %),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Ukrajinci (2,4 %), ostatní (1,1 %) (2018)</a:t>
            </a:r>
            <a:endParaRPr/>
          </a:p>
          <a:p>
            <a:r>
              <a:rPr lang="cs-CZ" strike="noStrike">
                <a:latin typeface="Arial"/>
              </a:rPr>
              <a:t>státní zřízení: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prezidentská republika – totalitní režim</a:t>
            </a:r>
            <a:endParaRPr/>
          </a:p>
          <a:p>
            <a:r>
              <a:rPr lang="cs-CZ" strike="noStrike">
                <a:latin typeface="Arial"/>
              </a:rPr>
              <a:t>Vznik: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25. srpna </a:t>
            </a:r>
            <a:r>
              <a:rPr b="1" lang="cs-CZ" strike="noStrike">
                <a:latin typeface="Arial"/>
              </a:rPr>
              <a:t>1991 (postupný rozpad SSSR)</a:t>
            </a:r>
            <a:endParaRPr/>
          </a:p>
          <a:p>
            <a:r>
              <a:rPr lang="cs-CZ" strike="noStrike">
                <a:latin typeface="Arial"/>
              </a:rPr>
              <a:t>Prezident: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Alexandr Lukašenko</a:t>
            </a:r>
            <a:endParaRPr/>
          </a:p>
          <a:p>
            <a:r>
              <a:rPr lang="cs-CZ" strike="noStrike">
                <a:latin typeface="Arial"/>
              </a:rPr>
              <a:t>Měna: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Běloruský rubl (BYN)</a:t>
            </a:r>
            <a:endParaRPr/>
          </a:p>
          <a:p>
            <a:r>
              <a:rPr lang="cs-CZ" strike="noStrike">
                <a:latin typeface="Arial"/>
              </a:rPr>
              <a:t>HDP/obyv. (PPP):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20 900 USD (71. na světě, 2019)</a:t>
            </a:r>
            <a:endParaRPr/>
          </a:p>
          <a:p>
            <a:endParaRPr/>
          </a:p>
        </p:txBody>
      </p:sp>
      <p:pic>
        <p:nvPicPr>
          <p:cNvPr id="149" name="Picture 2" descr=""/>
          <p:cNvPicPr/>
          <p:nvPr/>
        </p:nvPicPr>
        <p:blipFill>
          <a:blip r:embed="rId1"/>
          <a:stretch/>
        </p:blipFill>
        <p:spPr>
          <a:xfrm>
            <a:off x="4356000" y="3982320"/>
            <a:ext cx="3826080" cy="255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4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4" name="Picture 5" descr=""/>
          <p:cNvPicPr/>
          <p:nvPr/>
        </p:nvPicPr>
        <p:blipFill>
          <a:blip r:embed="rId1"/>
          <a:srcRect l="0" t="0" r="0" b="3414"/>
          <a:stretch/>
        </p:blipFill>
        <p:spPr>
          <a:xfrm>
            <a:off x="323640" y="-501480"/>
            <a:ext cx="7943040" cy="7358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z="2800" strike="noStrike">
                <a:latin typeface="Arial"/>
              </a:rPr>
              <a:t>Charakteristika Běloruska</a:t>
            </a:r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457560" y="1556640"/>
            <a:ext cx="8686080" cy="302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- </a:t>
            </a:r>
            <a:r>
              <a:rPr b="1" lang="cs-CZ" strike="noStrike">
                <a:latin typeface="Arial"/>
              </a:rPr>
              <a:t>nížinný stát</a:t>
            </a:r>
            <a:r>
              <a:rPr lang="cs-CZ" strike="noStrike">
                <a:latin typeface="Arial"/>
              </a:rPr>
              <a:t> (Východoevropská nížina) s malými výškovými rozdíly s </a:t>
            </a:r>
            <a:r>
              <a:rPr b="1" lang="cs-CZ" strike="noStrike">
                <a:latin typeface="Arial"/>
              </a:rPr>
              <a:t>kontinentálním klimatem</a:t>
            </a:r>
            <a:r>
              <a:rPr lang="cs-CZ" strike="noStrike">
                <a:latin typeface="Arial"/>
              </a:rPr>
              <a:t> s chladnými zimami a nízkými úhrny srážek (600 mm/rok)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je zde přes </a:t>
            </a:r>
            <a:r>
              <a:rPr b="1" lang="cs-CZ" strike="noStrike">
                <a:latin typeface="Arial"/>
              </a:rPr>
              <a:t>11 000 jezer</a:t>
            </a:r>
            <a:r>
              <a:rPr lang="cs-CZ" strike="noStrike">
                <a:latin typeface="Arial"/>
              </a:rPr>
              <a:t>, která vznikla jako pozůstatek po posledním zalednění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ačkoliv mají Bělorusové svůj jazyk – Běloruštinu, dominantním jazykem při komunikaci je Ruština, Běloruština je používána spíše opozičními intelektuály a je státem potlačována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Východní Evropa</a:t>
            </a:r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179640" y="1340640"/>
            <a:ext cx="8686080" cy="273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Moldavsko, Ukrajina, Bělorusko, státy Pobaltí (Litva, Lotyšsko, Estonsko), evropská část Ruska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území s pravoslavným křesťanstvím –vliv Ruska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Jedná se o bývalé sovětské republiky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158" name="TextShape 2"/>
          <p:cNvSpPr txBox="1"/>
          <p:nvPr/>
        </p:nvSpPr>
        <p:spPr>
          <a:xfrm>
            <a:off x="251640" y="5517360"/>
            <a:ext cx="8686080" cy="106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jezero Strusta ve Vitebské oblasti</a:t>
            </a:r>
            <a:endParaRPr/>
          </a:p>
        </p:txBody>
      </p:sp>
      <p:pic>
        <p:nvPicPr>
          <p:cNvPr id="15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4338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323640" y="26064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z="3200" strike="noStrike">
                <a:latin typeface="Arial"/>
              </a:rPr>
              <a:t>Ekonomika Běloruska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205920" y="1124640"/>
            <a:ext cx="8686080" cy="4843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- dříve </a:t>
            </a:r>
            <a:r>
              <a:rPr b="1" lang="cs-CZ" strike="noStrike">
                <a:latin typeface="Arial"/>
              </a:rPr>
              <a:t>průmyslově-zemědělský </a:t>
            </a:r>
            <a:r>
              <a:rPr lang="cs-CZ" strike="noStrike">
                <a:latin typeface="Arial"/>
              </a:rPr>
              <a:t>stát se transformoval na ekonomiku, ve které </a:t>
            </a:r>
            <a:r>
              <a:rPr b="1" lang="cs-CZ" strike="noStrike">
                <a:latin typeface="Arial"/>
              </a:rPr>
              <a:t>dominují služby</a:t>
            </a:r>
            <a:endParaRPr/>
          </a:p>
          <a:p>
            <a:r>
              <a:rPr b="1" lang="cs-CZ" strike="noStrike">
                <a:latin typeface="Arial"/>
              </a:rPr>
              <a:t>zaměstnanost v jednotlivých sektorech (odhad 2015)</a:t>
            </a:r>
            <a:endParaRPr/>
          </a:p>
          <a:p>
            <a:r>
              <a:rPr b="1" lang="cs-CZ" strike="noStrike">
                <a:latin typeface="Arial"/>
              </a:rPr>
              <a:t>zemědělství: 9.7%</a:t>
            </a:r>
            <a:endParaRPr/>
          </a:p>
          <a:p>
            <a:r>
              <a:rPr b="1" lang="cs-CZ" strike="noStrike">
                <a:latin typeface="Arial"/>
              </a:rPr>
              <a:t>průmysl: 23.4% - </a:t>
            </a:r>
            <a:r>
              <a:rPr lang="cs-CZ" strike="noStrike">
                <a:latin typeface="Arial"/>
              </a:rPr>
              <a:t>těžba </a:t>
            </a:r>
            <a:r>
              <a:rPr b="1" lang="cs-CZ" strike="noStrike">
                <a:latin typeface="Arial"/>
              </a:rPr>
              <a:t>draselných solí, </a:t>
            </a:r>
            <a:r>
              <a:rPr lang="cs-CZ" strike="noStrike">
                <a:latin typeface="Arial"/>
              </a:rPr>
              <a:t>výroba </a:t>
            </a:r>
            <a:r>
              <a:rPr b="1" lang="cs-CZ" strike="noStrike">
                <a:latin typeface="Arial"/>
              </a:rPr>
              <a:t>nákladních automobilů, traktorů</a:t>
            </a:r>
            <a:endParaRPr/>
          </a:p>
          <a:p>
            <a:r>
              <a:rPr b="1" lang="cs-CZ" strike="noStrike">
                <a:latin typeface="Arial"/>
              </a:rPr>
              <a:t>služby: 66.8% - IT, </a:t>
            </a:r>
            <a:r>
              <a:rPr lang="cs-CZ" strike="noStrike">
                <a:latin typeface="Arial"/>
              </a:rPr>
              <a:t>Hi-Tech Pillar je centrum startu-pů poblíž Minsku,turistický ruch představován ruskou klientelou (nižší ceny)</a:t>
            </a:r>
            <a:endParaRPr/>
          </a:p>
          <a:p>
            <a:r>
              <a:rPr lang="cs-CZ" strike="noStrike">
                <a:latin typeface="Arial"/>
              </a:rPr>
              <a:t>+ vysoká vzdělanost obyvatel, v rámci postsovětských republik má vysokou životní úroveň (HDI 0,798 – r. 2014)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v 90. letech se </a:t>
            </a:r>
            <a:r>
              <a:rPr b="1" lang="cs-CZ" strike="noStrike">
                <a:latin typeface="Arial"/>
              </a:rPr>
              <a:t>nedařila transformace</a:t>
            </a:r>
            <a:r>
              <a:rPr lang="cs-CZ" strike="noStrike">
                <a:latin typeface="Arial"/>
              </a:rPr>
              <a:t> ekonomiky na tržní hospodářství -&gt;toho </a:t>
            </a:r>
            <a:r>
              <a:rPr b="1" lang="cs-CZ" strike="noStrike">
                <a:latin typeface="Arial"/>
              </a:rPr>
              <a:t>využil Alexandr Lukašenko</a:t>
            </a:r>
            <a:r>
              <a:rPr lang="cs-CZ" strike="noStrike">
                <a:latin typeface="Arial"/>
              </a:rPr>
              <a:t>, (nabízel model „tržního socialismu“) -&gt; </a:t>
            </a:r>
            <a:r>
              <a:rPr b="1" lang="cs-CZ" strike="noStrike">
                <a:latin typeface="Arial"/>
              </a:rPr>
              <a:t>zastavení privatizace</a:t>
            </a:r>
            <a:r>
              <a:rPr lang="cs-CZ" strike="noStrike">
                <a:latin typeface="Arial"/>
              </a:rPr>
              <a:t> (70 % firem zůstalo ve státním vlastnictví), podařilo se mu ekonomiku stabilizovat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privatizace je možná, ale k odkoupení firmy je zapotřebí Lukašenkův souhlas, je potřeba držet vysokou zaměstnanost a pravidelně zvyšovat mzdy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ekonomika státu je silně vázána na Rusko (bezcelní zóna), Bělorusové neplatí za ropu a zemní plyn cla a nechají si za ně platit na hranicích s okolními státy (reexport)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v roce 2017 se ekonomická situace mírně zlepšila, země se začíná více otevírat vůči EU a vymanit se z ruského vlivu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7776360" cy="583236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164" name="TextShape 2"/>
          <p:cNvSpPr txBox="1"/>
          <p:nvPr/>
        </p:nvSpPr>
        <p:spPr>
          <a:xfrm>
            <a:off x="0" y="6021360"/>
            <a:ext cx="8686080" cy="70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Nákladní automobil BelAZ-75214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166" name="TextShape 2"/>
          <p:cNvSpPr txBox="1"/>
          <p:nvPr/>
        </p:nvSpPr>
        <p:spPr>
          <a:xfrm>
            <a:off x="0" y="6021360"/>
            <a:ext cx="8686080" cy="70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autobusy MAZ-203 a MAZ-206</a:t>
            </a:r>
            <a:endParaRPr/>
          </a:p>
        </p:txBody>
      </p:sp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269280" cy="616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0" y="6021360"/>
            <a:ext cx="8686080" cy="70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běloruský traktor značky Belarus – Běloruský průmysl trpí nadprodukcí (výrobky se nedaří prodávat) -  v roce 2013 bylo ve skladech 20 000 traktorů a v neprodaných průmyslových výrobcích bylo v přepočtu 3,8 mld. USD</a:t>
            </a:r>
            <a:endParaRPr/>
          </a:p>
        </p:txBody>
      </p:sp>
      <p:pic>
        <p:nvPicPr>
          <p:cNvPr id="17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7927920" cy="5945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216000" y="31428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Ukrajina</a:t>
            </a:r>
            <a:endParaRPr/>
          </a:p>
        </p:txBody>
      </p:sp>
      <p:sp>
        <p:nvSpPr>
          <p:cNvPr id="172" name="CustomShape 2"/>
          <p:cNvSpPr/>
          <p:nvPr/>
        </p:nvSpPr>
        <p:spPr>
          <a:xfrm>
            <a:off x="376200" y="1268640"/>
            <a:ext cx="5707440" cy="540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Hlavní město: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Kyjev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Rozloha: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603 700 km² (43. na světě)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z toho 7 % vodní plochy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Nejvyšší bod: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Hoverla (2061 m n. m.)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Počet obyvatel: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41 670 000(34. na světě, 2020)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Hustota zalidnění: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77 ob. / km² (123. na světě)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HDI: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▲ 0,779 (vysoký) (74. na světě, 2020)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Jazyk: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ukrajinština (oficiální)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Národnostní složení: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Ukrajinci (78 %), Rusové (17,3 %), Rumuni, Rusíni a další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Náboženství: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pravoslavné a řeckokatolické křesťanství a Rodnověří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Státní zřízení: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poloprezidentská republika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Vznik: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24. srpna 1991 (odtržením od SSSR)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Prezident: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Volodymyr Zelenskyj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Měna: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Ukrajinská hřivna (UAH)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HDP/obyv. (PPP):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14 150 USD (108. na světě, 2021) – po Moldavsku druhý nejchudší stát v Evropě</a:t>
            </a:r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4" name="Zástupný symbol pro obsah 7" descr=""/>
          <p:cNvPicPr/>
          <p:nvPr/>
        </p:nvPicPr>
        <p:blipFill>
          <a:blip r:embed="rId1"/>
          <a:stretch/>
        </p:blipFill>
        <p:spPr>
          <a:xfrm>
            <a:off x="0" y="116640"/>
            <a:ext cx="9269280" cy="674676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3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4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5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Mapa</a:t>
            </a:r>
            <a:endParaRPr/>
          </a:p>
        </p:txBody>
      </p:sp>
      <p:sp>
        <p:nvSpPr>
          <p:cNvPr id="180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města: Kyjev, Lvov, Donětsk, Luha‘nsk, Záporoží, Sevastopol, Simferopol, Jalta, Oděsa, Černobyl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povrch: Dněperská nížina, východní Karpaty, Volyňsko-podolská plošina,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pol. Krym, Azovské moře, Kerčský průliv, Sivaš (soustava lagun – západ Azovského moře), Perekopská šíje, Arabatská kosa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řeky: Dněpr, Dněstr,  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360000" y="-62280"/>
            <a:ext cx="8435160" cy="632628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2"/>
          <p:cNvSpPr/>
          <p:nvPr/>
        </p:nvSpPr>
        <p:spPr>
          <a:xfrm>
            <a:off x="17280" y="6048000"/>
            <a:ext cx="8838360" cy="80964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4e3b30"/>
                </a:solidFill>
                <a:latin typeface="Franklin Gothic Book"/>
                <a:ea typeface="DejaVu Sans"/>
              </a:rPr>
              <a:t>vrchol Hoverla (2061 m n. m.) je součástí východních Karpat a nejvyšším bodem Ukrajiny, za 1. republiky byl součástí ČSL.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5" name="Obrázek 124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877720"/>
          </a:xfrm>
          <a:prstGeom prst="rect">
            <a:avLst/>
          </a:prstGeom>
          <a:ln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17280" y="5760000"/>
            <a:ext cx="8838360" cy="109764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2600" strike="noStrike">
                <a:solidFill>
                  <a:srgbClr val="4e3b30"/>
                </a:solidFill>
                <a:latin typeface="Franklin Gothic Book"/>
                <a:ea typeface="DejaVu Sans"/>
              </a:rPr>
              <a:t>Syvaš – systém mělkých lagun, od Azovského moře je oddělen Arabatskou kosou, od Černého Perekopskou šíjí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Moldavsko – základní info</a:t>
            </a:r>
            <a:endParaRPr/>
          </a:p>
        </p:txBody>
      </p:sp>
      <p:sp>
        <p:nvSpPr>
          <p:cNvPr id="121" name="CustomShape 2"/>
          <p:cNvSpPr/>
          <p:nvPr/>
        </p:nvSpPr>
        <p:spPr>
          <a:xfrm>
            <a:off x="323640" y="134064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Hlavní město: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Kišiněv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Rozloha: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33 843 km² (135. na světě)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Počet obyvatel: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4 048 523 (132. na světě, 2017 bez Podněstří)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Hustota zalidnění: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131 ob. / km² (76. na světě)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HDI: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▼ 0.660 (střední) (113. na světě, 2012)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Jazyk: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dialekt Rumunštiny (dříve nazýván jako Moldavština)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Národnostní složení: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Moldavané, Rumuni, Ukrajinci, Rusové, Gagauzové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Náboženství: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Pravoslaví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Státní zřízení: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Poloprezidentská republika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Vznik: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27. srpna 1991 (odtržením od SSSR)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Prezident: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Igor Dodon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Měna: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Moldavský leu (MDL)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HDP/obyv. (PPP):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5 049 USD (133. na světě, 2015)- nejchudší v 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>
                <a:solidFill>
                  <a:srgbClr val="4e3b30"/>
                </a:solidFill>
                <a:latin typeface="Franklin Gothic Book"/>
                <a:ea typeface="DejaVu Sans"/>
              </a:rPr>
              <a:t>Evropě!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2"/>
          <p:cNvSpPr/>
          <p:nvPr/>
        </p:nvSpPr>
        <p:spPr>
          <a:xfrm>
            <a:off x="17280" y="5760000"/>
            <a:ext cx="8838360" cy="109764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2600" strike="noStrike">
                <a:solidFill>
                  <a:srgbClr val="4e3b30"/>
                </a:solidFill>
                <a:latin typeface="Franklin Gothic Book"/>
                <a:ea typeface="DejaVu Sans"/>
              </a:rPr>
              <a:t>Lemurijské jezero (součást Syvaše) je zbarvené do růžova díky slanomilné řase Dunaliella saline</a:t>
            </a:r>
            <a:endParaRPr/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360" y="-72000"/>
            <a:ext cx="9143640" cy="514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276840" y="0"/>
            <a:ext cx="8435160" cy="632628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-71640" y="6326280"/>
            <a:ext cx="9215640" cy="53172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původní Pontsko-kaspická step v okolí Syvaše s reintrodukovanými koňmi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216000" cy="6344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-1728000" y="-877320"/>
            <a:ext cx="12456000" cy="778464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-75960" y="5970240"/>
            <a:ext cx="9386280" cy="92376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Donbas - huť Doněckstal v roce 2012 – výskyt černého uhlí vedl ke vzniku hutnictví na východě Ukrajiny. Tamní doly patří mezi nejnebezpečnější na světě (metan, uhelný prach, zastaralá technika, značná hloubka  - 1,8 km) </a:t>
            </a:r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0" y="12240"/>
            <a:ext cx="9143640" cy="513576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-75960" y="5970240"/>
            <a:ext cx="9386280" cy="92376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Krymští Tataři – etnikum Turkického původu – za Stalina (1944) bylo minimálně 190 tisíc těchto obyvatel deportováno do Uzbekistánu. V důsledku nelidských podmínek zemřelo při transportu asi 100 000 obyvatel.</a:t>
            </a:r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-125640" y="6408000"/>
            <a:ext cx="4589640" cy="45468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Lvov je bývalé centrum Haliče (část R-U)</a:t>
            </a:r>
            <a:endParaRPr/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5472000" cy="4104000"/>
          </a:xfrm>
          <a:prstGeom prst="rect">
            <a:avLst/>
          </a:prstGeom>
          <a:ln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4920840" y="3690720"/>
            <a:ext cx="4223160" cy="316728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0" y="4266000"/>
            <a:ext cx="4755960" cy="63000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Národní divadlo a opera ve Lvově (vlevo)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a budova Lvovské univerzity (vpravo)</a:t>
            </a:r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4827600" y="-32400"/>
            <a:ext cx="4316400" cy="276840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0" y="2696760"/>
            <a:ext cx="9143640" cy="349524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-175320" y="5953680"/>
            <a:ext cx="9269640" cy="90432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26. 4. 1986 došlo k explozi 4 reaktoru JE v Černobylu. Jedná se o dosud nejzávažnější havárii v historii jaderné energetiky. Ještě v témže roce byl reaktor obestavěn betonovým sarkofágem. V roce 2016 byl sarkofág překryt obloukovou konstrukcí.  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cs-CZ" sz="2800" strike="noStrike">
                <a:solidFill>
                  <a:srgbClr val="000000"/>
                </a:solidFill>
                <a:latin typeface="Franklin Gothic Book"/>
                <a:ea typeface="DejaVu Sans"/>
              </a:rPr>
              <a:t>Historie</a:t>
            </a:r>
            <a:endParaRPr/>
          </a:p>
        </p:txBody>
      </p:sp>
      <p:sp>
        <p:nvSpPr>
          <p:cNvPr id="205" name="CustomShape 2"/>
          <p:cNvSpPr/>
          <p:nvPr/>
        </p:nvSpPr>
        <p:spPr>
          <a:xfrm>
            <a:off x="323640" y="1196640"/>
            <a:ext cx="8686080" cy="54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 9.-11. století Kyjev centrem Kyjevské Rusi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 15.-18. stol. - Krym pod vlivem Osmanské říše (Krymský chanát)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součást SSSR (1917-1941, 1944-1991)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hladomory (ruský 1921-1923, ukrajinský-organizovaný Stalinem 1932-1933 – 3 mil. mrtvých, sovětský 1946-1947) – vyvezení obilí ze země, zákaz nakládání s potravinami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za WWII okupována Nacisty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1954 – připadá Krym Ukrajincům (dar Chruščova)</a:t>
            </a:r>
            <a:endParaRPr/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251640" y="18864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2800" strike="noStrike">
                <a:latin typeface="Arial"/>
              </a:rPr>
              <a:t>Ekonomika</a:t>
            </a:r>
            <a:endParaRPr/>
          </a:p>
        </p:txBody>
      </p:sp>
      <p:sp>
        <p:nvSpPr>
          <p:cNvPr id="207" name="TextShape 2"/>
          <p:cNvSpPr txBox="1"/>
          <p:nvPr/>
        </p:nvSpPr>
        <p:spPr>
          <a:xfrm>
            <a:off x="304920" y="1052640"/>
            <a:ext cx="5923080" cy="554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jedná se o 2. nejchudší stát Evropy (hned po Moldavsku)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přechod na tržní ekonomiku se v 90. letech nezdařil a došlo k hyperinflaci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v roce 2013 země postihnuta opět recesí - tlak Ruska, které tlačilo skrz navyšování cel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v roce 2014 je navíc ekonomika postižena ruskou anexí Krymu a válkou na východě (oblast Donbas)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do roku 2017 ekonomika upadala – HDP ročně klesalo i o 12 % (2015)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 </a:t>
            </a:r>
            <a:r>
              <a:rPr lang="cs-CZ" strike="noStrike">
                <a:latin typeface="Arial"/>
              </a:rPr>
              <a:t>Ukrajina disponuje původně stepní krajinou s </a:t>
            </a:r>
            <a:r>
              <a:rPr b="1" lang="cs-CZ" strike="noStrike">
                <a:latin typeface="Arial"/>
              </a:rPr>
              <a:t>černozeměmi-pěstování obilí</a:t>
            </a:r>
            <a:r>
              <a:rPr lang="cs-CZ" strike="noStrike">
                <a:latin typeface="Arial"/>
              </a:rPr>
              <a:t>, rozvinutou průmyslovou základnou, </a:t>
            </a:r>
            <a:r>
              <a:rPr b="1" lang="cs-CZ" strike="noStrike">
                <a:latin typeface="Arial"/>
              </a:rPr>
              <a:t>kvalitním školstvím</a:t>
            </a:r>
            <a:r>
              <a:rPr lang="cs-CZ" strike="noStrike">
                <a:latin typeface="Arial"/>
              </a:rPr>
              <a:t>, kvalifikovanou pracovní silou, ekonomika je však stále </a:t>
            </a:r>
            <a:r>
              <a:rPr b="1" lang="cs-CZ" strike="noStrike">
                <a:latin typeface="Arial"/>
              </a:rPr>
              <a:t>velmi slabá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nerostné suroviny – černé uhlí, železná ruda na východě Ukrajiny -&gt; východ průmyslový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b="1" lang="cs-CZ" strike="noStrike">
                <a:latin typeface="Arial"/>
              </a:rPr>
              <a:t>90 % ropy a zemního plynu</a:t>
            </a:r>
            <a:r>
              <a:rPr lang="cs-CZ" strike="noStrike">
                <a:latin typeface="Arial"/>
              </a:rPr>
              <a:t> Ukrajina dováží z Ruska (Rusko skrz tuto surovinu politicky ovlivňuje Ukrajinu)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b="1" lang="cs-CZ" strike="noStrike">
                <a:latin typeface="Arial"/>
              </a:rPr>
              <a:t>energetika je v přebytku</a:t>
            </a:r>
            <a:r>
              <a:rPr lang="cs-CZ" strike="noStrike">
                <a:latin typeface="Arial"/>
              </a:rPr>
              <a:t> díky jaderným elektrárnám a hydroelektrárnám-&gt; export do okolních zemí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8" name="CustomShape 3"/>
          <p:cNvSpPr/>
          <p:nvPr/>
        </p:nvSpPr>
        <p:spPr>
          <a:xfrm>
            <a:off x="6444360" y="1484640"/>
            <a:ext cx="259200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podíl na zaměstnanosti v jednotlivých sektorech:</a:t>
            </a:r>
            <a:endParaRPr/>
          </a:p>
          <a:p>
            <a:pPr>
              <a:lnSpc>
                <a:spcPct val="100000"/>
              </a:lnSpc>
            </a:pPr>
            <a:r>
              <a:rPr b="1" lang="cs-CZ" strike="noStrike">
                <a:solidFill>
                  <a:srgbClr val="000000"/>
                </a:solidFill>
                <a:latin typeface="Arial"/>
                <a:ea typeface="DejaVu Sans"/>
              </a:rPr>
              <a:t>zemědělství 5.8%</a:t>
            </a:r>
            <a:endParaRPr/>
          </a:p>
          <a:p>
            <a:pPr>
              <a:lnSpc>
                <a:spcPct val="100000"/>
              </a:lnSpc>
            </a:pPr>
            <a:r>
              <a:rPr b="1" lang="cs-CZ" strike="noStrike">
                <a:solidFill>
                  <a:srgbClr val="000000"/>
                </a:solidFill>
                <a:latin typeface="Arial"/>
                <a:ea typeface="DejaVu Sans"/>
              </a:rPr>
              <a:t>průmysl 26.5%</a:t>
            </a:r>
            <a:endParaRPr/>
          </a:p>
          <a:p>
            <a:pPr>
              <a:lnSpc>
                <a:spcPct val="100000"/>
              </a:lnSpc>
            </a:pPr>
            <a:r>
              <a:rPr b="1" lang="cs-CZ" strike="noStrike">
                <a:solidFill>
                  <a:srgbClr val="000000"/>
                </a:solidFill>
                <a:latin typeface="Arial"/>
                <a:ea typeface="DejaVu Sans"/>
              </a:rPr>
              <a:t>služby 67.8%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z="2800" strike="noStrike">
                <a:latin typeface="Arial"/>
              </a:rPr>
              <a:t>Ukrajina – průmysl</a:t>
            </a:r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304920" y="457200"/>
            <a:ext cx="8686080" cy="5203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cs-CZ" strike="noStrike">
                <a:latin typeface="Arial"/>
              </a:rPr>
              <a:t>automobilový průmysl - </a:t>
            </a:r>
            <a:r>
              <a:rPr lang="cs-CZ" strike="noStrike">
                <a:latin typeface="Arial"/>
              </a:rPr>
              <a:t>12 automobilek,</a:t>
            </a:r>
            <a:endParaRPr/>
          </a:p>
          <a:p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ZAZ</a:t>
            </a:r>
            <a:r>
              <a:rPr lang="cs-CZ" strike="noStrike">
                <a:latin typeface="Arial"/>
              </a:rPr>
              <a:t> (Záporožský automobilový závod) nejvýznamnější firma</a:t>
            </a:r>
            <a:endParaRPr/>
          </a:p>
          <a:p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Bogdan</a:t>
            </a:r>
            <a:r>
              <a:rPr lang="cs-CZ" strike="noStrike">
                <a:latin typeface="Arial"/>
              </a:rPr>
              <a:t> – výroba autobusů ve Lvově</a:t>
            </a:r>
            <a:endParaRPr/>
          </a:p>
          <a:p>
            <a:endParaRPr/>
          </a:p>
          <a:p>
            <a:r>
              <a:rPr b="1" lang="cs-CZ" strike="noStrike">
                <a:latin typeface="Arial"/>
              </a:rPr>
              <a:t>letecký průmysl</a:t>
            </a:r>
            <a:endParaRPr/>
          </a:p>
          <a:p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Antonov</a:t>
            </a:r>
            <a:r>
              <a:rPr lang="cs-CZ" strike="noStrike">
                <a:latin typeface="Arial"/>
              </a:rPr>
              <a:t> – v roce 2016 spojen se státní firmou UkrOboronProm za vzniku </a:t>
            </a:r>
            <a:r>
              <a:rPr lang="cs-CZ" strike="noStrike">
                <a:latin typeface="Arial"/>
              </a:rPr>
              <a:t>	</a:t>
            </a:r>
            <a:r>
              <a:rPr b="1" lang="cs-CZ" strike="noStrike">
                <a:latin typeface="Arial"/>
              </a:rPr>
              <a:t>Ukrajinské letecké společnosti</a:t>
            </a:r>
            <a:r>
              <a:rPr lang="cs-CZ" strike="noStrike">
                <a:latin typeface="Arial"/>
              </a:rPr>
              <a:t>, Kyjev</a:t>
            </a:r>
            <a:endParaRPr/>
          </a:p>
          <a:p>
            <a:endParaRPr/>
          </a:p>
          <a:p>
            <a:r>
              <a:rPr b="1" lang="cs-CZ" strike="noStrike">
                <a:latin typeface="Arial"/>
              </a:rPr>
              <a:t>loďařský průmysl</a:t>
            </a:r>
            <a:r>
              <a:rPr lang="cs-CZ" strike="noStrike">
                <a:latin typeface="Arial"/>
              </a:rPr>
              <a:t> – v 90. letech trpěl nedostatkem zakázek, stále stagnuje, loděnice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v Kyjevě, Chersonu, Mariupolu</a:t>
            </a:r>
            <a:endParaRPr/>
          </a:p>
          <a:p>
            <a:endParaRPr/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Povrch</a:t>
            </a:r>
            <a:endParaRPr/>
          </a:p>
        </p:txBody>
      </p:sp>
      <p:sp>
        <p:nvSpPr>
          <p:cNvPr id="123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planiny ve výšce kolem 300 m n. m.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75 % půd jsou černozemě, na kterých se nachází typická stepní krajina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- hlavními řekami jsou Prut a Dněstr 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323640" y="6237360"/>
            <a:ext cx="8686080" cy="417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čínský automobil Chery Fulwin 2 vyráběný v ZAZ jako ZAZ Forza</a:t>
            </a:r>
            <a:endParaRPr/>
          </a:p>
        </p:txBody>
      </p:sp>
      <p:pic>
        <p:nvPicPr>
          <p:cNvPr id="213" name="Picture 2" descr=""/>
          <p:cNvPicPr/>
          <p:nvPr/>
        </p:nvPicPr>
        <p:blipFill>
          <a:blip r:embed="rId1"/>
          <a:stretch/>
        </p:blipFill>
        <p:spPr>
          <a:xfrm>
            <a:off x="827640" y="1124640"/>
            <a:ext cx="6861600" cy="461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215" name="TextShape 2"/>
          <p:cNvSpPr txBox="1"/>
          <p:nvPr/>
        </p:nvSpPr>
        <p:spPr>
          <a:xfrm>
            <a:off x="323640" y="6237360"/>
            <a:ext cx="8686080" cy="417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autobus Bogdan A40162</a:t>
            </a:r>
            <a:endParaRPr/>
          </a:p>
        </p:txBody>
      </p:sp>
      <p:pic>
        <p:nvPicPr>
          <p:cNvPr id="216" name="Picture 2" descr=""/>
          <p:cNvPicPr/>
          <p:nvPr/>
        </p:nvPicPr>
        <p:blipFill>
          <a:blip r:embed="rId1"/>
          <a:stretch/>
        </p:blipFill>
        <p:spPr>
          <a:xfrm>
            <a:off x="-73080" y="-1035360"/>
            <a:ext cx="9216720" cy="691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091920"/>
          </a:xfrm>
          <a:prstGeom prst="rect">
            <a:avLst/>
          </a:prstGeom>
          <a:ln>
            <a:noFill/>
          </a:ln>
        </p:spPr>
      </p:pic>
      <p:sp>
        <p:nvSpPr>
          <p:cNvPr id="218" name="TextShape 1"/>
          <p:cNvSpPr txBox="1"/>
          <p:nvPr/>
        </p:nvSpPr>
        <p:spPr>
          <a:xfrm>
            <a:off x="107640" y="6079680"/>
            <a:ext cx="8686080" cy="777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Antonov An-225 Mrija, největší letadlo na světě </a:t>
            </a:r>
            <a:endParaRPr/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107640" y="6079680"/>
            <a:ext cx="8686080" cy="777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loď MV Minerva vyrobená ještě r. 1988</a:t>
            </a:r>
            <a:endParaRPr/>
          </a:p>
        </p:txBody>
      </p:sp>
      <p:pic>
        <p:nvPicPr>
          <p:cNvPr id="22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59840" cy="594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Problémy Ukrajiny</a:t>
            </a:r>
            <a:endParaRPr/>
          </a:p>
        </p:txBody>
      </p:sp>
      <p:sp>
        <p:nvSpPr>
          <p:cNvPr id="222" name="TextShape 2"/>
          <p:cNvSpPr txBox="1"/>
          <p:nvPr/>
        </p:nvSpPr>
        <p:spPr>
          <a:xfrm>
            <a:off x="304920" y="1554120"/>
            <a:ext cx="8686080" cy="180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konflikt na východě Ukrajiny – odchod obyvatel do Ruska – v roce 2015 dle ruských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úřadů 1,3 mil obyv.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od roku 2017 povolila EU bezvízový styk s Ukrajinou, což by mělo nastartovat ekonomiku státu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odliv zejm. vysokoškolsky vzdělaných obyvatel na západ </a:t>
            </a:r>
            <a:endParaRPr/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2"/>
          <p:cNvSpPr/>
          <p:nvPr/>
        </p:nvSpPr>
        <p:spPr>
          <a:xfrm>
            <a:off x="457200" y="5949360"/>
            <a:ext cx="8686080" cy="63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2018, zdroj: ČT</a:t>
            </a:r>
            <a:endParaRPr/>
          </a:p>
        </p:txBody>
      </p:sp>
      <p:pic>
        <p:nvPicPr>
          <p:cNvPr id="225" name="Picture 2" descr=""/>
          <p:cNvPicPr/>
          <p:nvPr/>
        </p:nvPicPr>
        <p:blipFill>
          <a:blip r:embed="rId1"/>
          <a:stretch/>
        </p:blipFill>
        <p:spPr>
          <a:xfrm>
            <a:off x="0" y="620640"/>
            <a:ext cx="9143280" cy="51429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107640" y="6079680"/>
            <a:ext cx="8686080" cy="777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boxeři Vitalij Kličko a Vladimir Kličko</a:t>
            </a:r>
            <a:endParaRPr/>
          </a:p>
        </p:txBody>
      </p:sp>
      <p:pic>
        <p:nvPicPr>
          <p:cNvPr id="227" name="Picture 2" descr=""/>
          <p:cNvPicPr/>
          <p:nvPr/>
        </p:nvPicPr>
        <p:blipFill>
          <a:blip r:embed="rId1"/>
          <a:stretch/>
        </p:blipFill>
        <p:spPr>
          <a:xfrm>
            <a:off x="2555640" y="0"/>
            <a:ext cx="4620960" cy="619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251640" y="18864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z="3200" strike="noStrike">
                <a:latin typeface="Arial"/>
              </a:rPr>
              <a:t>Baltské státy (státy Pobaltí) – Litva, Lotyšsko, Estonsko</a:t>
            </a:r>
            <a:endParaRPr/>
          </a:p>
        </p:txBody>
      </p:sp>
      <p:sp>
        <p:nvSpPr>
          <p:cNvPr id="229" name="TextShape 2"/>
          <p:cNvSpPr txBox="1"/>
          <p:nvPr/>
        </p:nvSpPr>
        <p:spPr>
          <a:xfrm>
            <a:off x="304920" y="1340640"/>
            <a:ext cx="8686080" cy="532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rovinaté státy s malým množstvím nerostných surovin – maximálně rašelina, ropné břidlice (Estonsko), jantar (Litva)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státy, které byly obnoveny díky odtržení od SSSR, Litva 1990, Lotyšsko a Estonsko 1991 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dnes v EU, NATO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před rokem 1991 se jednalo o průmyslově zemědělské státy – </a:t>
            </a:r>
            <a:r>
              <a:rPr b="1" lang="cs-CZ" strike="noStrike">
                <a:latin typeface="Arial"/>
              </a:rPr>
              <a:t>dnes však dominuje terciér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státy s </a:t>
            </a:r>
            <a:r>
              <a:rPr b="1" lang="cs-CZ" strike="noStrike">
                <a:latin typeface="Arial"/>
              </a:rPr>
              <a:t>nízkou hustotou zalidnění</a:t>
            </a:r>
            <a:r>
              <a:rPr lang="cs-CZ" strike="noStrike">
                <a:latin typeface="Arial"/>
              </a:rPr>
              <a:t> (Litva – 51 ob/km</a:t>
            </a:r>
            <a:r>
              <a:rPr lang="cs-CZ" strike="noStrike" baseline="30000">
                <a:latin typeface="Arial"/>
              </a:rPr>
              <a:t>2</a:t>
            </a:r>
            <a:r>
              <a:rPr lang="cs-CZ" strike="noStrike">
                <a:latin typeface="Arial"/>
              </a:rPr>
              <a:t>, Lotyšsko- 31 ob/km</a:t>
            </a:r>
            <a:r>
              <a:rPr lang="cs-CZ" strike="noStrike" baseline="30000">
                <a:latin typeface="Arial"/>
              </a:rPr>
              <a:t>2</a:t>
            </a:r>
            <a:r>
              <a:rPr lang="cs-CZ" strike="noStrike">
                <a:latin typeface="Arial"/>
              </a:rPr>
              <a:t>, Estonsko – 28 ob/km</a:t>
            </a:r>
            <a:r>
              <a:rPr lang="cs-CZ" strike="noStrike" baseline="30000">
                <a:latin typeface="Arial"/>
              </a:rPr>
              <a:t>2</a:t>
            </a:r>
            <a:r>
              <a:rPr lang="cs-CZ" strike="noStrike">
                <a:latin typeface="Arial"/>
              </a:rPr>
              <a:t>) a </a:t>
            </a:r>
            <a:r>
              <a:rPr b="1" lang="cs-CZ" strike="noStrike">
                <a:latin typeface="Arial"/>
              </a:rPr>
              <a:t>stále klesajícím počtem obyvatel</a:t>
            </a:r>
            <a:r>
              <a:rPr lang="cs-CZ" strike="noStrike">
                <a:latin typeface="Arial"/>
              </a:rPr>
              <a:t> kvůli emigraci místních obyv.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- litevština, lotyština – jazyky </a:t>
            </a:r>
            <a:r>
              <a:rPr b="1" lang="cs-CZ" strike="noStrike">
                <a:latin typeface="Arial"/>
              </a:rPr>
              <a:t>baltské</a:t>
            </a:r>
            <a:r>
              <a:rPr lang="cs-CZ" strike="noStrike">
                <a:latin typeface="Arial"/>
              </a:rPr>
              <a:t>, estonština – jazyk </a:t>
            </a:r>
            <a:r>
              <a:rPr b="1" lang="cs-CZ" strike="noStrike">
                <a:latin typeface="Arial"/>
              </a:rPr>
              <a:t>ugrofinský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významný </a:t>
            </a:r>
            <a:r>
              <a:rPr b="1" lang="cs-CZ" strike="noStrike">
                <a:latin typeface="Arial"/>
              </a:rPr>
              <a:t>podíl rusky i polsky</a:t>
            </a:r>
            <a:r>
              <a:rPr lang="cs-CZ" strike="noStrike">
                <a:latin typeface="Arial"/>
              </a:rPr>
              <a:t> mluvících obyvatel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podíl Rusů v jednotl. státech: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Litva 6 %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Lotyšsko 26 % - tzv. status neobčana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Estonsko 25 %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podíl věřících je snížený sovětskou minulostí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náb. v jednotlivých státech: Litva (79 % římští katolíci, ateisté 15 %)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Lotyšsko (27 % římští katolíci, 24 % pravoslavní křesťané, 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20% luteráni, 15 % ateisté)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Estonsko (54 % ateisté, 16 % pravosl., 9,91 % luteráni)</a:t>
            </a:r>
            <a:r>
              <a:rPr lang="cs-CZ" strike="noStrike">
                <a:latin typeface="Arial"/>
              </a:rPr>
              <a:t>	</a:t>
            </a:r>
            <a:endParaRPr/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Práce s mapou:</a:t>
            </a:r>
            <a:endParaRPr/>
          </a:p>
        </p:txBody>
      </p:sp>
      <p:sp>
        <p:nvSpPr>
          <p:cNvPr id="231" name="TextShape 2"/>
          <p:cNvSpPr txBox="1"/>
          <p:nvPr/>
        </p:nvSpPr>
        <p:spPr>
          <a:xfrm>
            <a:off x="304920" y="1554120"/>
            <a:ext cx="8686080" cy="2378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Do slepé mapy zakresli: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vlajky jednotlivých států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názvy jednotlivých států Čj i v angličtině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hlavní města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počty obyvatel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jazykové skupiny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4545720" y="-27360"/>
            <a:ext cx="4562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Práce s mapou: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44000" y="1554120"/>
            <a:ext cx="2267280" cy="3890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Do slepé mapy zakresli: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vlajky jednotlivých států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názvy jednotlivých států v angličtině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hlavní města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počty obyvatel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strike="noStrike">
                <a:latin typeface="Arial"/>
              </a:rPr>
              <a:t>jazykové skupiny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35" name="Picture 2" descr=""/>
          <p:cNvPicPr/>
          <p:nvPr/>
        </p:nvPicPr>
        <p:blipFill>
          <a:blip r:embed="rId1"/>
          <a:stretch/>
        </p:blipFill>
        <p:spPr>
          <a:xfrm>
            <a:off x="2281680" y="0"/>
            <a:ext cx="6861960" cy="685764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6156000" y="422100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2,8 mil. ob.</a:t>
            </a:r>
            <a:endParaRPr/>
          </a:p>
        </p:txBody>
      </p:sp>
      <p:sp>
        <p:nvSpPr>
          <p:cNvPr id="237" name="CustomShape 4"/>
          <p:cNvSpPr/>
          <p:nvPr/>
        </p:nvSpPr>
        <p:spPr>
          <a:xfrm>
            <a:off x="6308640" y="357300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2,3 mil. ob.</a:t>
            </a:r>
            <a:endParaRPr/>
          </a:p>
        </p:txBody>
      </p:sp>
      <p:sp>
        <p:nvSpPr>
          <p:cNvPr id="238" name="CustomShape 5"/>
          <p:cNvSpPr/>
          <p:nvPr/>
        </p:nvSpPr>
        <p:spPr>
          <a:xfrm>
            <a:off x="5652000" y="147564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1,3 mil. ob.</a:t>
            </a:r>
            <a:endParaRPr/>
          </a:p>
        </p:txBody>
      </p:sp>
      <p:sp>
        <p:nvSpPr>
          <p:cNvPr id="239" name="CustomShape 6"/>
          <p:cNvSpPr/>
          <p:nvPr/>
        </p:nvSpPr>
        <p:spPr>
          <a:xfrm>
            <a:off x="4284000" y="3429000"/>
            <a:ext cx="13676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baltské jazyky</a:t>
            </a:r>
            <a:endParaRPr/>
          </a:p>
        </p:txBody>
      </p:sp>
      <p:sp>
        <p:nvSpPr>
          <p:cNvPr id="240" name="CustomShape 7"/>
          <p:cNvSpPr/>
          <p:nvPr/>
        </p:nvSpPr>
        <p:spPr>
          <a:xfrm>
            <a:off x="5652000" y="1845000"/>
            <a:ext cx="201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ugrofinský jazyk</a:t>
            </a:r>
            <a:endParaRPr/>
          </a:p>
        </p:txBody>
      </p:sp>
      <p:pic>
        <p:nvPicPr>
          <p:cNvPr id="241" name="Picture 19" descr=""/>
          <p:cNvPicPr/>
          <p:nvPr/>
        </p:nvPicPr>
        <p:blipFill>
          <a:blip r:embed="rId2"/>
          <a:stretch/>
        </p:blipFill>
        <p:spPr>
          <a:xfrm>
            <a:off x="6588360" y="1196640"/>
            <a:ext cx="461880" cy="35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2" name="Picture 4" descr=""/>
          <p:cNvPicPr/>
          <p:nvPr/>
        </p:nvPicPr>
        <p:blipFill>
          <a:blip r:embed="rId3"/>
          <a:stretch/>
        </p:blipFill>
        <p:spPr>
          <a:xfrm>
            <a:off x="4644000" y="2997000"/>
            <a:ext cx="575640" cy="431640"/>
          </a:xfrm>
          <a:prstGeom prst="rect">
            <a:avLst/>
          </a:prstGeom>
          <a:ln>
            <a:noFill/>
          </a:ln>
        </p:spPr>
      </p:pic>
      <p:pic>
        <p:nvPicPr>
          <p:cNvPr id="243" name="Picture 2" descr=""/>
          <p:cNvPicPr/>
          <p:nvPr/>
        </p:nvPicPr>
        <p:blipFill>
          <a:blip r:embed="rId4"/>
          <a:stretch/>
        </p:blipFill>
        <p:spPr>
          <a:xfrm>
            <a:off x="5004000" y="4005000"/>
            <a:ext cx="647640" cy="38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Zástupný symbol pro obsah 5" descr=""/>
          <p:cNvPicPr/>
          <p:nvPr/>
        </p:nvPicPr>
        <p:blipFill>
          <a:blip r:embed="rId1"/>
          <a:stretch/>
        </p:blipFill>
        <p:spPr>
          <a:xfrm>
            <a:off x="0" y="86400"/>
            <a:ext cx="5579280" cy="674928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155520" y="-2941560"/>
            <a:ext cx="5076000" cy="613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3"/>
          <p:cNvSpPr/>
          <p:nvPr/>
        </p:nvSpPr>
        <p:spPr>
          <a:xfrm>
            <a:off x="155520" y="-2941560"/>
            <a:ext cx="5076000" cy="613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39680" cy="6093000"/>
          </a:xfrm>
          <a:prstGeom prst="rect">
            <a:avLst/>
          </a:prstGeom>
          <a:ln>
            <a:noFill/>
          </a:ln>
        </p:spPr>
      </p:pic>
      <p:sp>
        <p:nvSpPr>
          <p:cNvPr id="245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0" y="6165360"/>
            <a:ext cx="8686080" cy="561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Baltský řetěz – 23. srpna 1989 – propojení Tallinu, Rigy a Vilniusu 600 km dlouhým řetězem cca. 2 mil. lidí protestujících vůči sovětské nadvládě</a:t>
            </a:r>
            <a:endParaRPr/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89360" cy="645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Picture 2" descr=""/>
          <p:cNvPicPr/>
          <p:nvPr/>
        </p:nvPicPr>
        <p:blipFill>
          <a:blip r:embed="rId1"/>
          <a:stretch/>
        </p:blipFill>
        <p:spPr>
          <a:xfrm>
            <a:off x="0" y="116640"/>
            <a:ext cx="9004680" cy="4607640"/>
          </a:xfrm>
          <a:prstGeom prst="rect">
            <a:avLst/>
          </a:prstGeom>
          <a:ln>
            <a:noFill/>
          </a:ln>
        </p:spPr>
      </p:pic>
      <p:sp>
        <p:nvSpPr>
          <p:cNvPr id="252" name="CustomShape 2"/>
          <p:cNvSpPr/>
          <p:nvPr/>
        </p:nvSpPr>
        <p:spPr>
          <a:xfrm>
            <a:off x="148320" y="4773240"/>
            <a:ext cx="8640360" cy="200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Franklin Gothic Book"/>
                <a:ea typeface="DejaVu Sans"/>
              </a:rPr>
              <a:t>- povrch rovinatý, nížinný, místy s pahorkatinami. Hlavním a nejvyšším pohořím jsou Vidzemské vrchy (střed území). 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solidFill>
                  <a:srgbClr val="000000"/>
                </a:solidFill>
                <a:latin typeface="Franklin Gothic Book"/>
                <a:ea typeface="DejaVu Sans"/>
              </a:rPr>
              <a:t> </a:t>
            </a:r>
            <a:r>
              <a:rPr lang="cs-CZ" strike="noStrike">
                <a:solidFill>
                  <a:srgbClr val="000000"/>
                </a:solidFill>
                <a:latin typeface="Franklin Gothic Book"/>
                <a:ea typeface="DejaVu Sans"/>
              </a:rPr>
              <a:t>území Lotyšska bylo modelováno pleistocénním ledovcem. Zůstaly po něm morény a nánosy, které tvoří na západě Kuronskou a na východě Livonskou vrchovinu. 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solidFill>
                  <a:srgbClr val="000000"/>
                </a:solidFill>
                <a:latin typeface="Franklin Gothic Book"/>
                <a:ea typeface="DejaVu Sans"/>
              </a:rPr>
              <a:t> </a:t>
            </a:r>
            <a:r>
              <a:rPr lang="cs-CZ" strike="noStrike">
                <a:solidFill>
                  <a:srgbClr val="000000"/>
                </a:solidFill>
                <a:latin typeface="Franklin Gothic Book"/>
                <a:ea typeface="DejaVu Sans"/>
              </a:rPr>
              <a:t>hraničí s Litvou (588 km) na jihu, s Běloruskem (161 km) na jihovýchodě, s Ruskem (246 km) na východě a s Estonskem (343 km) na severu.</a:t>
            </a:r>
            <a:endParaRPr/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033480" cy="674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926255"/>
                </a:solidFill>
                <a:latin typeface="Franklin Gothic Medium"/>
                <a:ea typeface="DejaVu Sans"/>
              </a:rPr>
              <a:t>NP Karula</a:t>
            </a:r>
            <a:endParaRPr/>
          </a:p>
        </p:txBody>
      </p:sp>
      <p:sp>
        <p:nvSpPr>
          <p:cNvPr id="257" name="CustomShape 2"/>
          <p:cNvSpPr/>
          <p:nvPr/>
        </p:nvSpPr>
        <p:spPr>
          <a:xfrm>
            <a:off x="457200" y="1600200"/>
            <a:ext cx="4834080" cy="233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926255"/>
                </a:solidFill>
                <a:latin typeface="Franklin Gothic Book"/>
                <a:ea typeface="DejaVu Sans"/>
              </a:rPr>
              <a:t>Nejmenší NP v Estonsku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926255"/>
                </a:solidFill>
                <a:latin typeface="Franklin Gothic Book"/>
                <a:ea typeface="DejaVu Sans"/>
              </a:rPr>
              <a:t>Chráněn díky rozsáhlým celkům kulturní krajiny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926255"/>
                </a:solidFill>
                <a:latin typeface="Franklin Gothic Book"/>
                <a:ea typeface="DejaVu Sans"/>
              </a:rPr>
              <a:t>Založen roku 1979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58" name="Picture 1" descr=""/>
          <p:cNvPicPr/>
          <p:nvPr/>
        </p:nvPicPr>
        <p:blipFill>
          <a:blip r:embed="rId1"/>
          <a:srcRect l="68210" t="22601" r="4025" b="48139"/>
          <a:stretch/>
        </p:blipFill>
        <p:spPr>
          <a:xfrm>
            <a:off x="7415640" y="5401080"/>
            <a:ext cx="1727640" cy="1456200"/>
          </a:xfrm>
          <a:prstGeom prst="rect">
            <a:avLst/>
          </a:prstGeom>
          <a:ln w="9360">
            <a:noFill/>
          </a:ln>
        </p:spPr>
      </p:pic>
      <p:pic>
        <p:nvPicPr>
          <p:cNvPr id="259" name="Picture 2" descr=""/>
          <p:cNvPicPr/>
          <p:nvPr/>
        </p:nvPicPr>
        <p:blipFill>
          <a:blip r:embed="rId2"/>
          <a:srcRect l="22734" t="11526" r="58955" b="71483"/>
          <a:stretch/>
        </p:blipFill>
        <p:spPr>
          <a:xfrm>
            <a:off x="3996000" y="4347000"/>
            <a:ext cx="3383640" cy="2510280"/>
          </a:xfrm>
          <a:prstGeom prst="rect">
            <a:avLst/>
          </a:prstGeom>
          <a:ln w="9360">
            <a:noFill/>
          </a:ln>
        </p:spPr>
      </p:pic>
      <p:pic>
        <p:nvPicPr>
          <p:cNvPr id="260" name="Picture 3" descr=""/>
          <p:cNvPicPr/>
          <p:nvPr/>
        </p:nvPicPr>
        <p:blipFill>
          <a:blip r:embed="rId3"/>
          <a:srcRect l="21850" t="56841" r="58067" b="26165"/>
          <a:stretch/>
        </p:blipFill>
        <p:spPr>
          <a:xfrm>
            <a:off x="5580000" y="1917000"/>
            <a:ext cx="2979720" cy="2015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251640" y="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cs-CZ" strike="noStrike">
                <a:latin typeface="Arial"/>
              </a:rPr>
              <a:t>Opakování: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304920" y="908640"/>
            <a:ext cx="8686080" cy="540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trike="noStrike">
                <a:latin typeface="Arial"/>
              </a:rPr>
              <a:t>Moldavsko: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a) hlavní město: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b) ekonomika Moldavska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c) Podněstří –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d) Gagauzie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trike="noStrike">
                <a:latin typeface="Arial"/>
              </a:rPr>
              <a:t>Ukrajina: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a) hl. město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b) ner. suroviny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c) ekonomika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d) geopolitická situace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trike="noStrike">
                <a:latin typeface="Arial"/>
              </a:rPr>
              <a:t>Bělorusko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a) hl. město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b) povrch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c) jméno prezidenta / diktátora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d) vliv Ruska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4. státy Pobaltí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a) povrch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b) nerostné suroviny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c) ve 2. pol. 20. stol. byly tyto státy součástí: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	</a:t>
            </a:r>
            <a:r>
              <a:rPr lang="cs-CZ" strike="noStrike">
                <a:latin typeface="Arial"/>
              </a:rPr>
              <a:t>d) ruská menšina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Historie</a:t>
            </a:r>
            <a:endParaRPr/>
          </a:p>
        </p:txBody>
      </p:sp>
      <p:sp>
        <p:nvSpPr>
          <p:cNvPr id="129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mladý stát z počátku 90. let 20. století – odkazuje se však na území historické </a:t>
            </a:r>
            <a:r>
              <a:rPr b="1"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Moldávie</a:t>
            </a: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 (dnes je toto území rozděleno mezi Ukrajinu, Moldavsko a Rumunsko)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vznik ve 14. století pod vlivem Uher, následně Polska, Osmanské říše a od 19. stol. Ruska (pod názvem </a:t>
            </a:r>
            <a:r>
              <a:rPr b="1"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Besarábie</a:t>
            </a: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 1. světové válce připojena k Rumunsku, v průběhu 2. světové války (1944) k Sovětskému svazu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201960" cy="674064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79640" y="6021360"/>
            <a:ext cx="8838360" cy="70632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4e3b30"/>
                </a:solidFill>
                <a:latin typeface="Franklin Gothic Book"/>
                <a:ea typeface="DejaVu Sans"/>
              </a:rPr>
              <a:t>Besarábie jako součást meziválečného Rumunska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107640" y="0"/>
            <a:ext cx="591120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8435160" cy="632628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-32040" y="6326280"/>
            <a:ext cx="8838360" cy="58068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4e3b30"/>
                </a:solidFill>
                <a:latin typeface="Franklin Gothic Book"/>
                <a:ea typeface="DejaVu Sans"/>
              </a:rPr>
              <a:t>Gagauzové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121</TotalTime>
  <Application>LibreOffice/4.4.3.2$MacOSX_X86_64 LibreOffice_project/88805f81e9fe61362df02b9941de8e38a9b5fd16</Application>
  <Paragraphs>196</Paragraphs>
  <Company>GML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2017-11-29T09:39:43Z</dcterms:created>
  <dc:creator>ucitel</dc:creator>
  <dc:language>cs-CZ</dc:language>
  <dcterms:modified xsi:type="dcterms:W3CDTF">2024-01-07T22:55:06Z</dcterms:modified>
  <cp:revision>140</cp:revision>
  <dc:title>Východní Evropa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GML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41</vt:i4>
  </property>
</Properties>
</file>