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6" r:id="rId3"/>
    <p:sldId id="287" r:id="rId4"/>
    <p:sldId id="257" r:id="rId5"/>
    <p:sldId id="258" r:id="rId6"/>
    <p:sldId id="259" r:id="rId7"/>
    <p:sldId id="284" r:id="rId8"/>
    <p:sldId id="260" r:id="rId9"/>
    <p:sldId id="261" r:id="rId10"/>
    <p:sldId id="28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8" r:id="rId28"/>
    <p:sldId id="290" r:id="rId29"/>
    <p:sldId id="278" r:id="rId30"/>
    <p:sldId id="279" r:id="rId31"/>
    <p:sldId id="280" r:id="rId32"/>
    <p:sldId id="282" r:id="rId33"/>
    <p:sldId id="283" r:id="rId34"/>
    <p:sldId id="285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80" d="100"/>
          <a:sy n="80" d="100"/>
        </p:scale>
        <p:origin x="-210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pPr/>
              <a:t>24.4.2017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a%C4%8Farsko" TargetMode="External"/><Relationship Id="rId2" Type="http://schemas.openxmlformats.org/officeDocument/2006/relationships/hyperlink" Target="http://cs.wikipedia.org/wiki/Zem%C4%9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D%C4%9Bjiny_Ma%C4%8Farska" TargetMode="External"/><Relationship Id="rId5" Type="http://schemas.openxmlformats.org/officeDocument/2006/relationships/hyperlink" Target="http://cs.wikipedia.org/wiki/Ma%C4%8Fa%C5%99i" TargetMode="External"/><Relationship Id="rId4" Type="http://schemas.openxmlformats.org/officeDocument/2006/relationships/hyperlink" Target="http://cs.wikipedia.org/wiki/Ma%C4%8Farsk%C3%A9_povst%C3%A1n%C3%AD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Balaton_Hungary_Landscape.jpg" TargetMode="External"/><Relationship Id="rId3" Type="http://schemas.openxmlformats.org/officeDocument/2006/relationships/hyperlink" Target="http://cs.wikipedia.org/wiki/Soubor:Crown,_Sword_and_Globus_Cruciger_of_Hungary2.jpg" TargetMode="External"/><Relationship Id="rId7" Type="http://schemas.openxmlformats.org/officeDocument/2006/relationships/hyperlink" Target="http://cs.wikipedia.org/wiki/Soubor:Alfold.JPG" TargetMode="External"/><Relationship Id="rId2" Type="http://schemas.openxmlformats.org/officeDocument/2006/relationships/hyperlink" Target="http://cs.wikipedia.org/wiki/Soubor:Coat_of_Arms_of_Hungary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Okt_13.jpg" TargetMode="External"/><Relationship Id="rId5" Type="http://schemas.openxmlformats.org/officeDocument/2006/relationships/hyperlink" Target="http://cs.wikipedia.org/wiki/Soubor:%C3%96sterreich-Ungarns_Ende.png" TargetMode="External"/><Relationship Id="rId4" Type="http://schemas.openxmlformats.org/officeDocument/2006/relationships/hyperlink" Target="http://cs.wikipedia.org/wiki/Soubor:Hole_in_flag_-_Budapest_1956.jpg" TargetMode="External"/><Relationship Id="rId9" Type="http://schemas.openxmlformats.org/officeDocument/2006/relationships/hyperlink" Target="http://cs.wikipedia.org/wiki/Soubor:DonauknieVisegrad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ungarians_in_Slovakia_2.jpg" TargetMode="External"/><Relationship Id="rId2" Type="http://schemas.openxmlformats.org/officeDocument/2006/relationships/hyperlink" Target="http://cs.wikipedia.org/wiki/Soubor:MagyarsOutsideHungary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Soubor:Sz%C3%A9chenyi_Gy%C3%B3gyf%C3%BCrd%C5%91_thermal_spa_in_Budapest_011.JPG" TargetMode="External"/><Relationship Id="rId4" Type="http://schemas.openxmlformats.org/officeDocument/2006/relationships/hyperlink" Target="http://cs.wikipedia.org/wiki/Soubor:Parliament-Hungary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94" y="50727"/>
            <a:ext cx="5256212" cy="13255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07504" y="1628800"/>
            <a:ext cx="9036496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ŠKOLA:		Gymnázium, Tanvald, Školní 305, </a:t>
            </a:r>
            <a:r>
              <a:rPr lang="cs-CZ" sz="1600" dirty="0" smtClean="0">
                <a:effectLst/>
              </a:rPr>
              <a:t>příspěvková organizace</a:t>
            </a: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ČÍSLO PROJEKTU:	CZ.1.07/1.5.00/34.0434</a:t>
            </a:r>
          </a:p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NÁZEV PROJEKTU:	Šablony – Gymnázium Tanvald</a:t>
            </a:r>
          </a:p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ČÍSLO ŠABLONY:	III/2 Inovace a zkvalitnění výuky prostřednictvím </a:t>
            </a:r>
            <a:r>
              <a:rPr lang="cs-CZ" sz="1600" dirty="0" smtClean="0">
                <a:effectLst/>
              </a:rPr>
              <a:t>ICT</a:t>
            </a: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AUTOR</a:t>
            </a:r>
            <a:r>
              <a:rPr lang="cs-CZ" sz="1600" dirty="0" smtClean="0">
                <a:effectLst/>
              </a:rPr>
              <a:t>:                             Jan KOHOUTEK</a:t>
            </a: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TEMATICKÁ OBLAST</a:t>
            </a:r>
            <a:r>
              <a:rPr lang="cs-CZ" sz="1600" dirty="0" smtClean="0">
                <a:effectLst/>
              </a:rPr>
              <a:t>:               </a:t>
            </a:r>
            <a:r>
              <a:rPr lang="cs-CZ" sz="1600" dirty="0">
                <a:effectLst/>
              </a:rPr>
              <a:t>Socioekonomická a regionální </a:t>
            </a:r>
            <a:r>
              <a:rPr lang="cs-CZ" sz="1600" dirty="0" smtClean="0">
                <a:effectLst/>
              </a:rPr>
              <a:t>geografie</a:t>
            </a:r>
          </a:p>
          <a:p>
            <a:pPr algn="l">
              <a:lnSpc>
                <a:spcPct val="80000"/>
              </a:lnSpc>
            </a:pPr>
            <a:r>
              <a:rPr lang="cs-CZ" sz="1600" dirty="0" smtClean="0">
                <a:effectLst/>
              </a:rPr>
              <a:t>NÁZEV </a:t>
            </a:r>
            <a:r>
              <a:rPr lang="cs-CZ" sz="1600" dirty="0" err="1">
                <a:effectLst/>
              </a:rPr>
              <a:t>DUMu</a:t>
            </a:r>
            <a:r>
              <a:rPr lang="cs-CZ" sz="1600" dirty="0" smtClean="0">
                <a:effectLst/>
              </a:rPr>
              <a:t>:                           </a:t>
            </a:r>
            <a:r>
              <a:rPr lang="cs-CZ" sz="1600" dirty="0">
                <a:effectLst/>
              </a:rPr>
              <a:t> </a:t>
            </a:r>
            <a:r>
              <a:rPr lang="cs-CZ" sz="1600" dirty="0" smtClean="0">
                <a:effectLst/>
              </a:rPr>
              <a:t>Maďarsko</a:t>
            </a: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POŘADOVÉ ČÍSLO </a:t>
            </a:r>
            <a:r>
              <a:rPr lang="cs-CZ" sz="1600" dirty="0" err="1">
                <a:effectLst/>
              </a:rPr>
              <a:t>DUMu</a:t>
            </a:r>
            <a:r>
              <a:rPr lang="cs-CZ" sz="1600" dirty="0" smtClean="0">
                <a:effectLst/>
              </a:rPr>
              <a:t>:       14</a:t>
            </a: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KÓD </a:t>
            </a:r>
            <a:r>
              <a:rPr lang="cs-CZ" sz="1600" dirty="0" err="1">
                <a:effectLst/>
              </a:rPr>
              <a:t>DUMu</a:t>
            </a:r>
            <a:r>
              <a:rPr lang="cs-CZ" sz="1600" dirty="0" smtClean="0">
                <a:effectLst/>
              </a:rPr>
              <a:t>:                                JK_REG_GEO_14</a:t>
            </a: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DATUM TVORBY</a:t>
            </a:r>
            <a:r>
              <a:rPr lang="cs-CZ" sz="1600" dirty="0" smtClean="0">
                <a:effectLst/>
              </a:rPr>
              <a:t>:                     22.9.2012</a:t>
            </a: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ANOTACE (ROČNÍK</a:t>
            </a:r>
            <a:r>
              <a:rPr lang="cs-CZ" sz="1600" dirty="0" smtClean="0">
                <a:effectLst/>
              </a:rPr>
              <a:t>):             3. ročník – DUM – se věnuje Maďarsku, konkrétně jeho politickému systému, přírodním podmínkám, obyvatelstvu, historii a hospodářství</a:t>
            </a:r>
          </a:p>
          <a:p>
            <a:pPr algn="l">
              <a:lnSpc>
                <a:spcPct val="80000"/>
              </a:lnSpc>
            </a:pP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/>
              </a:rPr>
              <a:t>METODICKÝ POKYN</a:t>
            </a:r>
            <a:r>
              <a:rPr lang="cs-CZ" sz="1600" dirty="0" smtClean="0">
                <a:effectLst/>
              </a:rPr>
              <a:t>:            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Tematický školní atlas Dnešní svět</a:t>
            </a: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Školní atlas světa</a:t>
            </a:r>
          </a:p>
          <a:p>
            <a:pPr algn="l">
              <a:lnSpc>
                <a:spcPct val="80000"/>
              </a:lnSpc>
            </a:pPr>
            <a:endParaRPr lang="cs-CZ" sz="16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1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914400"/>
          </a:xfrm>
        </p:spPr>
        <p:txBody>
          <a:bodyPr/>
          <a:lstStyle/>
          <a:p>
            <a:r>
              <a:rPr lang="cs-CZ" dirty="0" smtClean="0"/>
              <a:t>Reliéf</a:t>
            </a:r>
            <a:endParaRPr lang="cs-CZ" dirty="0"/>
          </a:p>
        </p:txBody>
      </p:sp>
      <p:pic>
        <p:nvPicPr>
          <p:cNvPr id="5" name="Obrázek 4" descr="800px-Fyzicka_mapa-Madars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932512" cy="54833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cs-CZ" dirty="0" smtClean="0"/>
              <a:t>Maďarsko - 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Maďarsko je </a:t>
            </a:r>
            <a:r>
              <a:rPr lang="cs-CZ" b="1" i="1" dirty="0" smtClean="0">
                <a:solidFill>
                  <a:srgbClr val="FF0000"/>
                </a:solidFill>
              </a:rPr>
              <a:t>převážně rovinatá země</a:t>
            </a:r>
            <a:r>
              <a:rPr lang="cs-CZ" dirty="0" smtClean="0"/>
              <a:t>, hlavně díky jeho poloze na Panonské pánvi</a:t>
            </a:r>
          </a:p>
          <a:p>
            <a:endParaRPr lang="cs-CZ" dirty="0" smtClean="0"/>
          </a:p>
          <a:p>
            <a:r>
              <a:rPr lang="cs-CZ" dirty="0" smtClean="0"/>
              <a:t>Pouze na severu okolo města </a:t>
            </a:r>
            <a:r>
              <a:rPr lang="cs-CZ" dirty="0" err="1" smtClean="0"/>
              <a:t>Miskolc</a:t>
            </a:r>
            <a:r>
              <a:rPr lang="cs-CZ" dirty="0" smtClean="0"/>
              <a:t> se rozkládá menší pohoří, které je součástí Karpat</a:t>
            </a:r>
          </a:p>
          <a:p>
            <a:endParaRPr lang="cs-CZ" dirty="0" smtClean="0"/>
          </a:p>
          <a:p>
            <a:r>
              <a:rPr lang="cs-CZ" dirty="0" smtClean="0"/>
              <a:t>Největším vrcholem Maďarska je </a:t>
            </a:r>
            <a:r>
              <a:rPr lang="cs-CZ" b="1" i="1" dirty="0" err="1" smtClean="0">
                <a:solidFill>
                  <a:srgbClr val="FFC000"/>
                </a:solidFill>
              </a:rPr>
              <a:t>Kékes</a:t>
            </a:r>
            <a:r>
              <a:rPr lang="cs-CZ" dirty="0" smtClean="0"/>
              <a:t>, který se nachází v </a:t>
            </a:r>
            <a:r>
              <a:rPr lang="cs-CZ" b="1" i="1" dirty="0" smtClean="0">
                <a:solidFill>
                  <a:srgbClr val="FFC000"/>
                </a:solidFill>
              </a:rPr>
              <a:t>pohoří </a:t>
            </a:r>
            <a:r>
              <a:rPr lang="cs-CZ" b="1" i="1" dirty="0" err="1" smtClean="0">
                <a:solidFill>
                  <a:srgbClr val="FFC000"/>
                </a:solidFill>
              </a:rPr>
              <a:t>Mátra</a:t>
            </a:r>
            <a:r>
              <a:rPr lang="cs-CZ" b="1" i="1" dirty="0" smtClean="0">
                <a:solidFill>
                  <a:srgbClr val="FFC000"/>
                </a:solidFill>
              </a:rPr>
              <a:t> </a:t>
            </a:r>
          </a:p>
          <a:p>
            <a:endParaRPr lang="cs-CZ" b="1" i="1" dirty="0" smtClean="0">
              <a:solidFill>
                <a:srgbClr val="FFC000"/>
              </a:solidFill>
            </a:endParaRPr>
          </a:p>
          <a:p>
            <a:r>
              <a:rPr lang="cs-CZ" b="1" i="1" dirty="0" smtClean="0">
                <a:solidFill>
                  <a:srgbClr val="00B0F0"/>
                </a:solidFill>
              </a:rPr>
              <a:t>Na jihu Maďarska se rozkládá Velká uherská nížina (</a:t>
            </a:r>
            <a:r>
              <a:rPr lang="cs-CZ" b="1" i="1" dirty="0" err="1" smtClean="0">
                <a:solidFill>
                  <a:srgbClr val="00B0F0"/>
                </a:solidFill>
              </a:rPr>
              <a:t>Alföld</a:t>
            </a:r>
            <a:r>
              <a:rPr lang="cs-CZ" b="1" i="1" dirty="0" smtClean="0">
                <a:solidFill>
                  <a:srgbClr val="00B0F0"/>
                </a:solidFill>
              </a:rPr>
              <a:t>)</a:t>
            </a:r>
            <a:r>
              <a:rPr lang="cs-CZ" dirty="0" smtClean="0"/>
              <a:t>, která zasahuje až do sousedního Rumunska a do Srbska</a:t>
            </a:r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20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oubor:Okt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04800" y="228600"/>
            <a:ext cx="3152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i="1" dirty="0" err="1" smtClean="0">
                <a:solidFill>
                  <a:schemeClr val="bg2"/>
                </a:solidFill>
              </a:rPr>
              <a:t>Kékes</a:t>
            </a:r>
            <a:r>
              <a:rPr lang="cs-CZ" sz="3600" b="1" i="1" dirty="0" smtClean="0">
                <a:solidFill>
                  <a:schemeClr val="bg2"/>
                </a:solidFill>
              </a:rPr>
              <a:t> (1 014 m)</a:t>
            </a:r>
            <a:endParaRPr lang="cs-CZ" sz="36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1750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oubor:Alf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28600" y="228600"/>
            <a:ext cx="5738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Typická rovina jižního Maďarska</a:t>
            </a:r>
            <a:endParaRPr lang="cs-CZ" sz="32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5912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cs-CZ" dirty="0" smtClean="0"/>
              <a:t>Maďarsko - 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5791200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Rovinatá krajina Velké uherské nížiny </a:t>
            </a:r>
            <a:r>
              <a:rPr lang="cs-CZ" b="1" i="1" dirty="0" smtClean="0">
                <a:solidFill>
                  <a:srgbClr val="00B050"/>
                </a:solidFill>
              </a:rPr>
              <a:t>je z velké části přeměněna na zemědělskou, zachovaly se ale zbytky původní maďarské středoevropské stepi, označované jako </a:t>
            </a:r>
            <a:r>
              <a:rPr lang="cs-CZ" b="1" i="1" dirty="0" err="1" smtClean="0">
                <a:solidFill>
                  <a:srgbClr val="00B050"/>
                </a:solidFill>
              </a:rPr>
              <a:t>puszta</a:t>
            </a:r>
            <a:endParaRPr lang="cs-CZ" b="1" i="1" dirty="0" smtClean="0">
              <a:solidFill>
                <a:srgbClr val="00B050"/>
              </a:solidFill>
            </a:endParaRPr>
          </a:p>
          <a:p>
            <a:endParaRPr lang="cs-CZ" b="1" i="1" dirty="0" smtClean="0">
              <a:solidFill>
                <a:srgbClr val="00B050"/>
              </a:solidFill>
            </a:endParaRPr>
          </a:p>
          <a:p>
            <a:r>
              <a:rPr lang="cs-CZ" dirty="0" smtClean="0"/>
              <a:t>Tato krajina je ochraňována např. jako národní park </a:t>
            </a:r>
            <a:r>
              <a:rPr lang="cs-CZ" b="1" i="1" dirty="0" err="1" smtClean="0">
                <a:solidFill>
                  <a:srgbClr val="FFC000"/>
                </a:solidFill>
              </a:rPr>
              <a:t>Hortobágy</a:t>
            </a:r>
            <a:endParaRPr lang="cs-CZ" b="1" i="1" dirty="0" smtClean="0">
              <a:solidFill>
                <a:srgbClr val="FFC000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Na jihozápadě Maďarska najdeme několik menších pohoří, zvláště v okolí </a:t>
            </a:r>
            <a:r>
              <a:rPr lang="cs-CZ" b="1" i="1" dirty="0" smtClean="0">
                <a:solidFill>
                  <a:srgbClr val="FF0000"/>
                </a:solidFill>
              </a:rPr>
              <a:t>největšího jezera Maďarska, Balaton</a:t>
            </a:r>
          </a:p>
          <a:p>
            <a:endParaRPr lang="cs-CZ" dirty="0" smtClean="0"/>
          </a:p>
          <a:p>
            <a:r>
              <a:rPr lang="cs-CZ" dirty="0" smtClean="0"/>
              <a:t>Nejvýznamnějším pohořím z téhle oblasti je </a:t>
            </a:r>
            <a:r>
              <a:rPr lang="cs-CZ" b="1" i="1" dirty="0" smtClean="0">
                <a:solidFill>
                  <a:srgbClr val="00B0F0"/>
                </a:solidFill>
              </a:rPr>
              <a:t>Bakoňský les</a:t>
            </a:r>
            <a:r>
              <a:rPr lang="cs-CZ" dirty="0" smtClean="0"/>
              <a:t>, který je severně od Balatonu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FFFF00"/>
                </a:solidFill>
              </a:rPr>
              <a:t>Asi 89 % území nepřesahuje nadmořskou výšku do 200 m, nad 400 m n. m. leží jen asi 2 %</a:t>
            </a:r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82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oubor:Balaton Hungary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52400" y="304800"/>
            <a:ext cx="448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i="1" dirty="0" smtClean="0">
                <a:solidFill>
                  <a:srgbClr val="FFFF00"/>
                </a:solidFill>
              </a:rPr>
              <a:t>Balaton </a:t>
            </a:r>
            <a:r>
              <a:rPr lang="cs-CZ" sz="2800" b="1" i="1" dirty="0" err="1" smtClean="0">
                <a:solidFill>
                  <a:srgbClr val="FFFF00"/>
                </a:solidFill>
              </a:rPr>
              <a:t>Hungary</a:t>
            </a:r>
            <a:r>
              <a:rPr lang="cs-CZ" sz="2800" b="1" i="1" dirty="0" smtClean="0">
                <a:solidFill>
                  <a:srgbClr val="FFFF00"/>
                </a:solidFill>
              </a:rPr>
              <a:t> </a:t>
            </a:r>
            <a:r>
              <a:rPr lang="cs-CZ" sz="2800" b="1" i="1" dirty="0" err="1" smtClean="0">
                <a:solidFill>
                  <a:srgbClr val="FFFF00"/>
                </a:solidFill>
              </a:rPr>
              <a:t>Landscape</a:t>
            </a:r>
            <a:endParaRPr lang="cs-CZ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8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r>
              <a:rPr lang="cs-CZ" dirty="0" smtClean="0"/>
              <a:t>Maďarsko - 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Nejdůležitější řekou maďarského vodního systému je bezpochybně Dunaj (Duna), do které se vlévá většina řek pramenících na území Maďarska</a:t>
            </a:r>
          </a:p>
          <a:p>
            <a:r>
              <a:rPr lang="cs-CZ" dirty="0" smtClean="0"/>
              <a:t>Dunaj protéká severním Maďarskem a tvoří z části hranici se Slovenskem</a:t>
            </a:r>
          </a:p>
          <a:p>
            <a:r>
              <a:rPr lang="cs-CZ" dirty="0" smtClean="0"/>
              <a:t>U města Visegrád ovšem otáčí svůj směr k jihu a protéká středem Maďarska, přes Srbsko až do Rumunska</a:t>
            </a:r>
          </a:p>
          <a:p>
            <a:r>
              <a:rPr lang="cs-CZ" b="1" i="1" dirty="0" smtClean="0">
                <a:solidFill>
                  <a:srgbClr val="00B050"/>
                </a:solidFill>
              </a:rPr>
              <a:t>Na Dunaji leží město Budapešť</a:t>
            </a:r>
            <a:r>
              <a:rPr lang="cs-CZ" dirty="0" smtClean="0"/>
              <a:t>, ale i několik dalších měst, například </a:t>
            </a:r>
            <a:r>
              <a:rPr lang="cs-CZ" dirty="0" err="1" smtClean="0"/>
              <a:t>Esztergom</a:t>
            </a:r>
            <a:r>
              <a:rPr lang="cs-CZ" dirty="0" smtClean="0"/>
              <a:t>, </a:t>
            </a:r>
            <a:r>
              <a:rPr lang="cs-CZ" dirty="0" err="1" smtClean="0"/>
              <a:t>Komárom</a:t>
            </a:r>
            <a:endParaRPr lang="cs-CZ" dirty="0" smtClean="0"/>
          </a:p>
          <a:p>
            <a:r>
              <a:rPr lang="cs-CZ" b="1" i="1" dirty="0" smtClean="0">
                <a:solidFill>
                  <a:srgbClr val="FFC000"/>
                </a:solidFill>
              </a:rPr>
              <a:t>Další důležitou řekou je Tisa (</a:t>
            </a:r>
            <a:r>
              <a:rPr lang="cs-CZ" b="1" i="1" dirty="0" err="1" smtClean="0">
                <a:solidFill>
                  <a:srgbClr val="FFC000"/>
                </a:solidFill>
              </a:rPr>
              <a:t>Tisza</a:t>
            </a:r>
            <a:r>
              <a:rPr lang="cs-CZ" b="1" i="1" dirty="0" smtClean="0">
                <a:solidFill>
                  <a:srgbClr val="FFC000"/>
                </a:solidFill>
              </a:rPr>
              <a:t>), protékající východním Maďarskem</a:t>
            </a:r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45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Soubor:DonauknieVise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206465" y="0"/>
            <a:ext cx="2937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Dunaj u Visegrádu</a:t>
            </a:r>
            <a:endParaRPr lang="cs-CZ" sz="28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1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cs-CZ" dirty="0" smtClean="0"/>
              <a:t>Maďarsko - 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8674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Maďarské podnebí je </a:t>
            </a:r>
            <a:r>
              <a:rPr lang="cs-CZ" b="1" i="1" dirty="0" smtClean="0">
                <a:solidFill>
                  <a:srgbClr val="FF0000"/>
                </a:solidFill>
              </a:rPr>
              <a:t>kontinentální s chladnými zimami a horkými léty</a:t>
            </a:r>
          </a:p>
          <a:p>
            <a:r>
              <a:rPr lang="cs-CZ" dirty="0" smtClean="0"/>
              <a:t>Průměrná roční teplota se pohybuje kolem 10 °C, v létě 27 až 35 °C, v zimě přibližně 0 až -15 °C</a:t>
            </a:r>
          </a:p>
          <a:p>
            <a:r>
              <a:rPr lang="cs-CZ" dirty="0" smtClean="0"/>
              <a:t>Ve výjimečných případech se vyskytují i extrémy o teplotě </a:t>
            </a:r>
            <a:r>
              <a:rPr lang="cs-CZ" b="1" i="1" dirty="0" smtClean="0">
                <a:solidFill>
                  <a:srgbClr val="FFC000"/>
                </a:solidFill>
              </a:rPr>
              <a:t>od 42 °C v létě do -29 °C v zimě</a:t>
            </a:r>
          </a:p>
          <a:p>
            <a:r>
              <a:rPr lang="cs-CZ" dirty="0" smtClean="0"/>
              <a:t>Průměrné roční množství srážek je asi 600 mm. </a:t>
            </a:r>
          </a:p>
          <a:p>
            <a:r>
              <a:rPr lang="cs-CZ" dirty="0" smtClean="0"/>
              <a:t>Rozložení deště nad Maďarskem je většinou </a:t>
            </a:r>
            <a:r>
              <a:rPr lang="cs-CZ" b="1" i="1" dirty="0" smtClean="0">
                <a:solidFill>
                  <a:srgbClr val="00B0F0"/>
                </a:solidFill>
              </a:rPr>
              <a:t>nepředvídatelné</a:t>
            </a:r>
          </a:p>
          <a:p>
            <a:r>
              <a:rPr lang="cs-CZ" dirty="0" smtClean="0"/>
              <a:t>Západní části Maďarska se obvykle dostává více srážek ročně než východní části, kde se často vyskytují velice suchá léta</a:t>
            </a:r>
            <a:endParaRPr lang="cs-CZ" dirty="0"/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65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r>
              <a:rPr lang="cs-CZ" dirty="0" smtClean="0"/>
              <a:t>Maďarsko - 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Maďaři přišli na území dnešního Maďarska koncem 9. století</a:t>
            </a:r>
          </a:p>
          <a:p>
            <a:r>
              <a:rPr lang="cs-CZ" dirty="0" smtClean="0"/>
              <a:t>Bylo jich kolem 250 000 - 500 000</a:t>
            </a:r>
          </a:p>
          <a:p>
            <a:r>
              <a:rPr lang="cs-CZ" dirty="0" smtClean="0"/>
              <a:t>Před jejich příchodem byla země obývána </a:t>
            </a:r>
            <a:r>
              <a:rPr lang="cs-CZ" b="1" i="1" dirty="0" smtClean="0">
                <a:solidFill>
                  <a:srgbClr val="FFC000"/>
                </a:solidFill>
              </a:rPr>
              <a:t>Slovany</a:t>
            </a:r>
          </a:p>
          <a:p>
            <a:r>
              <a:rPr lang="cs-CZ" dirty="0" smtClean="0"/>
              <a:t>V roce 1910 mělo Uhersko 18 240 000 obyvatel, z toho 54 % Maďarů</a:t>
            </a:r>
          </a:p>
          <a:p>
            <a:r>
              <a:rPr lang="cs-CZ" b="1" i="1" dirty="0" smtClean="0">
                <a:solidFill>
                  <a:srgbClr val="00B0F0"/>
                </a:solidFill>
              </a:rPr>
              <a:t>Rozpadem Uherska po první světové válce se národnostní pestrost uskromnila</a:t>
            </a:r>
          </a:p>
          <a:p>
            <a:r>
              <a:rPr lang="cs-CZ" dirty="0" smtClean="0"/>
              <a:t>Početná </a:t>
            </a:r>
            <a:r>
              <a:rPr lang="cs-CZ" b="1" i="1" dirty="0" smtClean="0">
                <a:solidFill>
                  <a:srgbClr val="00B050"/>
                </a:solidFill>
              </a:rPr>
              <a:t>židovská komunita</a:t>
            </a:r>
            <a:r>
              <a:rPr lang="cs-CZ" dirty="0" smtClean="0"/>
              <a:t> z Maďarska odešla během druhé světové války a těsně po ní</a:t>
            </a:r>
            <a:endParaRPr lang="cs-CZ" dirty="0"/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49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2.bp.blogspot.com/_vQTjd4EqK8o/SuW8RN1CeaI/AAAAAAAACL4/Tr1NslrTW98/s320/Madarsko_slep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2.bp.blogspot.com/_vQTjd4EqK8o/SuW8RN1CeaI/AAAAAAAACL4/Tr1NslrTW98/s320/Madarsko_slep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0" y="5085184"/>
            <a:ext cx="7236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Zakresli pojmy:</a:t>
            </a:r>
          </a:p>
          <a:p>
            <a:endParaRPr lang="cs-CZ" dirty="0" smtClean="0"/>
          </a:p>
          <a:p>
            <a:r>
              <a:rPr lang="cs-CZ" dirty="0" smtClean="0"/>
              <a:t>Sousedící státy</a:t>
            </a:r>
          </a:p>
          <a:p>
            <a:endParaRPr lang="cs-CZ" dirty="0" smtClean="0"/>
          </a:p>
          <a:p>
            <a:r>
              <a:rPr lang="cs-CZ" dirty="0" smtClean="0"/>
              <a:t>Budapešť, Györ</a:t>
            </a:r>
            <a:r>
              <a:rPr lang="cs-CZ" smtClean="0"/>
              <a:t>, </a:t>
            </a:r>
            <a:r>
              <a:rPr lang="cs-CZ" smtClean="0"/>
              <a:t>Šoproň, </a:t>
            </a:r>
            <a:r>
              <a:rPr lang="cs-CZ" dirty="0" smtClean="0"/>
              <a:t>Pécs, Segedín, </a:t>
            </a:r>
            <a:r>
              <a:rPr lang="cs-CZ" dirty="0" err="1" smtClean="0"/>
              <a:t>Kecskemét</a:t>
            </a:r>
            <a:r>
              <a:rPr lang="cs-CZ" dirty="0" smtClean="0"/>
              <a:t>, Debrecín, </a:t>
            </a:r>
            <a:r>
              <a:rPr lang="cs-CZ" dirty="0" err="1" smtClean="0"/>
              <a:t>Miskolc</a:t>
            </a:r>
            <a:r>
              <a:rPr lang="cs-CZ" dirty="0" smtClean="0"/>
              <a:t>, </a:t>
            </a:r>
            <a:r>
              <a:rPr lang="cs-CZ" dirty="0" err="1" smtClean="0"/>
              <a:t>Nyíregyháza</a:t>
            </a:r>
            <a:r>
              <a:rPr lang="cs-CZ" dirty="0" smtClean="0"/>
              <a:t>, </a:t>
            </a:r>
            <a:r>
              <a:rPr lang="cs-CZ" dirty="0" err="1" smtClean="0"/>
              <a:t>Székesfehervár</a:t>
            </a:r>
            <a:r>
              <a:rPr lang="cs-CZ" dirty="0" smtClean="0"/>
              <a:t>, Balaton, Dunaj, Tisa, </a:t>
            </a:r>
            <a:r>
              <a:rPr lang="cs-CZ" dirty="0" err="1" smtClean="0"/>
              <a:t>Kékes</a:t>
            </a:r>
            <a:endParaRPr lang="cs-CZ" dirty="0"/>
          </a:p>
        </p:txBody>
      </p:sp>
      <p:sp>
        <p:nvSpPr>
          <p:cNvPr id="1030" name="AutoShape 6" descr="Výsledek obrázku pro ma&amp;dcaron;arsko slepá mapa"/>
          <p:cNvSpPr>
            <a:spLocks noChangeAspect="1" noChangeArrowheads="1"/>
          </p:cNvSpPr>
          <p:nvPr/>
        </p:nvSpPr>
        <p:spPr bwMode="auto">
          <a:xfrm>
            <a:off x="155575" y="-1477963"/>
            <a:ext cx="6048375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ma&amp;dcaron;arsko slepá mapa"/>
          <p:cNvSpPr>
            <a:spLocks noChangeAspect="1" noChangeArrowheads="1"/>
          </p:cNvSpPr>
          <p:nvPr/>
        </p:nvSpPr>
        <p:spPr bwMode="auto">
          <a:xfrm>
            <a:off x="155575" y="-1477963"/>
            <a:ext cx="6048375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 descr="Mapa_Maďar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466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cs-CZ" dirty="0" smtClean="0"/>
              <a:t>Maďarsko - 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066800"/>
            <a:ext cx="8458200" cy="57912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Maďarsko zaznamenává už od roku 1981 </a:t>
            </a:r>
            <a:r>
              <a:rPr lang="cs-CZ" b="1" i="1" dirty="0" smtClean="0">
                <a:solidFill>
                  <a:srgbClr val="00B050"/>
                </a:solidFill>
              </a:rPr>
              <a:t>trvalý úbytek obyvatelstva</a:t>
            </a:r>
            <a:r>
              <a:rPr lang="cs-CZ" dirty="0" smtClean="0"/>
              <a:t> (z 10 707 000 v roce 1980 na 9 </a:t>
            </a:r>
            <a:r>
              <a:rPr lang="cs-CZ" b="1" i="1" dirty="0" smtClean="0">
                <a:solidFill>
                  <a:srgbClr val="FF0000"/>
                </a:solidFill>
              </a:rPr>
              <a:t>960 000</a:t>
            </a:r>
            <a:r>
              <a:rPr lang="cs-CZ" dirty="0" smtClean="0"/>
              <a:t> v listopadu roku 2011, což je pokles o 7%), který je způsoben hlavně výrazným </a:t>
            </a:r>
            <a:r>
              <a:rPr lang="cs-CZ" b="1" i="1" dirty="0" smtClean="0">
                <a:solidFill>
                  <a:srgbClr val="00B050"/>
                </a:solidFill>
              </a:rPr>
              <a:t>poklesem porodnosti</a:t>
            </a:r>
          </a:p>
          <a:p>
            <a:endParaRPr lang="cs-CZ" b="1" i="1" dirty="0" smtClean="0">
              <a:solidFill>
                <a:srgbClr val="00B050"/>
              </a:solidFill>
            </a:endParaRPr>
          </a:p>
          <a:p>
            <a:r>
              <a:rPr lang="cs-CZ" dirty="0" smtClean="0"/>
              <a:t>Dodnes žije </a:t>
            </a:r>
            <a:r>
              <a:rPr lang="cs-CZ" b="1" i="1" dirty="0" smtClean="0">
                <a:solidFill>
                  <a:srgbClr val="FF0000"/>
                </a:solidFill>
              </a:rPr>
              <a:t>velká maďarská komunita </a:t>
            </a:r>
            <a:r>
              <a:rPr lang="cs-CZ" dirty="0" smtClean="0"/>
              <a:t>hlavně v </a:t>
            </a:r>
            <a:r>
              <a:rPr lang="cs-CZ" b="1" i="1" dirty="0" smtClean="0">
                <a:solidFill>
                  <a:srgbClr val="00B0F0"/>
                </a:solidFill>
              </a:rPr>
              <a:t>Sedmihradsku</a:t>
            </a:r>
            <a:r>
              <a:rPr lang="cs-CZ" dirty="0" smtClean="0"/>
              <a:t> (kolem 1,5 milionu), na </a:t>
            </a:r>
            <a:r>
              <a:rPr lang="cs-CZ" b="1" i="1" dirty="0" smtClean="0">
                <a:solidFill>
                  <a:srgbClr val="00B0F0"/>
                </a:solidFill>
              </a:rPr>
              <a:t>jižním Slovensku</a:t>
            </a:r>
            <a:r>
              <a:rPr lang="cs-CZ" dirty="0" smtClean="0"/>
              <a:t> (500 tisíc Maďarů), ale i ve </a:t>
            </a:r>
            <a:r>
              <a:rPr lang="cs-CZ" b="1" i="1" dirty="0" smtClean="0">
                <a:solidFill>
                  <a:srgbClr val="00B0F0"/>
                </a:solidFill>
              </a:rPr>
              <a:t>Vojvodině</a:t>
            </a:r>
            <a:r>
              <a:rPr lang="cs-CZ" dirty="0" smtClean="0"/>
              <a:t>, v </a:t>
            </a:r>
            <a:r>
              <a:rPr lang="cs-CZ" dirty="0" err="1" smtClean="0"/>
              <a:t>Zámuří</a:t>
            </a:r>
            <a:r>
              <a:rPr lang="cs-CZ" dirty="0" smtClean="0"/>
              <a:t> (dnešní </a:t>
            </a:r>
            <a:r>
              <a:rPr lang="cs-CZ" b="1" i="1" dirty="0" smtClean="0">
                <a:solidFill>
                  <a:srgbClr val="00B0F0"/>
                </a:solidFill>
              </a:rPr>
              <a:t>Slovinsko</a:t>
            </a:r>
            <a:r>
              <a:rPr lang="cs-CZ" dirty="0" smtClean="0"/>
              <a:t>) nebo na </a:t>
            </a:r>
            <a:r>
              <a:rPr lang="cs-CZ" b="1" i="1" dirty="0" smtClean="0">
                <a:solidFill>
                  <a:srgbClr val="00B0F0"/>
                </a:solidFill>
              </a:rPr>
              <a:t>Podkarpatské Rusi</a:t>
            </a:r>
          </a:p>
          <a:p>
            <a:endParaRPr lang="cs-CZ" dirty="0" smtClean="0"/>
          </a:p>
          <a:p>
            <a:r>
              <a:rPr lang="cs-CZ" dirty="0" smtClean="0"/>
              <a:t>Maďarská komunita je zejména v Rumunsku a na Slovensku velice </a:t>
            </a:r>
            <a:r>
              <a:rPr lang="cs-CZ" b="1" i="1" dirty="0" smtClean="0">
                <a:solidFill>
                  <a:srgbClr val="FFC000"/>
                </a:solidFill>
              </a:rPr>
              <a:t>kontroverzní</a:t>
            </a:r>
            <a:r>
              <a:rPr lang="cs-CZ" dirty="0" smtClean="0"/>
              <a:t> </a:t>
            </a:r>
            <a:r>
              <a:rPr lang="cs-CZ" b="1" i="1" dirty="0" smtClean="0">
                <a:solidFill>
                  <a:srgbClr val="FFC000"/>
                </a:solidFill>
              </a:rPr>
              <a:t>politické téma</a:t>
            </a:r>
            <a:endParaRPr lang="cs-CZ" b="1" i="1" dirty="0">
              <a:solidFill>
                <a:srgbClr val="FFC000"/>
              </a:solidFill>
            </a:endParaRPr>
          </a:p>
        </p:txBody>
      </p:sp>
      <p:pic>
        <p:nvPicPr>
          <p:cNvPr id="5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54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MagyarsOutsideHunga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-30832"/>
            <a:ext cx="9140196" cy="6888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68357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oubor:Hungarians in Slovaki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487341" y="6211669"/>
            <a:ext cx="4656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Hungarians</a:t>
            </a:r>
            <a:r>
              <a:rPr lang="cs-C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Slovakia</a:t>
            </a:r>
            <a:endParaRPr lang="cs-CZ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720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Procentuální zastoupení maďarské populace v jednotlivých částech Slovenska 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50-100%     10-50%     0-10%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65650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914400"/>
          </a:xfrm>
        </p:spPr>
        <p:txBody>
          <a:bodyPr/>
          <a:lstStyle/>
          <a:p>
            <a:r>
              <a:rPr lang="cs-CZ" dirty="0" smtClean="0"/>
              <a:t>Maďarsko - 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5410200"/>
          </a:xfrm>
        </p:spPr>
        <p:txBody>
          <a:bodyPr>
            <a:normAutofit/>
          </a:bodyPr>
          <a:lstStyle/>
          <a:p>
            <a:r>
              <a:rPr lang="cs-CZ" dirty="0" smtClean="0"/>
              <a:t>Avšak i přesto </a:t>
            </a:r>
            <a:r>
              <a:rPr lang="cs-CZ" b="1" i="1" dirty="0" smtClean="0">
                <a:solidFill>
                  <a:srgbClr val="0070C0"/>
                </a:solidFill>
              </a:rPr>
              <a:t>je v parlamentu těchto zemí obsažena i strana zaměřující se na maďarské obyvatelstvo </a:t>
            </a:r>
            <a:r>
              <a:rPr lang="cs-CZ" dirty="0" smtClean="0"/>
              <a:t>(rumunská UDMR a slovenská Strana </a:t>
            </a:r>
            <a:r>
              <a:rPr lang="cs-CZ" dirty="0" err="1" smtClean="0"/>
              <a:t>maďarskej</a:t>
            </a:r>
            <a:r>
              <a:rPr lang="cs-CZ" dirty="0" smtClean="0"/>
              <a:t> </a:t>
            </a:r>
            <a:r>
              <a:rPr lang="cs-CZ" dirty="0" err="1" smtClean="0"/>
              <a:t>koalície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FFC000"/>
                </a:solidFill>
              </a:rPr>
              <a:t>Proti nim jsou většinou tamější nacionálně zaměřené strany</a:t>
            </a:r>
            <a:r>
              <a:rPr lang="cs-CZ" dirty="0" smtClean="0"/>
              <a:t> (v Rumunsku Strana velkého Rumunska nebo na Slovensku Slovenská </a:t>
            </a:r>
            <a:r>
              <a:rPr lang="cs-CZ" dirty="0" err="1" smtClean="0"/>
              <a:t>národná</a:t>
            </a:r>
            <a:r>
              <a:rPr lang="cs-CZ" dirty="0" smtClean="0"/>
              <a:t> strana známá hlavně svým předsedou Jánem Slotou</a:t>
            </a:r>
            <a:endParaRPr lang="cs-CZ" dirty="0"/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16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838200"/>
          </a:xfrm>
        </p:spPr>
        <p:txBody>
          <a:bodyPr/>
          <a:lstStyle/>
          <a:p>
            <a:r>
              <a:rPr lang="cs-CZ" dirty="0" smtClean="0"/>
              <a:t>Maďarsko – obyvatelstvo,jazyk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Oficiálním jazykem Maďarska je </a:t>
            </a:r>
            <a:r>
              <a:rPr lang="cs-CZ" b="1" i="1" dirty="0" smtClean="0">
                <a:solidFill>
                  <a:srgbClr val="FF0000"/>
                </a:solidFill>
              </a:rPr>
              <a:t>maďarština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Jedná se o jazyk ugrofinské větve - příbuzný například s finštinou nebo estonštinou</a:t>
            </a:r>
          </a:p>
          <a:p>
            <a:r>
              <a:rPr lang="cs-CZ" dirty="0" smtClean="0"/>
              <a:t>Maďarštinu považuje za svůj mateřský jazyk přibližně 95 % obyvatel republiky</a:t>
            </a:r>
          </a:p>
          <a:p>
            <a:r>
              <a:rPr lang="cs-CZ" dirty="0" smtClean="0"/>
              <a:t>Dále v Maďarsku žijí</a:t>
            </a:r>
            <a:r>
              <a:rPr lang="cs-CZ" b="1" i="1" dirty="0" smtClean="0">
                <a:solidFill>
                  <a:srgbClr val="FFC000"/>
                </a:solidFill>
              </a:rPr>
              <a:t> Romové</a:t>
            </a:r>
            <a:endParaRPr lang="cs-CZ" dirty="0" smtClean="0"/>
          </a:p>
          <a:p>
            <a:r>
              <a:rPr lang="cs-CZ" b="1" i="1" dirty="0" smtClean="0">
                <a:solidFill>
                  <a:srgbClr val="00B0F0"/>
                </a:solidFill>
              </a:rPr>
              <a:t>Reálný počet Romů v Maďarsku je sporná otázka</a:t>
            </a:r>
          </a:p>
          <a:p>
            <a:r>
              <a:rPr lang="cs-CZ" dirty="0" smtClean="0"/>
              <a:t>V roce 2001 při sčítání lidu se k Romům hlásilo jen 190 000 lidí, ale sociologické odhady dávají mnohem vyšší čísla (5-10 procent veškerého obyvatelstva)</a:t>
            </a:r>
          </a:p>
          <a:p>
            <a:r>
              <a:rPr lang="cs-CZ" dirty="0" smtClean="0"/>
              <a:t>Odhady založené na aktuálních demografických trendech prohlašují, že v roce 2050, 15-20 procent populace (1,2 miliónu) budou Romové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768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cs-CZ" dirty="0" smtClean="0"/>
              <a:t>Maďarsko - 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638800"/>
          </a:xfrm>
        </p:spPr>
        <p:txBody>
          <a:bodyPr>
            <a:normAutofit/>
          </a:bodyPr>
          <a:lstStyle/>
          <a:p>
            <a:r>
              <a:rPr lang="cs-CZ" dirty="0" smtClean="0"/>
              <a:t> Obyvatelstvo Uherska bylo křesťanské až do 16. století</a:t>
            </a:r>
          </a:p>
          <a:p>
            <a:r>
              <a:rPr lang="cs-CZ" dirty="0" smtClean="0"/>
              <a:t>Když se Uhersko dostalo do </a:t>
            </a:r>
            <a:r>
              <a:rPr lang="cs-CZ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osmanské nadvlády</a:t>
            </a:r>
            <a:r>
              <a:rPr lang="cs-CZ" dirty="0" smtClean="0"/>
              <a:t>, začaly se ve městech stavět mešity</a:t>
            </a:r>
          </a:p>
          <a:p>
            <a:r>
              <a:rPr lang="cs-CZ" dirty="0" smtClean="0"/>
              <a:t>V Maďarsku je </a:t>
            </a:r>
            <a:r>
              <a:rPr lang="cs-CZ" b="1" i="1" dirty="0" smtClean="0">
                <a:solidFill>
                  <a:srgbClr val="FF0000"/>
                </a:solidFill>
              </a:rPr>
              <a:t>nejvíce katolíků</a:t>
            </a:r>
            <a:r>
              <a:rPr lang="cs-CZ" dirty="0" smtClean="0"/>
              <a:t> </a:t>
            </a:r>
          </a:p>
          <a:p>
            <a:r>
              <a:rPr lang="cs-CZ" dirty="0" smtClean="0"/>
              <a:t>Židé tvoří přibližně 1 % populace, okrajově (0,6 %) je zastoupen islám</a:t>
            </a:r>
          </a:p>
          <a:p>
            <a:r>
              <a:rPr lang="cs-CZ" b="1" i="1" dirty="0" smtClean="0">
                <a:solidFill>
                  <a:srgbClr val="00B050"/>
                </a:solidFill>
              </a:rPr>
              <a:t>25 % populace jsou ateisté</a:t>
            </a:r>
          </a:p>
          <a:p>
            <a:r>
              <a:rPr lang="cs-CZ" dirty="0" smtClean="0"/>
              <a:t>Na jihu a východě země žije početná komunita obyvatel pravoslavného vyznání - jde zejména o Rumuny, Rusíny a Srby</a:t>
            </a:r>
            <a:endParaRPr lang="cs-CZ" dirty="0"/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8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oubor:Parliament-Hung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52400" y="152400"/>
            <a:ext cx="247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Parlament</a:t>
            </a:r>
            <a:endParaRPr lang="cs-CZ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7099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NP </a:t>
            </a:r>
            <a:r>
              <a:rPr lang="cs-CZ" dirty="0" err="1" smtClean="0"/>
              <a:t>Hortobágy</a:t>
            </a:r>
            <a:endParaRPr lang="cs-CZ" dirty="0"/>
          </a:p>
        </p:txBody>
      </p:sp>
      <p:pic>
        <p:nvPicPr>
          <p:cNvPr id="8194" name="Picture 2" descr="Výsledek obrázku pro Hortobá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7236"/>
            <a:ext cx="9144000" cy="6100764"/>
          </a:xfrm>
          <a:prstGeom prst="rect">
            <a:avLst/>
          </a:prstGeom>
          <a:noFill/>
        </p:spPr>
      </p:pic>
      <p:pic>
        <p:nvPicPr>
          <p:cNvPr id="4" name="Obrázek 3" descr="Hortobá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417" y="0"/>
            <a:ext cx="2381583" cy="152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Neusiedler s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848" y="0"/>
            <a:ext cx="7598664" cy="6858000"/>
          </a:xfrm>
          <a:prstGeom prst="rect">
            <a:avLst/>
          </a:prstGeom>
        </p:spPr>
      </p:pic>
      <p:pic>
        <p:nvPicPr>
          <p:cNvPr id="3" name="Obrázek 2" descr="Neusiedler_See_im_Wi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79512" y="188640"/>
            <a:ext cx="3483967" cy="369332"/>
          </a:xfrm>
          <a:prstGeom prst="rect">
            <a:avLst/>
          </a:prstGeom>
          <a:solidFill>
            <a:schemeClr val="tx1">
              <a:lumMod val="85000"/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Fertő</a:t>
            </a:r>
            <a:r>
              <a:rPr lang="cs-CZ" b="1" dirty="0" smtClean="0">
                <a:solidFill>
                  <a:schemeClr val="bg1"/>
                </a:solidFill>
              </a:rPr>
              <a:t>-</a:t>
            </a:r>
            <a:r>
              <a:rPr lang="cs-CZ" b="1" dirty="0" err="1" smtClean="0">
                <a:solidFill>
                  <a:schemeClr val="bg1"/>
                </a:solidFill>
              </a:rPr>
              <a:t>Hanság</a:t>
            </a:r>
            <a:r>
              <a:rPr lang="cs-CZ" b="1" dirty="0" smtClean="0">
                <a:solidFill>
                  <a:schemeClr val="bg1"/>
                </a:solidFill>
              </a:rPr>
              <a:t> - Neziderské jezero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cs-CZ" dirty="0" smtClean="0"/>
              <a:t>Maďarsko -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486400"/>
          </a:xfrm>
        </p:spPr>
        <p:txBody>
          <a:bodyPr>
            <a:normAutofit/>
          </a:bodyPr>
          <a:lstStyle/>
          <a:p>
            <a:r>
              <a:rPr lang="cs-CZ" dirty="0" smtClean="0"/>
              <a:t>Obdělávaná půda tvoří </a:t>
            </a:r>
            <a:r>
              <a:rPr lang="cs-CZ" b="1" i="1" dirty="0" smtClean="0">
                <a:solidFill>
                  <a:srgbClr val="FF0000"/>
                </a:solidFill>
              </a:rPr>
              <a:t>54%</a:t>
            </a:r>
          </a:p>
          <a:p>
            <a:r>
              <a:rPr lang="cs-CZ" b="1" i="1" dirty="0" smtClean="0">
                <a:solidFill>
                  <a:srgbClr val="FFC000"/>
                </a:solidFill>
              </a:rPr>
              <a:t>Zejména rostlinná výroba </a:t>
            </a:r>
            <a:r>
              <a:rPr lang="cs-CZ" dirty="0" smtClean="0"/>
              <a:t>– obilniny (pšenice, kukuřice, cukrová řepa, tabák, zelenina, ovoce, vinná réva (Tokaj)</a:t>
            </a:r>
          </a:p>
          <a:p>
            <a:r>
              <a:rPr lang="cs-CZ" b="1" i="1" dirty="0" smtClean="0">
                <a:solidFill>
                  <a:srgbClr val="00B0F0"/>
                </a:solidFill>
              </a:rPr>
              <a:t>Těžební průmysl </a:t>
            </a:r>
            <a:r>
              <a:rPr lang="cs-CZ" dirty="0" smtClean="0"/>
              <a:t>– bauxit, hnědé uhlí, ropa</a:t>
            </a:r>
          </a:p>
          <a:p>
            <a:r>
              <a:rPr lang="cs-CZ" b="1" i="1" dirty="0" smtClean="0">
                <a:solidFill>
                  <a:srgbClr val="00B050"/>
                </a:solidFill>
              </a:rPr>
              <a:t>Hutnictví </a:t>
            </a:r>
            <a:r>
              <a:rPr lang="cs-CZ" dirty="0" smtClean="0"/>
              <a:t>hliníku, </a:t>
            </a:r>
            <a:r>
              <a:rPr lang="cs-CZ" b="1" i="1" dirty="0" smtClean="0">
                <a:solidFill>
                  <a:srgbClr val="00B050"/>
                </a:solidFill>
              </a:rPr>
              <a:t>strojírenství </a:t>
            </a:r>
            <a:r>
              <a:rPr lang="cs-CZ" dirty="0" smtClean="0"/>
              <a:t>(autobusy)</a:t>
            </a:r>
          </a:p>
          <a:p>
            <a:r>
              <a:rPr lang="cs-CZ" dirty="0" smtClean="0"/>
              <a:t>Chemický průmysl – hnojiva</a:t>
            </a:r>
          </a:p>
          <a:p>
            <a:r>
              <a:rPr lang="cs-CZ" b="1" i="1" dirty="0" smtClean="0">
                <a:solidFill>
                  <a:srgbClr val="00B0F0"/>
                </a:solidFill>
              </a:rPr>
              <a:t>Farmaceutický průmysl </a:t>
            </a:r>
            <a:r>
              <a:rPr lang="cs-CZ" dirty="0" smtClean="0"/>
              <a:t>– léky – velký producent</a:t>
            </a:r>
          </a:p>
          <a:p>
            <a:r>
              <a:rPr lang="cs-CZ" b="1" i="1" dirty="0" smtClean="0">
                <a:solidFill>
                  <a:srgbClr val="FFC000"/>
                </a:solidFill>
              </a:rPr>
              <a:t>Potravinářský průmysl </a:t>
            </a:r>
            <a:r>
              <a:rPr lang="cs-CZ" dirty="0" smtClean="0"/>
              <a:t>– masné výrobky, paprika </a:t>
            </a:r>
            <a:endParaRPr lang="cs-CZ" dirty="0"/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7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692696"/>
            <a:ext cx="6048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Témata k samostatným vstupům:</a:t>
            </a:r>
          </a:p>
          <a:p>
            <a:endParaRPr lang="cs-CZ" dirty="0" smtClean="0"/>
          </a:p>
          <a:p>
            <a:r>
              <a:rPr lang="cs-CZ" dirty="0" smtClean="0"/>
              <a:t>1. Maďarština – původ, Malý Maďarsko-český slovníček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r>
              <a:rPr lang="cs-CZ" dirty="0" smtClean="0"/>
              <a:t>2. Historie Maďarska před rokem 1918</a:t>
            </a:r>
          </a:p>
          <a:p>
            <a:r>
              <a:rPr lang="cs-CZ" dirty="0" smtClean="0"/>
              <a:t>3. Historie Maďarska po roce 1918</a:t>
            </a:r>
          </a:p>
          <a:p>
            <a:r>
              <a:rPr lang="cs-CZ" dirty="0" smtClean="0"/>
              <a:t>4. Reliéf</a:t>
            </a:r>
          </a:p>
          <a:p>
            <a:r>
              <a:rPr lang="cs-CZ" dirty="0" smtClean="0"/>
              <a:t>5. Balaton</a:t>
            </a:r>
          </a:p>
          <a:p>
            <a:r>
              <a:rPr lang="cs-CZ" dirty="0" smtClean="0"/>
              <a:t>6. Obyvatelstvo</a:t>
            </a:r>
          </a:p>
          <a:p>
            <a:r>
              <a:rPr lang="cs-CZ" dirty="0" smtClean="0"/>
              <a:t>7. Parlament Budapešť</a:t>
            </a:r>
          </a:p>
          <a:p>
            <a:r>
              <a:rPr lang="cs-CZ" dirty="0" smtClean="0"/>
              <a:t>8. NP </a:t>
            </a:r>
            <a:r>
              <a:rPr lang="cs-CZ" dirty="0" err="1" smtClean="0"/>
              <a:t>Hortobágy</a:t>
            </a:r>
            <a:endParaRPr lang="cs-CZ" dirty="0" smtClean="0"/>
          </a:p>
          <a:p>
            <a:r>
              <a:rPr lang="cs-CZ" dirty="0" smtClean="0"/>
              <a:t>9. </a:t>
            </a:r>
            <a:r>
              <a:rPr lang="hu-HU" dirty="0" smtClean="0"/>
              <a:t>Fertő-Hanság – Neziderské jezero</a:t>
            </a:r>
            <a:endParaRPr lang="cs-CZ" dirty="0" smtClean="0"/>
          </a:p>
          <a:p>
            <a:r>
              <a:rPr lang="cs-CZ" dirty="0" smtClean="0"/>
              <a:t>10. Pokrmy</a:t>
            </a:r>
          </a:p>
          <a:p>
            <a:r>
              <a:rPr lang="cs-CZ" dirty="0" smtClean="0"/>
              <a:t>11. Kultura, tradice, zvyky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cs-CZ" dirty="0" smtClean="0"/>
              <a:t>Maďarsko – turistický 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066800"/>
            <a:ext cx="8458200" cy="5638800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Maďarsko bylo v roce 1998 se 14,6 miliony turistů čtrnáctou nejnavštěvovanější zemí světa</a:t>
            </a:r>
          </a:p>
          <a:p>
            <a:endParaRPr lang="cs-CZ" dirty="0" smtClean="0"/>
          </a:p>
          <a:p>
            <a:r>
              <a:rPr lang="cs-CZ" dirty="0" smtClean="0"/>
              <a:t>Turisté mají z velké části zamířeno k </a:t>
            </a:r>
            <a:r>
              <a:rPr lang="cs-CZ" b="1" i="1" dirty="0" smtClean="0">
                <a:solidFill>
                  <a:srgbClr val="FFC000"/>
                </a:solidFill>
              </a:rPr>
              <a:t>Balatonu</a:t>
            </a:r>
            <a:r>
              <a:rPr lang="cs-CZ" dirty="0" smtClean="0"/>
              <a:t> a do </a:t>
            </a:r>
            <a:r>
              <a:rPr lang="cs-CZ" b="1" i="1" dirty="0" smtClean="0">
                <a:solidFill>
                  <a:srgbClr val="FFC000"/>
                </a:solidFill>
              </a:rPr>
              <a:t>hlavního města Budapešti</a:t>
            </a:r>
          </a:p>
          <a:p>
            <a:endParaRPr lang="cs-CZ" dirty="0" smtClean="0"/>
          </a:p>
          <a:p>
            <a:r>
              <a:rPr lang="cs-CZ" dirty="0" smtClean="0"/>
              <a:t>Budapešť je považován za jedno z největších </a:t>
            </a:r>
            <a:r>
              <a:rPr lang="cs-CZ" b="1" i="1" dirty="0" smtClean="0">
                <a:solidFill>
                  <a:srgbClr val="FF0000"/>
                </a:solidFill>
              </a:rPr>
              <a:t>lázeňských měst na světě</a:t>
            </a:r>
          </a:p>
          <a:p>
            <a:endParaRPr lang="cs-CZ" dirty="0" smtClean="0"/>
          </a:p>
          <a:p>
            <a:r>
              <a:rPr lang="cs-CZ" dirty="0" smtClean="0"/>
              <a:t>Lázeňství má v Maďarsku bohatou historii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b="1" i="1" dirty="0" smtClean="0">
                <a:solidFill>
                  <a:srgbClr val="00B0F0"/>
                </a:solidFill>
              </a:rPr>
              <a:t>Všudypřítomné termální prameny </a:t>
            </a:r>
            <a:r>
              <a:rPr lang="cs-CZ" dirty="0" smtClean="0"/>
              <a:t>jsou způsobeny zvláštním geologickým složením Karpatské kotliny, kde se nachází velice slabá zemská kůra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457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oubor:Széchenyi Gyógyfürdő thermal spa in Budapest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2123728" y="24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Széchenyi Gyógyfürdő je slavný lázeňský komplex v Budapešti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1442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617"/>
            <a:ext cx="7772400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zdroje 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352928" cy="544684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Literatura:</a:t>
            </a:r>
          </a:p>
          <a:p>
            <a:pPr marL="36576" indent="0">
              <a:buNone/>
            </a:pP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Kašparovský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K. (2008): Zeměpis II. v kostce. Praha: Fragment.</a:t>
            </a:r>
          </a:p>
          <a:p>
            <a:pPr marL="36576" indent="0">
              <a:buNone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Tomeš, K. (2000): Zeměpis světa. Praha: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Columbus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6576" indent="0">
              <a:buNone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Toušek, V. et al. (2008): Ekonomická a sociální geografie. Plzeň: Vydavatelství a nakladatelství Aleš Čeněk, s.r.o.</a:t>
            </a:r>
          </a:p>
          <a:p>
            <a:pPr marL="36576" indent="0">
              <a:buNone/>
            </a:pP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buNone/>
            </a:pP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buNone/>
            </a:pPr>
            <a:r>
              <a:rPr lang="cs-CZ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Internetové zdroje:</a:t>
            </a: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pPr marL="68580" indent="0">
              <a:buNone/>
            </a:pP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cs.wikipedia.org/wiki/Ma%C4%8Farsko</a:t>
            </a:r>
            <a:endParaRPr lang="cs-CZ" sz="1800" dirty="0" smtClean="0"/>
          </a:p>
          <a:p>
            <a:pPr marL="68580" indent="0">
              <a:buNone/>
            </a:pPr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cs.wikipedia.org/wiki/Ma%C4%8Farsk%C3%A9_povst%C3%A1n%C3%AD</a:t>
            </a:r>
            <a:endParaRPr lang="cs-CZ" sz="1800" dirty="0" smtClean="0"/>
          </a:p>
          <a:p>
            <a:pPr marL="68580" indent="0">
              <a:buNone/>
            </a:pPr>
            <a:r>
              <a:rPr lang="cs-CZ" sz="1800" dirty="0" smtClean="0">
                <a:hlinkClick r:id="rId5"/>
              </a:rPr>
              <a:t>Http</a:t>
            </a:r>
            <a:r>
              <a:rPr lang="cs-CZ" sz="1800" dirty="0">
                <a:hlinkClick r:id="rId5"/>
              </a:rPr>
              <a:t>://</a:t>
            </a:r>
            <a:r>
              <a:rPr lang="cs-CZ" sz="1800" dirty="0" smtClean="0">
                <a:hlinkClick r:id="rId5"/>
              </a:rPr>
              <a:t>cs.wikipedia.org/wiki/Ma%C4%8Fa%C5%99i</a:t>
            </a:r>
            <a:endParaRPr lang="cs-CZ" sz="1800" dirty="0" smtClean="0"/>
          </a:p>
          <a:p>
            <a:pPr marL="68580" indent="0">
              <a:buNone/>
            </a:pPr>
            <a:r>
              <a:rPr lang="cs-CZ" sz="1800" dirty="0">
                <a:hlinkClick r:id="rId6"/>
              </a:rPr>
              <a:t>http://cs.wikipedia.org/wiki/D%C4%9Bjiny_Ma%C4%8Farska</a:t>
            </a:r>
            <a:endParaRPr lang="cs-CZ" sz="1800" dirty="0"/>
          </a:p>
        </p:txBody>
      </p:sp>
    </p:spTree>
    <p:extLst>
      <p:ext uri="{BB962C8B-B14F-4D97-AF65-F5344CB8AC3E}">
        <p14:creationId xmlns="" xmlns:p14="http://schemas.microsoft.com/office/powerpoint/2010/main" val="10503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zdroje 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688632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cs-CZ" sz="1900" u="sng" dirty="0" smtClean="0"/>
              <a:t>Obrazové materiály:</a:t>
            </a:r>
          </a:p>
          <a:p>
            <a:pPr marL="68580" indent="0">
              <a:buNone/>
            </a:pPr>
            <a:r>
              <a:rPr lang="cs-CZ" sz="1900" dirty="0" smtClean="0"/>
              <a:t>THOMMY</a:t>
            </a:r>
            <a:r>
              <a:rPr lang="cs-CZ" sz="1900" dirty="0"/>
              <a:t>. </a:t>
            </a:r>
            <a:r>
              <a:rPr lang="cs-CZ" sz="1900" i="1" dirty="0" err="1"/>
              <a:t>wikipedia</a:t>
            </a:r>
            <a:r>
              <a:rPr lang="cs-CZ" sz="1900" dirty="0"/>
              <a:t> [online]. [</a:t>
            </a:r>
            <a:r>
              <a:rPr lang="cs-CZ" sz="1900" dirty="0" smtClean="0"/>
              <a:t>cit.22.9.2012]. </a:t>
            </a:r>
            <a:r>
              <a:rPr lang="cs-CZ" sz="1900" dirty="0"/>
              <a:t>Dostupný na WWW: </a:t>
            </a:r>
            <a:r>
              <a:rPr lang="cs-CZ" sz="1900" dirty="0">
                <a:hlinkClick r:id="rId2"/>
              </a:rPr>
              <a:t>http://</a:t>
            </a:r>
            <a:r>
              <a:rPr lang="cs-CZ" sz="1900" dirty="0" smtClean="0">
                <a:hlinkClick r:id="rId2"/>
              </a:rPr>
              <a:t>cs.wikipedia.org/wiki/Soubor:Coat_of_Arms_of_Hungary.svg</a:t>
            </a:r>
            <a:r>
              <a:rPr lang="cs-CZ" sz="1900" dirty="0" smtClean="0"/>
              <a:t> </a:t>
            </a:r>
          </a:p>
          <a:p>
            <a:pPr marL="68580" indent="0">
              <a:buNone/>
            </a:pPr>
            <a:r>
              <a:rPr lang="cs-CZ" sz="1900" dirty="0" smtClean="0"/>
              <a:t> </a:t>
            </a:r>
            <a:r>
              <a:rPr lang="cs-CZ" sz="1900" dirty="0"/>
              <a:t>SCHOPENHAUER, </a:t>
            </a:r>
            <a:r>
              <a:rPr lang="cs-CZ" sz="1900" dirty="0" err="1"/>
              <a:t>Qorilla</a:t>
            </a:r>
            <a:r>
              <a:rPr lang="cs-CZ" sz="1900" dirty="0"/>
              <a:t>. </a:t>
            </a:r>
            <a:r>
              <a:rPr lang="cs-CZ" sz="1900" i="1" dirty="0" err="1"/>
              <a:t>wikipedia</a:t>
            </a:r>
            <a:r>
              <a:rPr lang="cs-CZ" sz="1900" dirty="0"/>
              <a:t> [online]. [cit</a:t>
            </a:r>
            <a:r>
              <a:rPr lang="cs-CZ" sz="1900" dirty="0" smtClean="0"/>
              <a:t>.</a:t>
            </a:r>
            <a:r>
              <a:rPr lang="cs-CZ" sz="1900" dirty="0"/>
              <a:t> 22.9.2012</a:t>
            </a:r>
            <a:r>
              <a:rPr lang="cs-CZ" sz="1900" dirty="0" smtClean="0"/>
              <a:t>]. </a:t>
            </a:r>
            <a:r>
              <a:rPr lang="cs-CZ" sz="1900" dirty="0"/>
              <a:t>Dostupný na WWW: </a:t>
            </a:r>
            <a:r>
              <a:rPr lang="cs-CZ" sz="1900" dirty="0">
                <a:hlinkClick r:id="rId3"/>
              </a:rPr>
              <a:t>http://cs.wikipedia.org/wiki/Soubor:Crown,_</a:t>
            </a:r>
            <a:r>
              <a:rPr lang="cs-CZ" sz="1900" dirty="0" smtClean="0">
                <a:hlinkClick r:id="rId3"/>
              </a:rPr>
              <a:t>Sword_and_Globus_Cruciger_of_Hungary2.jpg</a:t>
            </a:r>
            <a:r>
              <a:rPr lang="cs-CZ" sz="1900" dirty="0" smtClean="0"/>
              <a:t> </a:t>
            </a:r>
          </a:p>
          <a:p>
            <a:pPr marL="68580" indent="0">
              <a:buNone/>
            </a:pPr>
            <a:r>
              <a:rPr lang="cs-CZ" sz="1900" dirty="0" smtClean="0"/>
              <a:t>THE </a:t>
            </a:r>
            <a:r>
              <a:rPr lang="cs-CZ" sz="1900" dirty="0"/>
              <a:t>AMERICAN HUNGARIAN FEDERATION. </a:t>
            </a:r>
            <a:r>
              <a:rPr lang="cs-CZ" sz="1900" i="1" dirty="0" err="1"/>
              <a:t>wikipedia</a:t>
            </a:r>
            <a:r>
              <a:rPr lang="cs-CZ" sz="1900" dirty="0"/>
              <a:t> [online]. [cit</a:t>
            </a:r>
            <a:r>
              <a:rPr lang="cs-CZ" sz="1900" dirty="0" smtClean="0"/>
              <a:t>.</a:t>
            </a:r>
            <a:r>
              <a:rPr lang="cs-CZ" sz="1900" dirty="0"/>
              <a:t> 22.9.2012</a:t>
            </a:r>
            <a:r>
              <a:rPr lang="cs-CZ" sz="1900" dirty="0" smtClean="0"/>
              <a:t>]. </a:t>
            </a:r>
            <a:r>
              <a:rPr lang="cs-CZ" sz="1900" dirty="0"/>
              <a:t>Dostupný na WWW: </a:t>
            </a:r>
            <a:r>
              <a:rPr lang="cs-CZ" sz="1900" dirty="0">
                <a:hlinkClick r:id="rId4"/>
              </a:rPr>
              <a:t>http://cs.wikipedia.org/wiki/Soubor:Hole_in_flag_-_</a:t>
            </a:r>
            <a:r>
              <a:rPr lang="cs-CZ" sz="1900" dirty="0" smtClean="0">
                <a:hlinkClick r:id="rId4"/>
              </a:rPr>
              <a:t>Budapest_1956.jpg</a:t>
            </a:r>
            <a:r>
              <a:rPr lang="cs-CZ" sz="1900" dirty="0" smtClean="0"/>
              <a:t> </a:t>
            </a:r>
          </a:p>
          <a:p>
            <a:pPr marL="68580" indent="0">
              <a:buNone/>
            </a:pPr>
            <a:r>
              <a:rPr lang="cs-CZ" sz="1900" dirty="0"/>
              <a:t>ALPHACENTAURI. </a:t>
            </a:r>
            <a:r>
              <a:rPr lang="cs-CZ" sz="1900" i="1" dirty="0" err="1"/>
              <a:t>wikipedia</a:t>
            </a:r>
            <a:r>
              <a:rPr lang="cs-CZ" sz="1900" dirty="0"/>
              <a:t> [online]. [cit</a:t>
            </a:r>
            <a:r>
              <a:rPr lang="cs-CZ" sz="1900" dirty="0" smtClean="0"/>
              <a:t>.</a:t>
            </a:r>
            <a:r>
              <a:rPr lang="cs-CZ" sz="1900" dirty="0"/>
              <a:t> 22.9.2012</a:t>
            </a:r>
            <a:r>
              <a:rPr lang="cs-CZ" sz="1900" dirty="0" smtClean="0"/>
              <a:t>]. </a:t>
            </a:r>
            <a:r>
              <a:rPr lang="cs-CZ" sz="1900" dirty="0"/>
              <a:t>Dostupný na WWW: </a:t>
            </a:r>
            <a:r>
              <a:rPr lang="cs-CZ" sz="1900" dirty="0">
                <a:hlinkClick r:id="rId5"/>
              </a:rPr>
              <a:t>http://cs.wikipedia.org/wiki/Soubor:%</a:t>
            </a:r>
            <a:r>
              <a:rPr lang="cs-CZ" sz="1900" dirty="0" smtClean="0">
                <a:hlinkClick r:id="rId5"/>
              </a:rPr>
              <a:t>C3%96sterreich-Ungarns_Ende.png</a:t>
            </a:r>
            <a:endParaRPr lang="cs-CZ" sz="1900" dirty="0" smtClean="0"/>
          </a:p>
          <a:p>
            <a:pPr marL="68580" indent="0">
              <a:buNone/>
            </a:pPr>
            <a:r>
              <a:rPr lang="cs-CZ" sz="1900" dirty="0" smtClean="0"/>
              <a:t> </a:t>
            </a:r>
            <a:r>
              <a:rPr lang="cs-CZ" sz="1900" dirty="0"/>
              <a:t>HORVABE. </a:t>
            </a:r>
            <a:r>
              <a:rPr lang="cs-CZ" sz="1900" i="1" dirty="0" err="1"/>
              <a:t>wikipedia</a:t>
            </a:r>
            <a:r>
              <a:rPr lang="cs-CZ" sz="1900" dirty="0"/>
              <a:t> [online]. [cit</a:t>
            </a:r>
            <a:r>
              <a:rPr lang="cs-CZ" sz="1900" dirty="0" smtClean="0"/>
              <a:t>.</a:t>
            </a:r>
            <a:r>
              <a:rPr lang="cs-CZ" sz="1900" dirty="0"/>
              <a:t> 22.9.2012</a:t>
            </a:r>
            <a:r>
              <a:rPr lang="cs-CZ" sz="1900" dirty="0" smtClean="0"/>
              <a:t>]. </a:t>
            </a:r>
            <a:r>
              <a:rPr lang="cs-CZ" sz="1900" dirty="0"/>
              <a:t>Dostupný na WWW: </a:t>
            </a:r>
            <a:r>
              <a:rPr lang="cs-CZ" sz="1900" dirty="0">
                <a:hlinkClick r:id="rId6"/>
              </a:rPr>
              <a:t>http://</a:t>
            </a:r>
            <a:r>
              <a:rPr lang="cs-CZ" sz="1900" dirty="0" smtClean="0">
                <a:hlinkClick r:id="rId6"/>
              </a:rPr>
              <a:t>cs.wikipedia.org/wiki/Soubor:Okt_13.jpg</a:t>
            </a:r>
            <a:r>
              <a:rPr lang="cs-CZ" sz="1900" dirty="0" smtClean="0"/>
              <a:t> </a:t>
            </a:r>
          </a:p>
          <a:p>
            <a:pPr marL="68580" indent="0">
              <a:buNone/>
            </a:pPr>
            <a:r>
              <a:rPr lang="cs-CZ" sz="1900" dirty="0"/>
              <a:t>LAJOS, </a:t>
            </a:r>
            <a:r>
              <a:rPr lang="cs-CZ" sz="1900" dirty="0" err="1"/>
              <a:t>Gabor</a:t>
            </a:r>
            <a:r>
              <a:rPr lang="cs-CZ" sz="1900" dirty="0"/>
              <a:t>. </a:t>
            </a:r>
            <a:r>
              <a:rPr lang="cs-CZ" sz="1900" i="1" dirty="0" err="1"/>
              <a:t>wikipedia</a:t>
            </a:r>
            <a:r>
              <a:rPr lang="cs-CZ" sz="1900" dirty="0"/>
              <a:t> [online]. [cit</a:t>
            </a:r>
            <a:r>
              <a:rPr lang="cs-CZ" sz="1900" dirty="0" smtClean="0"/>
              <a:t>.</a:t>
            </a:r>
            <a:r>
              <a:rPr lang="cs-CZ" sz="1900" dirty="0"/>
              <a:t> 22.9.2012</a:t>
            </a:r>
            <a:r>
              <a:rPr lang="cs-CZ" sz="1900" dirty="0" smtClean="0"/>
              <a:t>]. </a:t>
            </a:r>
            <a:r>
              <a:rPr lang="cs-CZ" sz="1900" dirty="0"/>
              <a:t>Dostupný na WWW: </a:t>
            </a:r>
            <a:r>
              <a:rPr lang="cs-CZ" sz="1900" dirty="0">
                <a:hlinkClick r:id="rId7"/>
              </a:rPr>
              <a:t>http://</a:t>
            </a:r>
            <a:r>
              <a:rPr lang="cs-CZ" sz="1900" dirty="0" smtClean="0">
                <a:hlinkClick r:id="rId7"/>
              </a:rPr>
              <a:t>cs.wikipedia.org/wiki/Soubor:Alfold.JPG</a:t>
            </a:r>
            <a:r>
              <a:rPr lang="cs-CZ" sz="1900" dirty="0" smtClean="0"/>
              <a:t> </a:t>
            </a:r>
          </a:p>
          <a:p>
            <a:pPr marL="68580" indent="0">
              <a:buNone/>
            </a:pPr>
            <a:r>
              <a:rPr lang="cs-CZ" sz="1900" dirty="0"/>
              <a:t>TXD. </a:t>
            </a:r>
            <a:r>
              <a:rPr lang="cs-CZ" sz="1900" i="1" dirty="0" err="1"/>
              <a:t>wikipedia</a:t>
            </a:r>
            <a:r>
              <a:rPr lang="cs-CZ" sz="1900" dirty="0"/>
              <a:t> [online]. [cit</a:t>
            </a:r>
            <a:r>
              <a:rPr lang="cs-CZ" sz="1900" dirty="0" smtClean="0"/>
              <a:t>.</a:t>
            </a:r>
            <a:r>
              <a:rPr lang="cs-CZ" sz="1900" dirty="0"/>
              <a:t> 22.9.2012</a:t>
            </a:r>
            <a:r>
              <a:rPr lang="cs-CZ" sz="1900" dirty="0" smtClean="0"/>
              <a:t>]. </a:t>
            </a:r>
            <a:r>
              <a:rPr lang="cs-CZ" sz="1900" dirty="0"/>
              <a:t>Dostupný na WWW: </a:t>
            </a:r>
            <a:r>
              <a:rPr lang="cs-CZ" sz="1900" dirty="0">
                <a:hlinkClick r:id="rId8"/>
              </a:rPr>
              <a:t>http://</a:t>
            </a:r>
            <a:r>
              <a:rPr lang="cs-CZ" sz="1900" dirty="0" smtClean="0">
                <a:hlinkClick r:id="rId8"/>
              </a:rPr>
              <a:t>cs.wikipedia.org/wiki/Soubor:Balaton_Hungary_Landscape.jpg</a:t>
            </a:r>
            <a:r>
              <a:rPr lang="cs-CZ" sz="1900" dirty="0" smtClean="0"/>
              <a:t> </a:t>
            </a:r>
          </a:p>
          <a:p>
            <a:pPr marL="68580" indent="0">
              <a:buNone/>
            </a:pPr>
            <a:r>
              <a:rPr lang="cs-CZ" sz="1900" dirty="0"/>
              <a:t>DENISOLIVER. </a:t>
            </a:r>
            <a:r>
              <a:rPr lang="cs-CZ" sz="1900" i="1" dirty="0" err="1"/>
              <a:t>wikipedia</a:t>
            </a:r>
            <a:r>
              <a:rPr lang="cs-CZ" sz="1900" dirty="0"/>
              <a:t> [online]. [</a:t>
            </a:r>
            <a:r>
              <a:rPr lang="cs-CZ" sz="1900" dirty="0" smtClean="0"/>
              <a:t>cit</a:t>
            </a:r>
            <a:r>
              <a:rPr lang="cs-CZ" sz="1900" dirty="0"/>
              <a:t>22.9.2012</a:t>
            </a:r>
            <a:r>
              <a:rPr lang="cs-CZ" sz="1900" dirty="0" smtClean="0"/>
              <a:t>.]. </a:t>
            </a:r>
            <a:r>
              <a:rPr lang="cs-CZ" sz="1900" dirty="0"/>
              <a:t>Dostupný na WWW: </a:t>
            </a:r>
            <a:r>
              <a:rPr lang="cs-CZ" sz="1900" dirty="0">
                <a:hlinkClick r:id="rId9"/>
              </a:rPr>
              <a:t>http://</a:t>
            </a:r>
            <a:r>
              <a:rPr lang="cs-CZ" sz="1900" dirty="0" smtClean="0">
                <a:hlinkClick r:id="rId9"/>
              </a:rPr>
              <a:t>cs.wikipedia.org/wiki/Soubor:DonauknieVisegrad.jpg</a:t>
            </a:r>
            <a:r>
              <a:rPr lang="cs-CZ" sz="1900" dirty="0" smtClean="0"/>
              <a:t> </a:t>
            </a:r>
          </a:p>
          <a:p>
            <a:pPr marL="68580" indent="0">
              <a:buNone/>
            </a:pPr>
            <a:endParaRPr lang="cs-CZ" sz="1800" dirty="0" smtClean="0"/>
          </a:p>
          <a:p>
            <a:pPr marL="68580" indent="0">
              <a:buNone/>
            </a:pPr>
            <a:endParaRPr lang="cs-CZ" sz="1800" dirty="0" smtClean="0"/>
          </a:p>
          <a:p>
            <a:pPr marL="68580" indent="0">
              <a:buNone/>
            </a:pPr>
            <a:r>
              <a:rPr lang="cs-CZ" sz="1800" dirty="0" smtClean="0"/>
              <a:t> </a:t>
            </a:r>
            <a:endParaRPr lang="cs-CZ" sz="1800" dirty="0"/>
          </a:p>
        </p:txBody>
      </p:sp>
    </p:spTree>
    <p:extLst>
      <p:ext uri="{BB962C8B-B14F-4D97-AF65-F5344CB8AC3E}">
        <p14:creationId xmlns="" xmlns:p14="http://schemas.microsoft.com/office/powerpoint/2010/main" val="1797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zdroje 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908720"/>
            <a:ext cx="7772400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1800" dirty="0"/>
              <a:t>SCOOTER20. </a:t>
            </a:r>
            <a:r>
              <a:rPr lang="cs-CZ" sz="1800" i="1" dirty="0" err="1"/>
              <a:t>wikipedia</a:t>
            </a:r>
            <a:r>
              <a:rPr lang="cs-CZ" sz="1800" dirty="0"/>
              <a:t> [online]. [cit</a:t>
            </a:r>
            <a:r>
              <a:rPr lang="cs-CZ" sz="1800" dirty="0" smtClean="0"/>
              <a:t>.</a:t>
            </a:r>
            <a:r>
              <a:rPr lang="cs-CZ" sz="1800" dirty="0"/>
              <a:t> 22.9.2012</a:t>
            </a:r>
            <a:r>
              <a:rPr lang="cs-CZ" sz="1800" dirty="0" smtClean="0"/>
              <a:t>]. </a:t>
            </a:r>
            <a:r>
              <a:rPr lang="cs-CZ" sz="1800" dirty="0"/>
              <a:t>Dostupný na WWW: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cs.wikipedia.org/wiki/Soubor:MagyarsOutsideHungary.png</a:t>
            </a:r>
            <a:r>
              <a:rPr lang="cs-CZ" sz="1800" dirty="0" smtClean="0"/>
              <a:t> </a:t>
            </a:r>
          </a:p>
          <a:p>
            <a:pPr marL="68580" indent="0">
              <a:buNone/>
            </a:pPr>
            <a:r>
              <a:rPr lang="cs-CZ" sz="1800" dirty="0"/>
              <a:t>QORILLA. </a:t>
            </a:r>
            <a:r>
              <a:rPr lang="cs-CZ" sz="1800" i="1" dirty="0" err="1"/>
              <a:t>wikipedia</a:t>
            </a:r>
            <a:r>
              <a:rPr lang="cs-CZ" sz="1800" dirty="0"/>
              <a:t> [online]. [cit</a:t>
            </a:r>
            <a:r>
              <a:rPr lang="cs-CZ" sz="1800" dirty="0" smtClean="0"/>
              <a:t>.</a:t>
            </a:r>
            <a:r>
              <a:rPr lang="cs-CZ" sz="1800" dirty="0"/>
              <a:t> 22.9.2012</a:t>
            </a:r>
            <a:r>
              <a:rPr lang="cs-CZ" sz="1800" dirty="0" smtClean="0"/>
              <a:t>]. </a:t>
            </a:r>
            <a:r>
              <a:rPr lang="cs-CZ" sz="1800" dirty="0"/>
              <a:t>Dostupný na WWW: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cs.wikipedia.org/wiki/Soubor:Hungarians_in_Slovakia_2.jpg</a:t>
            </a:r>
            <a:r>
              <a:rPr lang="cs-CZ" sz="1800" dirty="0" smtClean="0"/>
              <a:t> </a:t>
            </a:r>
          </a:p>
          <a:p>
            <a:pPr marL="68580" indent="0">
              <a:buNone/>
            </a:pPr>
            <a:r>
              <a:rPr lang="pl-PL" sz="1800" dirty="0"/>
              <a:t>LISY. </a:t>
            </a:r>
            <a:r>
              <a:rPr lang="pl-PL" sz="1800" i="1" dirty="0"/>
              <a:t>wikipedia</a:t>
            </a:r>
            <a:r>
              <a:rPr lang="pl-PL" sz="1800" dirty="0"/>
              <a:t> [online]. [cit</a:t>
            </a:r>
            <a:r>
              <a:rPr lang="pl-PL" sz="1800" dirty="0" smtClean="0"/>
              <a:t>.</a:t>
            </a:r>
            <a:r>
              <a:rPr lang="cs-CZ" sz="1800" dirty="0"/>
              <a:t> 22.9.2012</a:t>
            </a:r>
            <a:r>
              <a:rPr lang="pl-PL" sz="1800" dirty="0" smtClean="0"/>
              <a:t>]. </a:t>
            </a:r>
            <a:r>
              <a:rPr lang="pl-PL" sz="1800" dirty="0"/>
              <a:t>Dostupný na WWW: </a:t>
            </a:r>
            <a:r>
              <a:rPr lang="pl-PL" sz="1800" dirty="0">
                <a:hlinkClick r:id="rId4"/>
              </a:rPr>
              <a:t>http://</a:t>
            </a:r>
            <a:r>
              <a:rPr lang="pl-PL" sz="1800" dirty="0" smtClean="0">
                <a:hlinkClick r:id="rId4"/>
              </a:rPr>
              <a:t>cs.wikipedia.org/wiki/Soubor:Parliament-Hungary.jpg</a:t>
            </a:r>
            <a:r>
              <a:rPr lang="pl-PL" sz="1800" dirty="0" smtClean="0"/>
              <a:t> </a:t>
            </a:r>
          </a:p>
          <a:p>
            <a:pPr marL="68580" indent="0">
              <a:buNone/>
            </a:pPr>
            <a:r>
              <a:rPr lang="cs-CZ" sz="1800" dirty="0"/>
              <a:t>ME. </a:t>
            </a:r>
            <a:r>
              <a:rPr lang="cs-CZ" sz="1800" i="1" dirty="0" err="1"/>
              <a:t>wikipedia</a:t>
            </a:r>
            <a:r>
              <a:rPr lang="cs-CZ" sz="1800" dirty="0"/>
              <a:t> [online]. [cit</a:t>
            </a:r>
            <a:r>
              <a:rPr lang="cs-CZ" sz="1800" dirty="0" smtClean="0"/>
              <a:t>.</a:t>
            </a:r>
            <a:r>
              <a:rPr lang="cs-CZ" sz="1800" dirty="0"/>
              <a:t> </a:t>
            </a:r>
            <a:r>
              <a:rPr lang="cs-CZ" sz="1800"/>
              <a:t>22.9.2012</a:t>
            </a:r>
            <a:r>
              <a:rPr lang="cs-CZ" sz="1800" smtClean="0"/>
              <a:t>]. </a:t>
            </a:r>
            <a:r>
              <a:rPr lang="cs-CZ" sz="1800" dirty="0"/>
              <a:t>Dostupný na WWW: </a:t>
            </a: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cs.wikipedia.org/wiki/Soubor:Sz%C3%A9chenyi_Gy%C3%B3gyf%C3%BCrd%C5%91_thermal_spa_in_Budapest_011.JPG</a:t>
            </a:r>
            <a:r>
              <a:rPr lang="cs-CZ" sz="1800" dirty="0" smtClean="0"/>
              <a:t> </a:t>
            </a:r>
            <a:endParaRPr lang="cs-CZ" sz="1800" dirty="0"/>
          </a:p>
        </p:txBody>
      </p:sp>
    </p:spTree>
    <p:extLst>
      <p:ext uri="{BB962C8B-B14F-4D97-AF65-F5344CB8AC3E}">
        <p14:creationId xmlns="" xmlns:p14="http://schemas.microsoft.com/office/powerpoint/2010/main" val="8706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7400" y="228600"/>
            <a:ext cx="2819400" cy="914400"/>
          </a:xfrm>
        </p:spPr>
        <p:txBody>
          <a:bodyPr/>
          <a:lstStyle/>
          <a:p>
            <a:r>
              <a:rPr lang="cs-CZ" sz="4800" dirty="0" smtClean="0"/>
              <a:t>Maďarsko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600"/>
            <a:ext cx="5334000" cy="6629400"/>
          </a:xfrm>
        </p:spPr>
        <p:txBody>
          <a:bodyPr>
            <a:normAutofit fontScale="92500" lnSpcReduction="20000"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oficiálně Maďarská republika (maďarsky  </a:t>
            </a:r>
            <a:r>
              <a:rPr lang="cs-CZ" b="1" i="1" dirty="0" err="1" smtClean="0">
                <a:solidFill>
                  <a:srgbClr val="FF0000"/>
                </a:solidFill>
              </a:rPr>
              <a:t>Magyar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Köztársaság</a:t>
            </a:r>
            <a:r>
              <a:rPr lang="cs-CZ" b="1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dirty="0" smtClean="0"/>
              <a:t> je vnitrozemský stát ležící ve </a:t>
            </a:r>
            <a:r>
              <a:rPr lang="cs-CZ" b="1" i="1" dirty="0" smtClean="0">
                <a:solidFill>
                  <a:srgbClr val="FFC000"/>
                </a:solidFill>
              </a:rPr>
              <a:t>střední Evropě</a:t>
            </a:r>
          </a:p>
          <a:p>
            <a:r>
              <a:rPr lang="cs-CZ" dirty="0" smtClean="0"/>
              <a:t>Maďarsko hraničí s Rakouskem (366 km) a Slovinskem (102 km) na západě, s Chorvatskem(329 km) a Srbskem (151 km) na jihu, s Rumunskem (443 km) a Ukrajinou (103 km) na východě a se Slovenskem (677 km) na severu </a:t>
            </a:r>
          </a:p>
          <a:p>
            <a:r>
              <a:rPr lang="cs-CZ" b="1" i="1" dirty="0" smtClean="0">
                <a:solidFill>
                  <a:srgbClr val="00B0F0"/>
                </a:solidFill>
              </a:rPr>
              <a:t>Maďarsko je členem NATO,EU, </a:t>
            </a:r>
            <a:r>
              <a:rPr lang="cs-CZ" b="1" i="1" dirty="0" err="1" smtClean="0">
                <a:solidFill>
                  <a:srgbClr val="00B0F0"/>
                </a:solidFill>
              </a:rPr>
              <a:t>Schengenského</a:t>
            </a:r>
            <a:r>
              <a:rPr lang="cs-CZ" b="1" i="1" dirty="0" smtClean="0">
                <a:solidFill>
                  <a:srgbClr val="00B0F0"/>
                </a:solidFill>
              </a:rPr>
              <a:t> prostoru a Visegrádské skupiny</a:t>
            </a:r>
            <a:endParaRPr lang="cs-CZ" b="1" i="1" dirty="0">
              <a:solidFill>
                <a:srgbClr val="00B0F0"/>
              </a:solidFill>
            </a:endParaRPr>
          </a:p>
        </p:txBody>
      </p:sp>
      <p:pic>
        <p:nvPicPr>
          <p:cNvPr id="58370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95400"/>
            <a:ext cx="2438400" cy="1219200"/>
          </a:xfrm>
          <a:prstGeom prst="rect">
            <a:avLst/>
          </a:prstGeom>
          <a:noFill/>
        </p:spPr>
      </p:pic>
      <p:pic>
        <p:nvPicPr>
          <p:cNvPr id="58372" name="Picture 4" descr="Soubor:Coat of Arms of Hungary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971800"/>
            <a:ext cx="1731264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22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914400"/>
          </a:xfrm>
        </p:spPr>
        <p:txBody>
          <a:bodyPr/>
          <a:lstStyle/>
          <a:p>
            <a:r>
              <a:rPr lang="cs-CZ" dirty="0" smtClean="0"/>
              <a:t>Maďarsko -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Maďarsko  získalo svou tvář vlivem jižních kultur, ale i z poznatků z cesty do Evropy </a:t>
            </a:r>
            <a:r>
              <a:rPr lang="cs-CZ" b="1" i="1" dirty="0" smtClean="0">
                <a:solidFill>
                  <a:srgbClr val="00B050"/>
                </a:solidFill>
              </a:rPr>
              <a:t>a původního domova Maďarů na Uralu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FF0000"/>
                </a:solidFill>
              </a:rPr>
              <a:t>Asi nejtypičtějším znakem jejich nemístního původu je jazyk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00B0F0"/>
                </a:solidFill>
              </a:rPr>
              <a:t>Maďarština, která je z ugrofinské jazykové skupiny</a:t>
            </a:r>
            <a:r>
              <a:rPr lang="cs-CZ" dirty="0" smtClean="0"/>
              <a:t>, je podobná několika jazykům, kterými se ještě dnes mluví zejména na severu Evropy</a:t>
            </a:r>
          </a:p>
          <a:p>
            <a:endParaRPr lang="cs-CZ" dirty="0" smtClean="0"/>
          </a:p>
          <a:p>
            <a:r>
              <a:rPr lang="cs-CZ" dirty="0" smtClean="0"/>
              <a:t>Nejpodobnější jazyky jsou v dnes ruském </a:t>
            </a:r>
            <a:r>
              <a:rPr lang="cs-CZ" dirty="0" err="1" smtClean="0"/>
              <a:t>Chantymansijském</a:t>
            </a:r>
            <a:r>
              <a:rPr lang="cs-CZ" dirty="0" smtClean="0"/>
              <a:t> autonomním okruhu 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FF0000"/>
                </a:solidFill>
              </a:rPr>
              <a:t>Maďaři přišli do Evropy koncem 9. století</a:t>
            </a:r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36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cs-CZ" dirty="0" smtClean="0"/>
              <a:t>Maďarsko -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914400"/>
            <a:ext cx="8153400" cy="5715000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Dnešní Maďarsko je pouze část historického Uherska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FFC000"/>
                </a:solidFill>
              </a:rPr>
              <a:t>Velká část Uherského království totiž byla po první světové válce kvůli </a:t>
            </a:r>
            <a:r>
              <a:rPr lang="cs-CZ" b="1" i="1" dirty="0" smtClean="0">
                <a:solidFill>
                  <a:srgbClr val="00B050"/>
                </a:solidFill>
              </a:rPr>
              <a:t>smlouvě v Trianonu </a:t>
            </a:r>
            <a:r>
              <a:rPr lang="cs-CZ" b="1" i="1" dirty="0" smtClean="0">
                <a:solidFill>
                  <a:srgbClr val="FFC000"/>
                </a:solidFill>
              </a:rPr>
              <a:t>připojena k sousedním státům</a:t>
            </a:r>
            <a:r>
              <a:rPr lang="cs-CZ" dirty="0" smtClean="0"/>
              <a:t>, většinou zcela nově vzniklým</a:t>
            </a:r>
          </a:p>
          <a:p>
            <a:endParaRPr lang="cs-CZ" dirty="0" smtClean="0"/>
          </a:p>
          <a:p>
            <a:r>
              <a:rPr lang="cs-CZ" dirty="0" smtClean="0"/>
              <a:t>Severní část byla připojena k Československu, východní Sedmihradsko k Rumunsku, jižní část ke Království Srbů, Chorvatů a Slovinců Západní Burgenland byl připojen k Rakousku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  <p:pic>
        <p:nvPicPr>
          <p:cNvPr id="1026" name="Picture 2" descr="Soubor:Crown, Sword and Globus Cruciger of Hungar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2500"/>
            <a:ext cx="8208912" cy="5572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8720" y="968725"/>
            <a:ext cx="2623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Uherská koruna</a:t>
            </a:r>
          </a:p>
        </p:txBody>
      </p:sp>
    </p:spTree>
    <p:extLst>
      <p:ext uri="{BB962C8B-B14F-4D97-AF65-F5344CB8AC3E}">
        <p14:creationId xmlns="" xmlns:p14="http://schemas.microsoft.com/office/powerpoint/2010/main" val="35893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Österreich-Ungarns En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0"/>
            <a:ext cx="91237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7504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 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Rakouska-Uherska potvrzené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Trianonské smlouvě</a:t>
            </a:r>
          </a:p>
        </p:txBody>
      </p:sp>
    </p:spTree>
    <p:extLst>
      <p:ext uri="{BB962C8B-B14F-4D97-AF65-F5344CB8AC3E}">
        <p14:creationId xmlns="" xmlns:p14="http://schemas.microsoft.com/office/powerpoint/2010/main" val="6428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cs-CZ" dirty="0" smtClean="0"/>
              <a:t>Maďarsko -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638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Za druhé světové války se Maďarské království pod vedením regenta </a:t>
            </a:r>
            <a:r>
              <a:rPr lang="cs-CZ" dirty="0" err="1" smtClean="0"/>
              <a:t>Miklóse</a:t>
            </a:r>
            <a:r>
              <a:rPr lang="cs-CZ" dirty="0" smtClean="0"/>
              <a:t> </a:t>
            </a:r>
            <a:r>
              <a:rPr lang="cs-CZ" dirty="0" err="1" smtClean="0"/>
              <a:t>Horthyho</a:t>
            </a:r>
            <a:r>
              <a:rPr lang="cs-CZ" dirty="0" smtClean="0"/>
              <a:t> </a:t>
            </a:r>
            <a:r>
              <a:rPr lang="cs-CZ" b="1" i="1" dirty="0" smtClean="0">
                <a:solidFill>
                  <a:srgbClr val="FF0000"/>
                </a:solidFill>
              </a:rPr>
              <a:t>orientovalo na stranu Německa</a:t>
            </a:r>
          </a:p>
          <a:p>
            <a:r>
              <a:rPr lang="cs-CZ" b="1" dirty="0" smtClean="0">
                <a:solidFill>
                  <a:srgbClr val="00B0F0"/>
                </a:solidFill>
              </a:rPr>
              <a:t>Po druhé světové válce se Maďarsko stalo jednou ze zemí komunistického bloku</a:t>
            </a:r>
          </a:p>
          <a:p>
            <a:r>
              <a:rPr lang="cs-CZ" dirty="0" smtClean="0"/>
              <a:t>V polovině padesátých let v Maďarsku sílilo protikomunistické cítění, které vyvrcholilo </a:t>
            </a:r>
            <a:r>
              <a:rPr lang="cs-CZ" b="1" i="1" dirty="0" smtClean="0">
                <a:solidFill>
                  <a:srgbClr val="00B050"/>
                </a:solidFill>
              </a:rPr>
              <a:t>povstáním na podzim roku 1956</a:t>
            </a:r>
          </a:p>
          <a:p>
            <a:r>
              <a:rPr lang="cs-CZ" dirty="0" smtClean="0"/>
              <a:t>Davy lidí se zvětšovaly a protesty byly čím dál větší. Po bitvě, která proběhla u Maďarského rádia mezi demonstrujícími a policií, se zdálo, že komunisté odstoupí, ale povolali na demonstrující Maďary </a:t>
            </a:r>
            <a:r>
              <a:rPr lang="cs-CZ" b="1" i="1" dirty="0" smtClean="0">
                <a:solidFill>
                  <a:srgbClr val="FF0000"/>
                </a:solidFill>
              </a:rPr>
              <a:t>vojska Sovětského svazu</a:t>
            </a:r>
            <a:endParaRPr lang="cs-CZ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  <p:pic>
        <p:nvPicPr>
          <p:cNvPr id="15362" name="Picture 2" descr="Soubor:Hole in flag - Budapest 1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4800"/>
            <a:ext cx="8280920" cy="633533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55576" y="6178469"/>
            <a:ext cx="3761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Revoluční maďarská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vlajka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Maďarsko -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5334000"/>
          </a:xfrm>
        </p:spPr>
        <p:txBody>
          <a:bodyPr>
            <a:normAutofit/>
          </a:bodyPr>
          <a:lstStyle/>
          <a:p>
            <a:r>
              <a:rPr lang="cs-CZ" dirty="0" smtClean="0"/>
              <a:t>Nakonec maďarská vláda  opět vstoupila do sféry tzv. východního bloku</a:t>
            </a:r>
          </a:p>
          <a:p>
            <a:r>
              <a:rPr lang="cs-CZ" dirty="0" smtClean="0"/>
              <a:t>Sen o neutrálním demokratickém Maďarsku se tedy rozplynul a </a:t>
            </a:r>
            <a:r>
              <a:rPr lang="cs-CZ" b="1" i="1" dirty="0" smtClean="0">
                <a:solidFill>
                  <a:srgbClr val="FFC000"/>
                </a:solidFill>
              </a:rPr>
              <a:t>sovětská armáda zůstala na území Maďarska až do roku 1991, stejně jako v ČSSR po roce 1968</a:t>
            </a:r>
          </a:p>
          <a:p>
            <a:r>
              <a:rPr lang="cs-CZ" dirty="0" smtClean="0"/>
              <a:t>Nový režim zejména od 60. let však zachoval jisté </a:t>
            </a:r>
            <a:r>
              <a:rPr lang="cs-CZ" b="1" i="1" dirty="0" smtClean="0">
                <a:solidFill>
                  <a:srgbClr val="00B050"/>
                </a:solidFill>
              </a:rPr>
              <a:t>liberální prvky </a:t>
            </a:r>
            <a:r>
              <a:rPr lang="cs-CZ" dirty="0" smtClean="0"/>
              <a:t>především v ekonomické oblasti </a:t>
            </a:r>
            <a:r>
              <a:rPr lang="cs-CZ" b="1" i="1" dirty="0" smtClean="0">
                <a:solidFill>
                  <a:srgbClr val="00B050"/>
                </a:solidFill>
              </a:rPr>
              <a:t>(„gulášový socialismus“) </a:t>
            </a:r>
            <a:r>
              <a:rPr lang="cs-CZ" dirty="0" smtClean="0"/>
              <a:t>a tak se v 80. letech Maďarsko mohlo vydat </a:t>
            </a:r>
            <a:r>
              <a:rPr lang="cs-CZ" b="1" i="1" dirty="0" smtClean="0">
                <a:solidFill>
                  <a:srgbClr val="FF0000"/>
                </a:solidFill>
              </a:rPr>
              <a:t>cestou pozvolných reforem a předání moci demokratické opozici</a:t>
            </a:r>
            <a:endParaRPr lang="cs-CZ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Soubor:Flag of Hungar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9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</TotalTime>
  <Words>716</Words>
  <Application>Microsoft Office PowerPoint</Application>
  <PresentationFormat>Předvádění na obrazovce (4:3)</PresentationFormat>
  <Paragraphs>191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Metro</vt:lpstr>
      <vt:lpstr>Snímek 1</vt:lpstr>
      <vt:lpstr>Snímek 2</vt:lpstr>
      <vt:lpstr>Snímek 3</vt:lpstr>
      <vt:lpstr>Maďarsko</vt:lpstr>
      <vt:lpstr>Maďarsko - historie</vt:lpstr>
      <vt:lpstr>Maďarsko - historie</vt:lpstr>
      <vt:lpstr>Snímek 7</vt:lpstr>
      <vt:lpstr>Maďarsko - historie</vt:lpstr>
      <vt:lpstr>Maďarsko - historie</vt:lpstr>
      <vt:lpstr>Reliéf</vt:lpstr>
      <vt:lpstr>Maďarsko - geografie</vt:lpstr>
      <vt:lpstr>Snímek 12</vt:lpstr>
      <vt:lpstr>Snímek 13</vt:lpstr>
      <vt:lpstr>Maďarsko - geografie</vt:lpstr>
      <vt:lpstr>Snímek 15</vt:lpstr>
      <vt:lpstr>Maďarsko - vodstvo</vt:lpstr>
      <vt:lpstr>Snímek 17</vt:lpstr>
      <vt:lpstr>Maďarsko - podnebí</vt:lpstr>
      <vt:lpstr>Maďarsko - obyvatelstvo</vt:lpstr>
      <vt:lpstr>Maďarsko - obyvatelstvo</vt:lpstr>
      <vt:lpstr>Snímek 21</vt:lpstr>
      <vt:lpstr>Snímek 22</vt:lpstr>
      <vt:lpstr>Maďarsko - obyvatelstvo</vt:lpstr>
      <vt:lpstr>Maďarsko – obyvatelstvo,jazyk</vt:lpstr>
      <vt:lpstr>Maďarsko - náboženství</vt:lpstr>
      <vt:lpstr>Snímek 26</vt:lpstr>
      <vt:lpstr>Snímek 27</vt:lpstr>
      <vt:lpstr>Snímek 28</vt:lpstr>
      <vt:lpstr>Maďarsko - hospodářství</vt:lpstr>
      <vt:lpstr>Maďarsko – turistický ruch</vt:lpstr>
      <vt:lpstr>Snímek 31</vt:lpstr>
      <vt:lpstr>Použité zdroje a literatura</vt:lpstr>
      <vt:lpstr>Použité zdroje a literatura</vt:lpstr>
      <vt:lpstr>Použité zdroje a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Kohoutek Jan</dc:creator>
  <cp:lastModifiedBy>admin3</cp:lastModifiedBy>
  <cp:revision>33</cp:revision>
  <dcterms:created xsi:type="dcterms:W3CDTF">2013-05-03T22:20:27Z</dcterms:created>
  <dcterms:modified xsi:type="dcterms:W3CDTF">2017-04-24T11:23:12Z</dcterms:modified>
</cp:coreProperties>
</file>