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</p:sldIdLst>
  <p:sldSz cy="5143500" cx="9144000"/>
  <p:notesSz cx="6858000" cy="9144000"/>
  <p:embeddedFontLst>
    <p:embeddedFont>
      <p:font typeface="Playfair Display"/>
      <p:regular r:id="rId57"/>
      <p:bold r:id="rId58"/>
      <p:italic r:id="rId59"/>
      <p:boldItalic r:id="rId60"/>
    </p:embeddedFont>
    <p:embeddedFont>
      <p:font typeface="Lato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9497FB3-43E1-490E-951A-AE10B532CA85}">
  <a:tblStyle styleId="{A9497FB3-43E1-490E-951A-AE10B532CA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Lato-bold.fntdata"/><Relationship Id="rId61" Type="http://schemas.openxmlformats.org/officeDocument/2006/relationships/font" Target="fonts/Lato-regular.fntdata"/><Relationship Id="rId20" Type="http://schemas.openxmlformats.org/officeDocument/2006/relationships/slide" Target="slides/slide14.xml"/><Relationship Id="rId64" Type="http://schemas.openxmlformats.org/officeDocument/2006/relationships/font" Target="fonts/Lato-boldItalic.fntdata"/><Relationship Id="rId63" Type="http://schemas.openxmlformats.org/officeDocument/2006/relationships/font" Target="fonts/Lato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PlayfairDisplay-bold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PlayfairDisplay-regular.fntdata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font" Target="fonts/PlayfairDisplay-italic.fntdata"/><Relationship Id="rId14" Type="http://schemas.openxmlformats.org/officeDocument/2006/relationships/slide" Target="slides/slide8.xml"/><Relationship Id="rId58" Type="http://schemas.openxmlformats.org/officeDocument/2006/relationships/font" Target="fonts/PlayfairDisplay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28c8b828fc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28c8b828fc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8c8b828f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28c8b828f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28c8b828fc_5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28c8b828fc_5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8c8b828fc_5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8c8b828fc_5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28c8b828fc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28c8b828fc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28c15eab2e_7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28c15eab2e_7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28c8b828fc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28c8b828fc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28c8b828fc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28c8b828fc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28c8b828fc_5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28c8b828fc_5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8c15eab2e_1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28c15eab2e_1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28c15eab2e_2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28c15eab2e_2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8c8b828fc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28c8b828fc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28c15eab2e_1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28c15eab2e_1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8c8b828fc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28c8b828fc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28c15eab2e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28c15eab2e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28c8b828fc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28c8b828fc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8c8b828f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8c8b828f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Ty obrázky jsou takto schválně, nešahat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28c8b828fc_5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28c8b828fc_5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28c8b828fc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28c8b828fc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28c15eab2e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28c15eab2e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28c15eab2e_22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28c15eab2e_2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28c15eab2e_7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28c15eab2e_7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28c8b828fc_5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28c8b828fc_5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8c15eab2e_2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28c15eab2e_2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28c8b828f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28c8b828f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28c8b828fc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28c8b828f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28c8b828fc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28c8b828fc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8c8b828fc_5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28c8b828fc_5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28c8b828fc_6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28c8b828fc_6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28c8b828fc_6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28c8b828fc_6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28c8b828fc_6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28c8b828fc_6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2bdf47d9f5_5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12bdf47d9f5_5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28c15eab2e_7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28c15eab2e_7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2bdf47d9f5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2bdf47d9f5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28c8b828fc_6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28c8b828fc_6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28c8b828fc_6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28c8b828fc_6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28c8b828f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28c8b828f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28c8b828fc_6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28c8b828fc_6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2bdf47d9f5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2bdf47d9f5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2bdf47d9f5_5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12bdf47d9f5_5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2bdf47d9f5_1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2bdf47d9f5_1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2bdf47d9f5_1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2bdf47d9f5_1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2bdf47d9f5_2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12bdf47d9f5_2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28c8b828fc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28c8b828fc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2ce59592d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2ce59592d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28c15eab2e_19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28c15eab2e_19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28c8b828fc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28c8b828f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28c15eab2e_1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28c15eab2e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28c15eab2e_1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28c15eab2e_1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 sz="18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coral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b="1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Relationship Id="rId6" Type="http://schemas.openxmlformats.org/officeDocument/2006/relationships/hyperlink" Target="https://www.gml.cz/studenti/xrocek/geography/loket.zip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Relationship Id="rId6" Type="http://schemas.openxmlformats.org/officeDocument/2006/relationships/hyperlink" Target="https://www.gml.cz/studenti/xrocek/geography/kokorin.zip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rive.google.com/file/d/1mBpwdr7kns1SxWxhaDLR_ctSjBDFWfQY/view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gif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slide" Target="/ppt/slides/slide8.xml"/><Relationship Id="rId22" Type="http://schemas.openxmlformats.org/officeDocument/2006/relationships/slide" Target="/ppt/slides/slide29.xml"/><Relationship Id="rId21" Type="http://schemas.openxmlformats.org/officeDocument/2006/relationships/slide" Target="/ppt/slides/slide11.xml"/><Relationship Id="rId24" Type="http://schemas.openxmlformats.org/officeDocument/2006/relationships/slide" Target="/ppt/slides/slide14.xml"/><Relationship Id="rId23" Type="http://schemas.openxmlformats.org/officeDocument/2006/relationships/slide" Target="/ppt/slides/slide3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slide" Target="/ppt/slides/slide12.xml"/><Relationship Id="rId4" Type="http://schemas.openxmlformats.org/officeDocument/2006/relationships/slide" Target="/ppt/slides/slide18.xml"/><Relationship Id="rId9" Type="http://schemas.openxmlformats.org/officeDocument/2006/relationships/slide" Target="/ppt/slides/slide35.xml"/><Relationship Id="rId26" Type="http://schemas.openxmlformats.org/officeDocument/2006/relationships/slide" Target="/ppt/slides/slide21.xml"/><Relationship Id="rId25" Type="http://schemas.openxmlformats.org/officeDocument/2006/relationships/slide" Target="/ppt/slides/slide32.xml"/><Relationship Id="rId28" Type="http://schemas.openxmlformats.org/officeDocument/2006/relationships/slide" Target="/ppt/slides/slide26.xml"/><Relationship Id="rId27" Type="http://schemas.openxmlformats.org/officeDocument/2006/relationships/slide" Target="/ppt/slides/slide15.xml"/><Relationship Id="rId5" Type="http://schemas.openxmlformats.org/officeDocument/2006/relationships/slide" Target="/ppt/slides/slide16.xml"/><Relationship Id="rId6" Type="http://schemas.openxmlformats.org/officeDocument/2006/relationships/slide" Target="/ppt/slides/slide25.xml"/><Relationship Id="rId29" Type="http://schemas.openxmlformats.org/officeDocument/2006/relationships/slide" Target="/ppt/slides/slide34.xml"/><Relationship Id="rId7" Type="http://schemas.openxmlformats.org/officeDocument/2006/relationships/slide" Target="/ppt/slides/slide22.xml"/><Relationship Id="rId8" Type="http://schemas.openxmlformats.org/officeDocument/2006/relationships/slide" Target="/ppt/slides/slide13.xml"/><Relationship Id="rId31" Type="http://schemas.openxmlformats.org/officeDocument/2006/relationships/slide" Target="/ppt/slides/slide30.xml"/><Relationship Id="rId30" Type="http://schemas.openxmlformats.org/officeDocument/2006/relationships/slide" Target="/ppt/slides/slide9.xml"/><Relationship Id="rId11" Type="http://schemas.openxmlformats.org/officeDocument/2006/relationships/slide" Target="/ppt/slides/slide24.xml"/><Relationship Id="rId10" Type="http://schemas.openxmlformats.org/officeDocument/2006/relationships/slide" Target="/ppt/slides/slide5.xml"/><Relationship Id="rId32" Type="http://schemas.openxmlformats.org/officeDocument/2006/relationships/slide" Target="/ppt/slides/slide28.xml"/><Relationship Id="rId13" Type="http://schemas.openxmlformats.org/officeDocument/2006/relationships/slide" Target="/ppt/slides/slide19.xml"/><Relationship Id="rId12" Type="http://schemas.openxmlformats.org/officeDocument/2006/relationships/slide" Target="/ppt/slides/slide17.xml"/><Relationship Id="rId15" Type="http://schemas.openxmlformats.org/officeDocument/2006/relationships/slide" Target="/ppt/slides/slide6.xml"/><Relationship Id="rId14" Type="http://schemas.openxmlformats.org/officeDocument/2006/relationships/slide" Target="/ppt/slides/slide27.xml"/><Relationship Id="rId17" Type="http://schemas.openxmlformats.org/officeDocument/2006/relationships/slide" Target="/ppt/slides/slide7.xml"/><Relationship Id="rId16" Type="http://schemas.openxmlformats.org/officeDocument/2006/relationships/slide" Target="/ppt/slides/slide10.xml"/><Relationship Id="rId19" Type="http://schemas.openxmlformats.org/officeDocument/2006/relationships/slide" Target="/ppt/slides/slide20.xml"/><Relationship Id="rId18" Type="http://schemas.openxmlformats.org/officeDocument/2006/relationships/slide" Target="/ppt/slides/slide2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Relationship Id="rId6" Type="http://schemas.openxmlformats.org/officeDocument/2006/relationships/hyperlink" Target="https://www.gml.cz/studenti/xrocek/geography/lednice.zip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Relationship Id="rId4" Type="http://schemas.openxmlformats.org/officeDocument/2006/relationships/image" Target="../media/image22.png"/><Relationship Id="rId5" Type="http://schemas.openxmlformats.org/officeDocument/2006/relationships/slide" Target="/ppt/slides/slide3.xml"/><Relationship Id="rId6" Type="http://schemas.openxmlformats.org/officeDocument/2006/relationships/slide" Target="/ppt/slides/slide3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png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Relationship Id="rId6" Type="http://schemas.openxmlformats.org/officeDocument/2006/relationships/slide" Target="/ppt/slides/slide4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slide" Target="/ppt/slides/slide4.xml"/><Relationship Id="rId4" Type="http://schemas.openxmlformats.org/officeDocument/2006/relationships/slide" Target="/ppt/slides/slide4.xml"/><Relationship Id="rId5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slide" Target="/ppt/slides/slide40.xml"/><Relationship Id="rId4" Type="http://schemas.openxmlformats.org/officeDocument/2006/relationships/slide" Target="/ppt/slides/slide46.xml"/><Relationship Id="rId9" Type="http://schemas.openxmlformats.org/officeDocument/2006/relationships/slide" Target="/ppt/slides/slide44.xml"/><Relationship Id="rId5" Type="http://schemas.openxmlformats.org/officeDocument/2006/relationships/slide" Target="/ppt/slides/slide39.xml"/><Relationship Id="rId6" Type="http://schemas.openxmlformats.org/officeDocument/2006/relationships/slide" Target="/ppt/slides/slide43.xml"/><Relationship Id="rId7" Type="http://schemas.openxmlformats.org/officeDocument/2006/relationships/slide" Target="/ppt/slides/slide47.xml"/><Relationship Id="rId8" Type="http://schemas.openxmlformats.org/officeDocument/2006/relationships/slide" Target="/ppt/slides/slide49.xml"/><Relationship Id="rId11" Type="http://schemas.openxmlformats.org/officeDocument/2006/relationships/slide" Target="/ppt/slides/slide38.xml"/><Relationship Id="rId10" Type="http://schemas.openxmlformats.org/officeDocument/2006/relationships/slide" Target="/ppt/slides/slide36.xml"/><Relationship Id="rId13" Type="http://schemas.openxmlformats.org/officeDocument/2006/relationships/slide" Target="/ppt/slides/slide48.xml"/><Relationship Id="rId12" Type="http://schemas.openxmlformats.org/officeDocument/2006/relationships/slide" Target="/ppt/slides/slide45.xml"/><Relationship Id="rId15" Type="http://schemas.openxmlformats.org/officeDocument/2006/relationships/slide" Target="/ppt/slides/slide42.xml"/><Relationship Id="rId14" Type="http://schemas.openxmlformats.org/officeDocument/2006/relationships/slide" Target="/ppt/slides/slide41.xml"/><Relationship Id="rId16" Type="http://schemas.openxmlformats.org/officeDocument/2006/relationships/slide" Target="/ppt/slides/slide37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slide" Target="/ppt/slides/slide4.xml"/><Relationship Id="rId4" Type="http://schemas.openxmlformats.org/officeDocument/2006/relationships/slide" Target="/ppt/slides/slide4.xml"/><Relationship Id="rId5" Type="http://schemas.openxmlformats.org/officeDocument/2006/relationships/image" Target="../media/image40.png"/><Relationship Id="rId6" Type="http://schemas.openxmlformats.org/officeDocument/2006/relationships/image" Target="../media/image4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4.png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7.png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png"/><Relationship Id="rId4" Type="http://schemas.openxmlformats.org/officeDocument/2006/relationships/image" Target="../media/image47.png"/><Relationship Id="rId5" Type="http://schemas.openxmlformats.org/officeDocument/2006/relationships/slide" Target="/ppt/slides/slide4.xml"/><Relationship Id="rId6" Type="http://schemas.openxmlformats.org/officeDocument/2006/relationships/slide" Target="/ppt/slides/slide4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png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6.png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slide" Target="/ppt/slides/slide4.xml"/><Relationship Id="rId4" Type="http://schemas.openxmlformats.org/officeDocument/2006/relationships/slide" Target="/ppt/slides/slide4.xml"/><Relationship Id="rId5" Type="http://schemas.openxmlformats.org/officeDocument/2006/relationships/image" Target="../media/image4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5.png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3.png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8.png"/><Relationship Id="rId4" Type="http://schemas.openxmlformats.org/officeDocument/2006/relationships/slide" Target="/ppt/slides/slide4.xml"/><Relationship Id="rId5" Type="http://schemas.openxmlformats.org/officeDocument/2006/relationships/slide" Target="/ppt/slides/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slide" Target="/ppt/slides/slide4.xml"/><Relationship Id="rId4" Type="http://schemas.openxmlformats.org/officeDocument/2006/relationships/slide" Target="/ppt/slides/slide4.xml"/><Relationship Id="rId5" Type="http://schemas.openxmlformats.org/officeDocument/2006/relationships/image" Target="../media/image5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slide" Target="/ppt/slides/slide3.xml"/><Relationship Id="rId5" Type="http://schemas.openxmlformats.org/officeDocument/2006/relationships/slide" Target="/ppt/slides/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Playfair Display"/>
                <a:ea typeface="Playfair Display"/>
                <a:cs typeface="Playfair Display"/>
                <a:sym typeface="Playfair Display"/>
              </a:rPr>
              <a:t>Máme rádi Česko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2.B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type="title"/>
          </p:nvPr>
        </p:nvSpPr>
        <p:spPr>
          <a:xfrm>
            <a:off x="311700" y="391350"/>
            <a:ext cx="8520600" cy="16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Jmenuj alespoň 2 města, kde má škoda pobočku.</a:t>
            </a:r>
            <a:endParaRPr/>
          </a:p>
        </p:txBody>
      </p:sp>
      <p:sp>
        <p:nvSpPr>
          <p:cNvPr id="123" name="Google Shape;123;p22"/>
          <p:cNvSpPr txBox="1"/>
          <p:nvPr>
            <p:ph idx="1" type="body"/>
          </p:nvPr>
        </p:nvSpPr>
        <p:spPr>
          <a:xfrm>
            <a:off x="3906275" y="2140763"/>
            <a:ext cx="4992900" cy="221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55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MLADÁ BOLESLAV, PLZEŇ, KVASINY, VRCHLABÍ</a:t>
            </a:r>
            <a:r>
              <a:rPr lang="cs" sz="55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55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25" y="1517225"/>
            <a:ext cx="2839650" cy="283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2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311700" y="391350"/>
            <a:ext cx="8520600" cy="16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Uveďte 3 </a:t>
            </a:r>
            <a:r>
              <a:rPr lang="cs"/>
              <a:t>lázeňská</a:t>
            </a:r>
            <a:r>
              <a:rPr lang="cs"/>
              <a:t> města v Karlovarském kraji, která patří do tzv. lázeňského trojúhelníku.</a:t>
            </a:r>
            <a:endParaRPr/>
          </a:p>
        </p:txBody>
      </p:sp>
      <p:sp>
        <p:nvSpPr>
          <p:cNvPr id="131" name="Google Shape;131;p23"/>
          <p:cNvSpPr txBox="1"/>
          <p:nvPr>
            <p:ph idx="1" type="body"/>
          </p:nvPr>
        </p:nvSpPr>
        <p:spPr>
          <a:xfrm>
            <a:off x="3906275" y="2140763"/>
            <a:ext cx="4992900" cy="221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55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KARLOVY VARY, MARIÁNSKÉ LÁZNĚ, FRANTIŠKOVI LÁZNĚ </a:t>
            </a:r>
            <a:endParaRPr sz="55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950" y="1463425"/>
            <a:ext cx="3271601" cy="32716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type="title"/>
          </p:nvPr>
        </p:nvSpPr>
        <p:spPr>
          <a:xfrm>
            <a:off x="311700" y="391350"/>
            <a:ext cx="8520600" cy="16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Jaký hrad se nachází v oblasti Slavkovský les? Byl vystavěn ve 13. století ve stejnojmenné obci.</a:t>
            </a:r>
            <a:endParaRPr/>
          </a:p>
        </p:txBody>
      </p:sp>
      <p:sp>
        <p:nvSpPr>
          <p:cNvPr id="139" name="Google Shape;139;p24"/>
          <p:cNvSpPr txBox="1"/>
          <p:nvPr>
            <p:ph idx="1" type="body"/>
          </p:nvPr>
        </p:nvSpPr>
        <p:spPr>
          <a:xfrm>
            <a:off x="5868900" y="2539163"/>
            <a:ext cx="2963400" cy="141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LOKET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200" y="1624950"/>
            <a:ext cx="5564100" cy="250384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42" name="Google Shape;142;p24"/>
          <p:cNvSpPr txBox="1"/>
          <p:nvPr/>
        </p:nvSpPr>
        <p:spPr>
          <a:xfrm>
            <a:off x="5765300" y="3711150"/>
            <a:ext cx="2087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6"/>
              </a:rPr>
              <a:t>https://www.gml.cz/studenti/xrocek/geography/loket.zip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311700" y="382883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 se nazývá prvorepubliková vila, postavena ve funkcionalistickém stylu podle plánu Ludwiga Miese van der Rohe?</a:t>
            </a:r>
            <a:endParaRPr/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4772850" y="2725675"/>
            <a:ext cx="4615800" cy="147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5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VILA TUGENDHAT</a:t>
            </a:r>
            <a:endParaRPr sz="5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925" y="1995054"/>
            <a:ext cx="4056700" cy="228614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5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title"/>
          </p:nvPr>
        </p:nvSpPr>
        <p:spPr>
          <a:xfrm>
            <a:off x="311700" y="391350"/>
            <a:ext cx="8520600" cy="160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 jakém kraji a jakém distriktu se </a:t>
            </a:r>
            <a:r>
              <a:rPr lang="cs"/>
              <a:t>nachází</a:t>
            </a:r>
            <a:r>
              <a:rPr lang="cs"/>
              <a:t> Telč?</a:t>
            </a:r>
            <a:endParaRPr/>
          </a:p>
        </p:txBody>
      </p:sp>
      <p:sp>
        <p:nvSpPr>
          <p:cNvPr id="156" name="Google Shape;156;p26"/>
          <p:cNvSpPr txBox="1"/>
          <p:nvPr>
            <p:ph idx="1" type="body"/>
          </p:nvPr>
        </p:nvSpPr>
        <p:spPr>
          <a:xfrm>
            <a:off x="3142275" y="2414525"/>
            <a:ext cx="5851200" cy="14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KRAJ VYSOČINA, 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JIHLAVSKÝ DISTRIKT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300" y="2080375"/>
            <a:ext cx="2837474" cy="212810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6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>
            <p:ph type="title"/>
          </p:nvPr>
        </p:nvSpPr>
        <p:spPr>
          <a:xfrm>
            <a:off x="311700" y="391350"/>
            <a:ext cx="8520600" cy="11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/>
              <a:t>Jaká je nejvyšší hora na Moravě s nadmořskou výškou 1491</a:t>
            </a:r>
            <a:r>
              <a:rPr lang="cs"/>
              <a:t>?</a:t>
            </a:r>
            <a:endParaRPr sz="5080"/>
          </a:p>
        </p:txBody>
      </p:sp>
      <p:sp>
        <p:nvSpPr>
          <p:cNvPr id="164" name="Google Shape;164;p27"/>
          <p:cNvSpPr txBox="1"/>
          <p:nvPr/>
        </p:nvSpPr>
        <p:spPr>
          <a:xfrm>
            <a:off x="5195200" y="2685575"/>
            <a:ext cx="3348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PRADĚD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250" y="1986875"/>
            <a:ext cx="4023900" cy="267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>
            <p:ph type="title"/>
          </p:nvPr>
        </p:nvSpPr>
        <p:spPr>
          <a:xfrm>
            <a:off x="311700" y="391350"/>
            <a:ext cx="8520600" cy="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/>
              <a:t>Co vyrábí firma Explosia a.s. a v jakém kraji sídlí?</a:t>
            </a:r>
            <a:endParaRPr/>
          </a:p>
        </p:txBody>
      </p:sp>
      <p:sp>
        <p:nvSpPr>
          <p:cNvPr id="172" name="Google Shape;172;p28"/>
          <p:cNvSpPr txBox="1"/>
          <p:nvPr/>
        </p:nvSpPr>
        <p:spPr>
          <a:xfrm>
            <a:off x="3939975" y="1550200"/>
            <a:ext cx="5204100" cy="26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700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PLASTICKÉ TRHAVINY (SEMTEX), PARDUBICKÝ KRAJ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225" y="1550201"/>
            <a:ext cx="3434740" cy="245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8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idx="1" type="body"/>
          </p:nvPr>
        </p:nvSpPr>
        <p:spPr>
          <a:xfrm>
            <a:off x="361925" y="419125"/>
            <a:ext cx="8520600" cy="15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cs" sz="25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Jaký je nejvyšší vrchol Moravskoslezských Beskyd?</a:t>
            </a:r>
            <a:endParaRPr b="1"/>
          </a:p>
        </p:txBody>
      </p:sp>
      <p:sp>
        <p:nvSpPr>
          <p:cNvPr id="180" name="Google Shape;180;p29"/>
          <p:cNvSpPr txBox="1"/>
          <p:nvPr/>
        </p:nvSpPr>
        <p:spPr>
          <a:xfrm>
            <a:off x="4789200" y="2571750"/>
            <a:ext cx="4354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LYSÁ HORA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800" y="1042750"/>
            <a:ext cx="3144525" cy="375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9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 jakém kraji se nachází (rozměrově) největší propast ČR a jak se nazývá?</a:t>
            </a:r>
            <a:endParaRPr/>
          </a:p>
        </p:txBody>
      </p:sp>
      <p:sp>
        <p:nvSpPr>
          <p:cNvPr id="188" name="Google Shape;188;p30"/>
          <p:cNvSpPr txBox="1"/>
          <p:nvPr>
            <p:ph idx="1" type="body"/>
          </p:nvPr>
        </p:nvSpPr>
        <p:spPr>
          <a:xfrm>
            <a:off x="4111800" y="2378200"/>
            <a:ext cx="4720500" cy="187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4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 JIHOMORAVSKÉM KRAJI, PROPAST MACOCHA</a:t>
            </a:r>
            <a:endParaRPr sz="4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9" name="Google Shape;189;p30"/>
          <p:cNvSpPr txBox="1"/>
          <p:nvPr/>
        </p:nvSpPr>
        <p:spPr>
          <a:xfrm>
            <a:off x="697475" y="1052300"/>
            <a:ext cx="76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741" y="1487350"/>
            <a:ext cx="2190725" cy="329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0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>
            <p:ph idx="1" type="body"/>
          </p:nvPr>
        </p:nvSpPr>
        <p:spPr>
          <a:xfrm>
            <a:off x="361925" y="419125"/>
            <a:ext cx="8520600" cy="15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cs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 jakém hradě se natáčely pohádky Korunní princ a Princezna se zlatou hvězdou na čele? Hrad se nachází ve stejnojmenné obci a CHKO.</a:t>
            </a:r>
            <a:endParaRPr b="1"/>
          </a:p>
        </p:txBody>
      </p:sp>
      <p:sp>
        <p:nvSpPr>
          <p:cNvPr id="197" name="Google Shape;197;p31"/>
          <p:cNvSpPr txBox="1"/>
          <p:nvPr/>
        </p:nvSpPr>
        <p:spPr>
          <a:xfrm>
            <a:off x="4715100" y="2616425"/>
            <a:ext cx="381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KOKOŘÍN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2300563"/>
            <a:ext cx="3810000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1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00" name="Google Shape;200;p31"/>
          <p:cNvSpPr txBox="1"/>
          <p:nvPr/>
        </p:nvSpPr>
        <p:spPr>
          <a:xfrm>
            <a:off x="4983300" y="3663350"/>
            <a:ext cx="1836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https://www.gml.cz/studenti/xrocek/geography/kokorin.zip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 title="Znělka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9175" y="-990675"/>
            <a:ext cx="9222350" cy="691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/>
          <p:nvPr>
            <p:ph idx="1" type="body"/>
          </p:nvPr>
        </p:nvSpPr>
        <p:spPr>
          <a:xfrm>
            <a:off x="361925" y="419125"/>
            <a:ext cx="8520600" cy="15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cs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Ve kterém kraji se nachází nejhlubší místo v ČR?</a:t>
            </a:r>
            <a:endParaRPr b="1"/>
          </a:p>
        </p:txBody>
      </p:sp>
      <p:sp>
        <p:nvSpPr>
          <p:cNvPr id="206" name="Google Shape;206;p32"/>
          <p:cNvSpPr txBox="1"/>
          <p:nvPr/>
        </p:nvSpPr>
        <p:spPr>
          <a:xfrm>
            <a:off x="4313750" y="2116725"/>
            <a:ext cx="45687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55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OLOMOUCKÝ KRAJ</a:t>
            </a:r>
            <a:endParaRPr sz="55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025" y="1591475"/>
            <a:ext cx="3786726" cy="284004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 txBox="1"/>
          <p:nvPr/>
        </p:nvSpPr>
        <p:spPr>
          <a:xfrm>
            <a:off x="462450" y="4381275"/>
            <a:ext cx="250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Lato"/>
                <a:ea typeface="Lato"/>
                <a:cs typeface="Lato"/>
                <a:sym typeface="Lato"/>
              </a:rPr>
              <a:t>Hranická propast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9" name="Google Shape;209;p32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/>
          <p:nvPr>
            <p:ph type="title"/>
          </p:nvPr>
        </p:nvSpPr>
        <p:spPr>
          <a:xfrm>
            <a:off x="311700" y="391350"/>
            <a:ext cx="8520600" cy="1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Jaké řeky protékají Plzní a v jakou řeku se stékají? </a:t>
            </a:r>
            <a:endParaRPr/>
          </a:p>
        </p:txBody>
      </p:sp>
      <p:sp>
        <p:nvSpPr>
          <p:cNvPr id="215" name="Google Shape;215;p33"/>
          <p:cNvSpPr txBox="1"/>
          <p:nvPr/>
        </p:nvSpPr>
        <p:spPr>
          <a:xfrm>
            <a:off x="4767100" y="2170550"/>
            <a:ext cx="4226700" cy="21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MŽE, RADBUZA, ÚHLAVA, ÚSLAVA  -&gt; BEROUNKA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875" y="1583952"/>
            <a:ext cx="4117125" cy="285454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/>
          <p:nvPr>
            <p:ph type="title"/>
          </p:nvPr>
        </p:nvSpPr>
        <p:spPr>
          <a:xfrm>
            <a:off x="311700" y="391350"/>
            <a:ext cx="8520600" cy="1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Jaká je nejvyšší hora České republiky a jakou má nadmořskou výšku?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4"/>
          <p:cNvSpPr txBox="1"/>
          <p:nvPr/>
        </p:nvSpPr>
        <p:spPr>
          <a:xfrm>
            <a:off x="4777850" y="2418050"/>
            <a:ext cx="4226700" cy="16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SNĚŽKA,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1603 m. n. m. 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24" name="Google Shape;224;p34"/>
          <p:cNvPicPr preferRelativeResize="0"/>
          <p:nvPr/>
        </p:nvPicPr>
        <p:blipFill rotWithShape="1">
          <a:blip r:embed="rId3">
            <a:alphaModFix/>
          </a:blip>
          <a:srcRect b="0" l="2659" r="26614" t="0"/>
          <a:stretch/>
        </p:blipFill>
        <p:spPr>
          <a:xfrm>
            <a:off x="441400" y="1569225"/>
            <a:ext cx="4336451" cy="324372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 txBox="1"/>
          <p:nvPr>
            <p:ph type="title"/>
          </p:nvPr>
        </p:nvSpPr>
        <p:spPr>
          <a:xfrm>
            <a:off x="311700" y="431525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Jaký hrad má dvě věže jménem Baba a Panna?</a:t>
            </a:r>
            <a:endParaRPr/>
          </a:p>
        </p:txBody>
      </p:sp>
      <p:sp>
        <p:nvSpPr>
          <p:cNvPr id="231" name="Google Shape;231;p35"/>
          <p:cNvSpPr txBox="1"/>
          <p:nvPr>
            <p:ph idx="1" type="body"/>
          </p:nvPr>
        </p:nvSpPr>
        <p:spPr>
          <a:xfrm>
            <a:off x="3765775" y="2431875"/>
            <a:ext cx="5253600" cy="9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HRAD TROSKY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32" name="Google Shape;23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250" y="1380100"/>
            <a:ext cx="3273900" cy="261556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5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/>
          <p:nvPr>
            <p:ph type="title"/>
          </p:nvPr>
        </p:nvSpPr>
        <p:spPr>
          <a:xfrm>
            <a:off x="311700" y="431525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 jakém městě se vyrábí Bohemia sekt?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6"/>
          <p:cNvSpPr txBox="1"/>
          <p:nvPr>
            <p:ph idx="1" type="body"/>
          </p:nvPr>
        </p:nvSpPr>
        <p:spPr>
          <a:xfrm>
            <a:off x="3765775" y="2431875"/>
            <a:ext cx="5253600" cy="9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STARÝ PLZENEC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40" name="Google Shape;24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25" y="930350"/>
            <a:ext cx="3772674" cy="377267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6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 jakém městě a kraji je biatlonová aréna z obrázku?</a:t>
            </a:r>
            <a:endParaRPr/>
          </a:p>
        </p:txBody>
      </p:sp>
      <p:sp>
        <p:nvSpPr>
          <p:cNvPr id="247" name="Google Shape;247;p37"/>
          <p:cNvSpPr txBox="1"/>
          <p:nvPr>
            <p:ph idx="1" type="body"/>
          </p:nvPr>
        </p:nvSpPr>
        <p:spPr>
          <a:xfrm>
            <a:off x="4695838" y="2272850"/>
            <a:ext cx="4271700" cy="20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NOVÉ MĚSTO NA MORAVĚ,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KRAJ VYSOČINA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48" name="Google Shape;248;p37"/>
          <p:cNvPicPr preferRelativeResize="0"/>
          <p:nvPr/>
        </p:nvPicPr>
        <p:blipFill rotWithShape="1">
          <a:blip r:embed="rId3">
            <a:alphaModFix/>
          </a:blip>
          <a:srcRect b="0" l="0" r="0" t="25794"/>
          <a:stretch/>
        </p:blipFill>
        <p:spPr>
          <a:xfrm>
            <a:off x="424151" y="1746756"/>
            <a:ext cx="4271698" cy="237734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7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/>
          <p:nvPr>
            <p:ph type="title"/>
          </p:nvPr>
        </p:nvSpPr>
        <p:spPr>
          <a:xfrm>
            <a:off x="311700" y="391350"/>
            <a:ext cx="8520600" cy="184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/>
              <a:t>J</a:t>
            </a:r>
            <a:r>
              <a:rPr lang="cs" sz="2900"/>
              <a:t>ak se nazývá j</a:t>
            </a:r>
            <a:r>
              <a:rPr lang="cs" sz="2900"/>
              <a:t>edno z nejznámějších děl italského architekta Jana Blažeje Santiniho v kraji Vysočina, zasvěcený Janu Nepomuckému?</a:t>
            </a:r>
            <a:endParaRPr sz="2900"/>
          </a:p>
        </p:txBody>
      </p:sp>
      <p:sp>
        <p:nvSpPr>
          <p:cNvPr id="255" name="Google Shape;255;p38"/>
          <p:cNvSpPr txBox="1"/>
          <p:nvPr>
            <p:ph idx="1" type="body"/>
          </p:nvPr>
        </p:nvSpPr>
        <p:spPr>
          <a:xfrm>
            <a:off x="3259675" y="2048925"/>
            <a:ext cx="5572500" cy="225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4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POUTNÍ KOSTEL SV. JANA NEPOMUCKÉHO </a:t>
            </a:r>
            <a:r>
              <a:rPr lang="cs" sz="4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NA ZELENÉ HOŘE</a:t>
            </a:r>
            <a:endParaRPr sz="4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6" name="Google Shape;25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825" y="1842775"/>
            <a:ext cx="2314750" cy="29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8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Ve kterém kraji se nachází CHKO Železné hory?</a:t>
            </a:r>
            <a:endParaRPr/>
          </a:p>
        </p:txBody>
      </p:sp>
      <p:sp>
        <p:nvSpPr>
          <p:cNvPr id="263" name="Google Shape;263;p39"/>
          <p:cNvSpPr txBox="1"/>
          <p:nvPr/>
        </p:nvSpPr>
        <p:spPr>
          <a:xfrm>
            <a:off x="4675100" y="1587263"/>
            <a:ext cx="4251600" cy="23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3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 PARDUBICKÉM KRAJI A V KRAJI VYSOČINA</a:t>
            </a:r>
            <a:endParaRPr sz="43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4" name="Google Shape;26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00" y="1468075"/>
            <a:ext cx="4251600" cy="281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9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 txBox="1"/>
          <p:nvPr>
            <p:ph type="title"/>
          </p:nvPr>
        </p:nvSpPr>
        <p:spPr>
          <a:xfrm>
            <a:off x="311700" y="391350"/>
            <a:ext cx="8520600" cy="10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cs"/>
              <a:t>Mezi jakými dvěma městy se rozkládá NP Podyjí?</a:t>
            </a:r>
            <a:endParaRPr sz="3580"/>
          </a:p>
        </p:txBody>
      </p:sp>
      <p:sp>
        <p:nvSpPr>
          <p:cNvPr id="271" name="Google Shape;271;p40"/>
          <p:cNvSpPr txBox="1"/>
          <p:nvPr>
            <p:ph idx="1" type="body"/>
          </p:nvPr>
        </p:nvSpPr>
        <p:spPr>
          <a:xfrm>
            <a:off x="4216200" y="2005450"/>
            <a:ext cx="4616100" cy="22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4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MEZI VRANOVEM NAD DYJÍ A ZNOJMEM</a:t>
            </a:r>
            <a:endParaRPr sz="4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72" name="Google Shape;27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849" y="1713951"/>
            <a:ext cx="3473050" cy="231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0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 txBox="1"/>
          <p:nvPr>
            <p:ph type="title"/>
          </p:nvPr>
        </p:nvSpPr>
        <p:spPr>
          <a:xfrm>
            <a:off x="311700" y="391350"/>
            <a:ext cx="8520600" cy="10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 severní části JMK se nachází krasová oblast (uveď název a horninu, z níž se skládá)</a:t>
            </a:r>
            <a:endParaRPr/>
          </a:p>
        </p:txBody>
      </p:sp>
      <p:sp>
        <p:nvSpPr>
          <p:cNvPr id="279" name="Google Shape;279;p41"/>
          <p:cNvSpPr txBox="1"/>
          <p:nvPr>
            <p:ph idx="1" type="body"/>
          </p:nvPr>
        </p:nvSpPr>
        <p:spPr>
          <a:xfrm>
            <a:off x="2643675" y="1698850"/>
            <a:ext cx="6269400" cy="5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MORAVSKÝ KRAS, VÁPENEC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80" name="Google Shape;28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850" y="1431450"/>
            <a:ext cx="2142310" cy="340725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1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13" y="76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Kolo 1.</a:t>
            </a:r>
            <a:endParaRPr/>
          </a:p>
        </p:txBody>
      </p:sp>
      <p:graphicFrame>
        <p:nvGraphicFramePr>
          <p:cNvPr id="71" name="Google Shape;71;p15"/>
          <p:cNvGraphicFramePr/>
          <p:nvPr/>
        </p:nvGraphicFramePr>
        <p:xfrm>
          <a:off x="311688" y="626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{A9497FB3-43E1-490E-951A-AE10B532CA85}</a:tableStyleId>
              </a:tblPr>
              <a:tblGrid>
                <a:gridCol w="1772700"/>
                <a:gridCol w="1635550"/>
                <a:gridCol w="1704125"/>
                <a:gridCol w="1704125"/>
                <a:gridCol w="1704125"/>
              </a:tblGrid>
              <a:tr h="865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chemeClr val="accent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PAMÁTKY</a:t>
                      </a:r>
                      <a:endParaRPr b="1" sz="1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chemeClr val="accent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KRAJE A OKRESY</a:t>
                      </a:r>
                      <a:endParaRPr b="1" sz="1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chemeClr val="accent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FIRMY</a:t>
                      </a:r>
                      <a:endParaRPr b="1" sz="1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chemeClr val="accent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MĚSTA</a:t>
                      </a:r>
                      <a:endParaRPr b="1" sz="1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chemeClr val="accent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PŘÍRODNÍ REZERVACE</a:t>
                      </a:r>
                      <a:endParaRPr b="1" sz="1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chemeClr val="accent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A POHOŘÍ</a:t>
                      </a:r>
                      <a:endParaRPr b="1" sz="1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564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100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100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100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100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100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4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200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200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200</a:t>
                      </a:r>
                      <a:r>
                        <a:rPr lang="cs" sz="2500">
                          <a:solidFill>
                            <a:schemeClr val="accent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 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200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200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4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300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300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300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300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300</a:t>
                      </a:r>
                      <a:r>
                        <a:rPr lang="cs" sz="2500">
                          <a:solidFill>
                            <a:schemeClr val="accent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 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4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400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400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2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400</a:t>
                      </a:r>
                      <a:r>
                        <a:rPr lang="cs" sz="2500">
                          <a:solidFill>
                            <a:schemeClr val="accent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 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2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400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2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400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4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2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500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2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500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25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500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2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500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27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500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4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28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1000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29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1000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30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1000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31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1000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solidFill>
                            <a:schemeClr val="accent1"/>
                          </a:solidFill>
                          <a:uFill>
                            <a:noFill/>
                          </a:u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32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1000</a:t>
                      </a:r>
                      <a:endParaRPr sz="2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 jakém městě Olomouckého kraje se nachází termální lázně?</a:t>
            </a:r>
            <a:endParaRPr/>
          </a:p>
        </p:txBody>
      </p:sp>
      <p:sp>
        <p:nvSpPr>
          <p:cNvPr id="287" name="Google Shape;287;p42"/>
          <p:cNvSpPr txBox="1"/>
          <p:nvPr/>
        </p:nvSpPr>
        <p:spPr>
          <a:xfrm>
            <a:off x="3673075" y="2717900"/>
            <a:ext cx="5425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VELKÉ LOSINY</a:t>
            </a:r>
            <a:endParaRPr sz="5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88" name="Google Shape;28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102075"/>
            <a:ext cx="3277825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2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 txBox="1"/>
          <p:nvPr>
            <p:ph type="title"/>
          </p:nvPr>
        </p:nvSpPr>
        <p:spPr>
          <a:xfrm>
            <a:off x="311700" y="391350"/>
            <a:ext cx="8520600" cy="11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 se jmenuje areál, který se nachází v okrese Břeclav a patří na seznam UNESCO?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3"/>
          <p:cNvSpPr txBox="1"/>
          <p:nvPr>
            <p:ph idx="1" type="body"/>
          </p:nvPr>
        </p:nvSpPr>
        <p:spPr>
          <a:xfrm>
            <a:off x="4246050" y="2206838"/>
            <a:ext cx="4822200" cy="167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35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LEDNICKO-VALT</a:t>
            </a:r>
            <a:r>
              <a:rPr lang="cs" sz="35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ICKÝ AREÁL</a:t>
            </a:r>
            <a:endParaRPr/>
          </a:p>
        </p:txBody>
      </p:sp>
      <p:pic>
        <p:nvPicPr>
          <p:cNvPr id="296" name="Google Shape;2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775" y="1963100"/>
            <a:ext cx="3423972" cy="227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3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98" name="Google Shape;298;p43"/>
          <p:cNvSpPr txBox="1"/>
          <p:nvPr/>
        </p:nvSpPr>
        <p:spPr>
          <a:xfrm>
            <a:off x="4485950" y="3701600"/>
            <a:ext cx="1836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https://www.gml.cz/studenti/xrocek/geography/lednice.zip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/>
          <p:nvPr>
            <p:ph type="title"/>
          </p:nvPr>
        </p:nvSpPr>
        <p:spPr>
          <a:xfrm>
            <a:off x="219300" y="319175"/>
            <a:ext cx="8705400" cy="5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Jedná se o životodárný </a:t>
            </a:r>
            <a:r>
              <a:rPr lang="cs"/>
              <a:t>bylinný likér typu bitter</a:t>
            </a:r>
            <a:r>
              <a:rPr lang="cs"/>
              <a:t>, </a:t>
            </a:r>
            <a:r>
              <a:rPr lang="cs"/>
              <a:t>vyráběný</a:t>
            </a:r>
            <a:r>
              <a:rPr lang="cs"/>
              <a:t> v Plzni.</a:t>
            </a:r>
            <a:endParaRPr/>
          </a:p>
        </p:txBody>
      </p:sp>
      <p:sp>
        <p:nvSpPr>
          <p:cNvPr id="304" name="Google Shape;304;p44"/>
          <p:cNvSpPr txBox="1"/>
          <p:nvPr>
            <p:ph idx="1" type="body"/>
          </p:nvPr>
        </p:nvSpPr>
        <p:spPr>
          <a:xfrm>
            <a:off x="5205400" y="2444963"/>
            <a:ext cx="3409500" cy="9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FERNET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05" name="Google Shape;30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550" y="1006350"/>
            <a:ext cx="2171375" cy="4002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3875" y="1378050"/>
            <a:ext cx="1959462" cy="366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4">
            <a:hlinkClick action="ppaction://hlinksldjump" r:id="rId5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/>
          <p:nvPr>
            <p:ph type="title"/>
          </p:nvPr>
        </p:nvSpPr>
        <p:spPr>
          <a:xfrm>
            <a:off x="311700" y="391350"/>
            <a:ext cx="8520600" cy="1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Jaká</a:t>
            </a:r>
            <a:r>
              <a:rPr lang="cs"/>
              <a:t> automobilka sídlící v Moravskoslezském kraji vyráběla vozy pro Rallye Dakar nebo pro cesty Miroslava Zikmunda a Jiřího Hanzelky?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5"/>
          <p:cNvSpPr txBox="1"/>
          <p:nvPr/>
        </p:nvSpPr>
        <p:spPr>
          <a:xfrm>
            <a:off x="4788600" y="2571750"/>
            <a:ext cx="4226700" cy="12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TATRA</a:t>
            </a: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14" name="Google Shape;3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5625" y="1932625"/>
            <a:ext cx="3882977" cy="291223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5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6"/>
          <p:cNvSpPr txBox="1"/>
          <p:nvPr>
            <p:ph type="title"/>
          </p:nvPr>
        </p:nvSpPr>
        <p:spPr>
          <a:xfrm>
            <a:off x="311700" y="391350"/>
            <a:ext cx="8520600" cy="1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Jakými kraji protéká průplav propojující Otrokovice se Sudoměřicemi a o jaký průplav jde?</a:t>
            </a:r>
            <a:endParaRPr/>
          </a:p>
        </p:txBody>
      </p:sp>
      <p:sp>
        <p:nvSpPr>
          <p:cNvPr id="321" name="Google Shape;321;p46"/>
          <p:cNvSpPr txBox="1"/>
          <p:nvPr/>
        </p:nvSpPr>
        <p:spPr>
          <a:xfrm>
            <a:off x="4277825" y="2115300"/>
            <a:ext cx="4554600" cy="214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5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JIHOMORAVSKÝ A ZLÍNSKÝ KRAJ, BAŤŮV KANÁL</a:t>
            </a:r>
            <a:endParaRPr sz="35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22" name="Google Shape;322;p46"/>
          <p:cNvPicPr preferRelativeResize="0"/>
          <p:nvPr/>
        </p:nvPicPr>
        <p:blipFill rotWithShape="1">
          <a:blip r:embed="rId3">
            <a:alphaModFix/>
          </a:blip>
          <a:srcRect b="17573" l="0" r="0" t="0"/>
          <a:stretch/>
        </p:blipFill>
        <p:spPr>
          <a:xfrm>
            <a:off x="857500" y="1556225"/>
            <a:ext cx="2971900" cy="326710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6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 jakém kraji probíhají jedny z nejtěžších koňských dostihů v Evropě?</a:t>
            </a:r>
            <a:endParaRPr/>
          </a:p>
        </p:txBody>
      </p:sp>
      <p:sp>
        <p:nvSpPr>
          <p:cNvPr id="329" name="Google Shape;329;p47"/>
          <p:cNvSpPr txBox="1"/>
          <p:nvPr>
            <p:ph idx="1" type="body"/>
          </p:nvPr>
        </p:nvSpPr>
        <p:spPr>
          <a:xfrm>
            <a:off x="4572000" y="2801100"/>
            <a:ext cx="4377900" cy="14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5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 PARDUBICKÉM KRAJI</a:t>
            </a:r>
            <a:endParaRPr sz="5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30" name="Google Shape;3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83200"/>
            <a:ext cx="4194925" cy="257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7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8"/>
          <p:cNvSpPr txBox="1"/>
          <p:nvPr>
            <p:ph type="title"/>
          </p:nvPr>
        </p:nvSpPr>
        <p:spPr>
          <a:xfrm>
            <a:off x="311700" y="391350"/>
            <a:ext cx="8520600" cy="18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Pro místo na které se ptáme jsou typické dřevěné stavby z konce 19. století. Byly postaveny na návrh architekta Dušana Jurkoviče a nachází se v Moravskoslezských Beskydech.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48"/>
          <p:cNvSpPr txBox="1"/>
          <p:nvPr/>
        </p:nvSpPr>
        <p:spPr>
          <a:xfrm>
            <a:off x="5052300" y="2949125"/>
            <a:ext cx="3940200" cy="11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PUSTEVNY</a:t>
            </a: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38" name="Google Shape;33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850" y="2384825"/>
            <a:ext cx="4483799" cy="22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8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9"/>
          <p:cNvSpPr txBox="1"/>
          <p:nvPr>
            <p:ph type="title"/>
          </p:nvPr>
        </p:nvSpPr>
        <p:spPr>
          <a:xfrm>
            <a:off x="311700" y="391350"/>
            <a:ext cx="8520600" cy="1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Jaká je nejvyšší hora Šumavy na území České republiky? Nachází se na hranicích s Rakouskem.  </a:t>
            </a:r>
            <a:endParaRPr/>
          </a:p>
        </p:txBody>
      </p:sp>
      <p:sp>
        <p:nvSpPr>
          <p:cNvPr id="345" name="Google Shape;345;p49"/>
          <p:cNvSpPr txBox="1"/>
          <p:nvPr/>
        </p:nvSpPr>
        <p:spPr>
          <a:xfrm>
            <a:off x="4652250" y="3012725"/>
            <a:ext cx="3837300" cy="11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1921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PLECHÝ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46" name="Google Shape;3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850" y="1424625"/>
            <a:ext cx="2572902" cy="3334052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9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0"/>
          <p:cNvSpPr txBox="1"/>
          <p:nvPr>
            <p:ph type="title"/>
          </p:nvPr>
        </p:nvSpPr>
        <p:spPr>
          <a:xfrm>
            <a:off x="311700" y="391350"/>
            <a:ext cx="8520600" cy="1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Tento národní pivovar drží ocenění za nejlepší speciál na světě. Je to jeden z největších vývozců piva v České republice. V názvu má jméno města, kde se nachází. </a:t>
            </a:r>
            <a:endParaRPr/>
          </a:p>
        </p:txBody>
      </p:sp>
      <p:sp>
        <p:nvSpPr>
          <p:cNvPr id="353" name="Google Shape;353;p50"/>
          <p:cNvSpPr txBox="1"/>
          <p:nvPr/>
        </p:nvSpPr>
        <p:spPr>
          <a:xfrm>
            <a:off x="4777975" y="2571750"/>
            <a:ext cx="4206300" cy="13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921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1921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BUDĚJOVICKÝ BUDVAR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4" name="Google Shape;35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222775"/>
            <a:ext cx="4347450" cy="2625452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0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</a:t>
            </a: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1"/>
          <p:cNvSpPr txBox="1"/>
          <p:nvPr>
            <p:ph type="title"/>
          </p:nvPr>
        </p:nvSpPr>
        <p:spPr>
          <a:xfrm>
            <a:off x="311700" y="391350"/>
            <a:ext cx="8520600" cy="1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Výrobce </a:t>
            </a:r>
            <a:r>
              <a:rPr lang="cs"/>
              <a:t>klavírů a pianin sídlící Hradci Králové.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Také je je největším evropským výrobcem akustických klavírů a pianin, exportující do více než 60 zemí.</a:t>
            </a:r>
            <a:endParaRPr/>
          </a:p>
        </p:txBody>
      </p:sp>
      <p:sp>
        <p:nvSpPr>
          <p:cNvPr id="361" name="Google Shape;361;p51"/>
          <p:cNvSpPr txBox="1"/>
          <p:nvPr/>
        </p:nvSpPr>
        <p:spPr>
          <a:xfrm>
            <a:off x="4777975" y="2852700"/>
            <a:ext cx="4206300" cy="13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1921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PETROF, spol. s r.o.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2" name="Google Shape;362;p51">
            <a:hlinkClick action="ppaction://hlinksldjump" r:id="rId3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 Kolo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363" name="Google Shape;36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975" y="2038775"/>
            <a:ext cx="3126200" cy="299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Kolo 2.</a:t>
            </a:r>
            <a:endParaRPr/>
          </a:p>
        </p:txBody>
      </p:sp>
      <p:graphicFrame>
        <p:nvGraphicFramePr>
          <p:cNvPr id="77" name="Google Shape;77;p16"/>
          <p:cNvGraphicFramePr/>
          <p:nvPr/>
        </p:nvGraphicFramePr>
        <p:xfrm>
          <a:off x="311675" y="917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{A9497FB3-43E1-490E-951A-AE10B532CA85}</a:tableStyleId>
              </a:tblPr>
              <a:tblGrid>
                <a:gridCol w="1704125"/>
                <a:gridCol w="1704125"/>
                <a:gridCol w="1704125"/>
                <a:gridCol w="1704125"/>
                <a:gridCol w="1704125"/>
              </a:tblGrid>
              <a:tr h="56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chemeClr val="accent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ZAJÍMAVOSTI</a:t>
                      </a:r>
                      <a:endParaRPr b="1" sz="1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chemeClr val="accent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FIRMY</a:t>
                      </a:r>
                      <a:endParaRPr b="1" sz="1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chemeClr val="accent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MĚSTA</a:t>
                      </a:r>
                      <a:endParaRPr b="1" sz="1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cs" sz="1500">
                          <a:solidFill>
                            <a:schemeClr val="accent1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PŘÍRODA</a:t>
                      </a:r>
                      <a:endParaRPr b="1" sz="1500">
                        <a:solidFill>
                          <a:schemeClr val="accent1"/>
                        </a:solidFill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567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100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100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 u="sng">
                          <a:solidFill>
                            <a:schemeClr val="hlink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3"/>
                        </a:rPr>
                        <a:t>100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100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100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7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200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200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 u="sng">
                          <a:solidFill>
                            <a:schemeClr val="hlink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4"/>
                        </a:rPr>
                        <a:t>200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200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200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7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300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300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 u="sng">
                          <a:solidFill>
                            <a:schemeClr val="hlink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5"/>
                        </a:rPr>
                        <a:t>300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 u="sng">
                          <a:solidFill>
                            <a:schemeClr val="hlink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6"/>
                        </a:rPr>
                        <a:t>300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 u="sng">
                          <a:solidFill>
                            <a:schemeClr val="hlink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7"/>
                        </a:rPr>
                        <a:t>300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7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400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400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 u="sng">
                          <a:solidFill>
                            <a:schemeClr val="hlink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8"/>
                        </a:rPr>
                        <a:t>400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400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 u="sng">
                          <a:solidFill>
                            <a:schemeClr val="hlink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9"/>
                        </a:rPr>
                        <a:t>400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7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500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 u="sng">
                          <a:solidFill>
                            <a:schemeClr val="hlink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0"/>
                        </a:rPr>
                        <a:t>500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 u="sng">
                          <a:solidFill>
                            <a:schemeClr val="hlink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1"/>
                        </a:rPr>
                        <a:t>500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 u="sng">
                          <a:solidFill>
                            <a:schemeClr val="hlink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2"/>
                        </a:rPr>
                        <a:t>500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 u="sng">
                          <a:solidFill>
                            <a:schemeClr val="hlink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3"/>
                        </a:rPr>
                        <a:t>500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7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1000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 u="sng">
                          <a:solidFill>
                            <a:schemeClr val="hlink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4"/>
                        </a:rPr>
                        <a:t>1000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 u="sng">
                          <a:solidFill>
                            <a:schemeClr val="hlink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5"/>
                        </a:rPr>
                        <a:t>1000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>
                          <a:latin typeface="Playfair Display"/>
                          <a:ea typeface="Playfair Display"/>
                          <a:cs typeface="Playfair Display"/>
                          <a:sym typeface="Playfair Display"/>
                        </a:rPr>
                        <a:t>1000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2500" u="sng">
                          <a:solidFill>
                            <a:schemeClr val="accent5"/>
                          </a:solidFill>
                          <a:latin typeface="Playfair Display"/>
                          <a:ea typeface="Playfair Display"/>
                          <a:cs typeface="Playfair Display"/>
                          <a:sym typeface="Playfair Display"/>
                          <a:hlinkClick action="ppaction://hlinksldjump" r:id="rId16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1000</a:t>
                      </a:r>
                      <a:endParaRPr sz="2500">
                        <a:latin typeface="Playfair Display"/>
                        <a:ea typeface="Playfair Display"/>
                        <a:cs typeface="Playfair Display"/>
                        <a:sym typeface="Playfair Display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2"/>
          <p:cNvSpPr txBox="1"/>
          <p:nvPr>
            <p:ph type="title"/>
          </p:nvPr>
        </p:nvSpPr>
        <p:spPr>
          <a:xfrm>
            <a:off x="311700" y="391350"/>
            <a:ext cx="8520600" cy="1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 se jmenuje firma, která</a:t>
            </a:r>
            <a:r>
              <a:rPr lang="cs"/>
              <a:t> vyrobila tuto motorku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 teď vyrábí tento samopal? </a:t>
            </a:r>
            <a:endParaRPr/>
          </a:p>
        </p:txBody>
      </p:sp>
      <p:sp>
        <p:nvSpPr>
          <p:cNvPr id="369" name="Google Shape;369;p52"/>
          <p:cNvSpPr txBox="1"/>
          <p:nvPr/>
        </p:nvSpPr>
        <p:spPr>
          <a:xfrm>
            <a:off x="4777975" y="2852700"/>
            <a:ext cx="4206300" cy="13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40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1921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ČESKÁ ZBROJOVKA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70" name="Google Shape;370;p52">
            <a:hlinkClick action="ppaction://hlinksldjump" r:id="rId3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 Kolo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371" name="Google Shape;37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657050"/>
            <a:ext cx="2818123" cy="16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9250" y="2724400"/>
            <a:ext cx="2860974" cy="214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3"/>
          <p:cNvSpPr txBox="1"/>
          <p:nvPr>
            <p:ph type="title"/>
          </p:nvPr>
        </p:nvSpPr>
        <p:spPr>
          <a:xfrm>
            <a:off x="311700" y="391350"/>
            <a:ext cx="8520600" cy="1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Známé skalní město s </a:t>
            </a:r>
            <a:r>
              <a:rPr lang="cs"/>
              <a:t> labyrintem, gotickou bránou a křišťálově průhlednou pískovnou nacházející se v okrese Náchod se nazývá:</a:t>
            </a:r>
            <a:endParaRPr/>
          </a:p>
        </p:txBody>
      </p:sp>
      <p:sp>
        <p:nvSpPr>
          <p:cNvPr id="378" name="Google Shape;378;p53"/>
          <p:cNvSpPr txBox="1"/>
          <p:nvPr/>
        </p:nvSpPr>
        <p:spPr>
          <a:xfrm>
            <a:off x="3679900" y="2676300"/>
            <a:ext cx="5304300" cy="15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cs" sz="3368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ADRŠPAŠSKO-TEPLICKÉ SKÁLY + SKALNÍ MĚSTO</a:t>
            </a:r>
            <a:endParaRPr sz="1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79" name="Google Shape;37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322263"/>
            <a:ext cx="3375099" cy="2250066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3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4"/>
          <p:cNvSpPr txBox="1"/>
          <p:nvPr>
            <p:ph type="title"/>
          </p:nvPr>
        </p:nvSpPr>
        <p:spPr>
          <a:xfrm>
            <a:off x="311700" y="391350"/>
            <a:ext cx="8672400" cy="1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 se nazývá největší český výrobce porcelánu s korunkou ve znaku? Porcelán vyrábí od roku 1794. Firma sídlí v obci Nová Role u Karlových Varů.</a:t>
            </a:r>
            <a:endParaRPr/>
          </a:p>
        </p:txBody>
      </p:sp>
      <p:sp>
        <p:nvSpPr>
          <p:cNvPr id="386" name="Google Shape;386;p54"/>
          <p:cNvSpPr txBox="1"/>
          <p:nvPr/>
        </p:nvSpPr>
        <p:spPr>
          <a:xfrm>
            <a:off x="3679900" y="2676300"/>
            <a:ext cx="5304300" cy="15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cs" sz="3868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PORCELÁN THUN</a:t>
            </a:r>
            <a:endParaRPr sz="15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87" name="Google Shape;387;p54"/>
          <p:cNvPicPr preferRelativeResize="0"/>
          <p:nvPr/>
        </p:nvPicPr>
        <p:blipFill rotWithShape="1">
          <a:blip r:embed="rId3">
            <a:alphaModFix/>
          </a:blip>
          <a:srcRect b="0" l="0" r="0" t="19165"/>
          <a:stretch/>
        </p:blipFill>
        <p:spPr>
          <a:xfrm>
            <a:off x="172325" y="2174498"/>
            <a:ext cx="4057175" cy="245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4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 txBox="1"/>
          <p:nvPr>
            <p:ph idx="1" type="body"/>
          </p:nvPr>
        </p:nvSpPr>
        <p:spPr>
          <a:xfrm>
            <a:off x="361925" y="419125"/>
            <a:ext cx="8520600" cy="15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cs" sz="32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Uveďte krajské město kraje, ve kterém se nachází nejmenší NP v ČR.</a:t>
            </a:r>
            <a:endParaRPr b="1"/>
          </a:p>
        </p:txBody>
      </p:sp>
      <p:sp>
        <p:nvSpPr>
          <p:cNvPr id="394" name="Google Shape;394;p55"/>
          <p:cNvSpPr txBox="1"/>
          <p:nvPr/>
        </p:nvSpPr>
        <p:spPr>
          <a:xfrm>
            <a:off x="4998900" y="2616425"/>
            <a:ext cx="3526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BRNO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95" name="Google Shape;39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2275" y="1694625"/>
            <a:ext cx="2569950" cy="25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5"/>
          <p:cNvPicPr preferRelativeResize="0"/>
          <p:nvPr/>
        </p:nvPicPr>
        <p:blipFill rotWithShape="1">
          <a:blip r:embed="rId4">
            <a:alphaModFix/>
          </a:blip>
          <a:srcRect b="0" l="50409" r="0" t="0"/>
          <a:stretch/>
        </p:blipFill>
        <p:spPr>
          <a:xfrm>
            <a:off x="526372" y="1694625"/>
            <a:ext cx="2264203" cy="256994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55">
            <a:hlinkClick action="ppaction://hlinksldjump" r:id="rId5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6"/>
          <p:cNvSpPr txBox="1"/>
          <p:nvPr>
            <p:ph type="title"/>
          </p:nvPr>
        </p:nvSpPr>
        <p:spPr>
          <a:xfrm>
            <a:off x="311700" y="391350"/>
            <a:ext cx="8672400" cy="1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 jakém kraji se nachází a jak se jmenuje 5. největší přehrada České republiky? Je využívána pro lodní dopravu i k rekreaci a různým vodním sportům.</a:t>
            </a:r>
            <a:endParaRPr/>
          </a:p>
        </p:txBody>
      </p:sp>
      <p:sp>
        <p:nvSpPr>
          <p:cNvPr id="403" name="Google Shape;403;p56"/>
          <p:cNvSpPr txBox="1"/>
          <p:nvPr/>
        </p:nvSpPr>
        <p:spPr>
          <a:xfrm>
            <a:off x="3679900" y="2676300"/>
            <a:ext cx="5304300" cy="15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cs" sz="3868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SLAPY - STŘEDOČESKÝ KRAJ</a:t>
            </a:r>
            <a:endParaRPr sz="15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04" name="Google Shape;40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571750"/>
            <a:ext cx="3375101" cy="189648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6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7"/>
          <p:cNvSpPr txBox="1"/>
          <p:nvPr>
            <p:ph type="title"/>
          </p:nvPr>
        </p:nvSpPr>
        <p:spPr>
          <a:xfrm>
            <a:off x="311700" y="391350"/>
            <a:ext cx="8672400" cy="1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Otáčivé hlediště se nachází v zahradě známého českého zámku. Areál tohoto státního známku je jeden z nejrozsáhlejších ve střední Evropě. Nachází se zde 5 nádvoří. </a:t>
            </a:r>
            <a:endParaRPr/>
          </a:p>
        </p:txBody>
      </p:sp>
      <p:sp>
        <p:nvSpPr>
          <p:cNvPr id="411" name="Google Shape;411;p57"/>
          <p:cNvSpPr txBox="1"/>
          <p:nvPr/>
        </p:nvSpPr>
        <p:spPr>
          <a:xfrm>
            <a:off x="3679900" y="2676300"/>
            <a:ext cx="5304300" cy="15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rPr lang="cs" sz="3868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ČESKÝ KRUMLOV</a:t>
            </a:r>
            <a:endParaRPr sz="15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12" name="Google Shape;41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432537"/>
            <a:ext cx="3375099" cy="2531324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7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8"/>
          <p:cNvSpPr txBox="1"/>
          <p:nvPr>
            <p:ph type="title"/>
          </p:nvPr>
        </p:nvSpPr>
        <p:spPr>
          <a:xfrm>
            <a:off x="311700" y="391350"/>
            <a:ext cx="8520600" cy="111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Pivovar nacházející v krajském městě v západních čechách,  nyní tento pivovar spadá  pod japonskou společnost Asahi.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58"/>
          <p:cNvSpPr txBox="1"/>
          <p:nvPr/>
        </p:nvSpPr>
        <p:spPr>
          <a:xfrm>
            <a:off x="4496725" y="2270025"/>
            <a:ext cx="4206300" cy="13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PLZEŇSKÝ PRAZDROJ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20" name="Google Shape;420;p58">
            <a:hlinkClick action="ppaction://hlinksldjump" r:id="rId3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 Kolo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421" name="Google Shape;421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657050"/>
            <a:ext cx="3334049" cy="333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9"/>
          <p:cNvSpPr txBox="1"/>
          <p:nvPr>
            <p:ph type="title"/>
          </p:nvPr>
        </p:nvSpPr>
        <p:spPr>
          <a:xfrm>
            <a:off x="278775" y="195150"/>
            <a:ext cx="8553600" cy="13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Nejmladší česká přehrada, kterou prochází historická hranice Moravy a Slezska a leží na řece Moravici nese název: </a:t>
            </a:r>
            <a:endParaRPr/>
          </a:p>
        </p:txBody>
      </p:sp>
      <p:sp>
        <p:nvSpPr>
          <p:cNvPr id="427" name="Google Shape;427;p59"/>
          <p:cNvSpPr txBox="1"/>
          <p:nvPr/>
        </p:nvSpPr>
        <p:spPr>
          <a:xfrm>
            <a:off x="4496725" y="2270025"/>
            <a:ext cx="4206300" cy="13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SLEZSKÁ HARTA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28" name="Google Shape;42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075" y="1810400"/>
            <a:ext cx="4191925" cy="2774068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9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0"/>
          <p:cNvSpPr txBox="1"/>
          <p:nvPr>
            <p:ph type="title"/>
          </p:nvPr>
        </p:nvSpPr>
        <p:spPr>
          <a:xfrm>
            <a:off x="278775" y="195150"/>
            <a:ext cx="8553600" cy="13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 se nazývají naše dvě sopky nacházející se v pohoří Nízký Jeseník? Tyčí se nad vodní nádrží Slezská Harta. </a:t>
            </a:r>
            <a:endParaRPr/>
          </a:p>
        </p:txBody>
      </p:sp>
      <p:sp>
        <p:nvSpPr>
          <p:cNvPr id="435" name="Google Shape;435;p60"/>
          <p:cNvSpPr txBox="1"/>
          <p:nvPr/>
        </p:nvSpPr>
        <p:spPr>
          <a:xfrm>
            <a:off x="4496725" y="2270025"/>
            <a:ext cx="4206300" cy="13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VELKÝ A MALÝ ROUDNÝ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36" name="Google Shape;43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100" y="1880075"/>
            <a:ext cx="4191926" cy="279598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0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1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Jaká česká firma je významným výrobcem autobusy pro městskou dopravu? Jejich sídlo se nachází blízko Ústí nad Orlicí.</a:t>
            </a:r>
            <a:endParaRPr/>
          </a:p>
        </p:txBody>
      </p:sp>
      <p:sp>
        <p:nvSpPr>
          <p:cNvPr id="443" name="Google Shape;443;p61"/>
          <p:cNvSpPr txBox="1"/>
          <p:nvPr>
            <p:ph idx="1" type="body"/>
          </p:nvPr>
        </p:nvSpPr>
        <p:spPr>
          <a:xfrm>
            <a:off x="4229625" y="3171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5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SOR LIBCHAVY</a:t>
            </a:r>
            <a:endParaRPr sz="5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44" name="Google Shape;44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700" y="2121675"/>
            <a:ext cx="3985925" cy="26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1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391350"/>
            <a:ext cx="8520600" cy="10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Jaká firma sídlící v Karlovarském kraji vyrábí převážně housle a strunné nástroje a v jakém městě/vesnici se nachází</a:t>
            </a:r>
            <a:r>
              <a:rPr lang="cs"/>
              <a:t>?</a:t>
            </a:r>
            <a:endParaRPr/>
          </a:p>
        </p:txBody>
      </p:sp>
      <p:sp>
        <p:nvSpPr>
          <p:cNvPr id="83" name="Google Shape;83;p17"/>
          <p:cNvSpPr txBox="1"/>
          <p:nvPr/>
        </p:nvSpPr>
        <p:spPr>
          <a:xfrm>
            <a:off x="4924800" y="2705600"/>
            <a:ext cx="4005300" cy="153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7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STRUNAL,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LUBY U CHEBU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825" y="1905725"/>
            <a:ext cx="3893169" cy="25928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2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Jedná se o okruh, který se rozprostírá </a:t>
            </a:r>
            <a:r>
              <a:rPr lang="cs"/>
              <a:t>kolem</a:t>
            </a:r>
            <a:r>
              <a:rPr lang="cs"/>
              <a:t> centra Hradce králové. V lázních Bohdaneč se nachází </a:t>
            </a:r>
            <a:r>
              <a:rPr lang="cs"/>
              <a:t>stejnojmenná</a:t>
            </a:r>
            <a:r>
              <a:rPr lang="cs"/>
              <a:t> naučná stezka.  </a:t>
            </a:r>
            <a:endParaRPr/>
          </a:p>
        </p:txBody>
      </p:sp>
      <p:sp>
        <p:nvSpPr>
          <p:cNvPr id="451" name="Google Shape;451;p62"/>
          <p:cNvSpPr txBox="1"/>
          <p:nvPr>
            <p:ph idx="1" type="body"/>
          </p:nvPr>
        </p:nvSpPr>
        <p:spPr>
          <a:xfrm>
            <a:off x="4254025" y="3171650"/>
            <a:ext cx="4419300" cy="7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39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GOČÁRŮV OKRUH</a:t>
            </a:r>
            <a:endParaRPr sz="39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52" name="Google Shape;452;p62">
            <a:hlinkClick action="ppaction://hlinksldjump" r:id="rId3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2. Kolo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453" name="Google Shape;45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1300" y="1850950"/>
            <a:ext cx="2995875" cy="303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485249"/>
            <a:ext cx="4731300" cy="209189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Ve kterém městě sídlí firma GUMOTEX? Firma vyrábí převážně nafukovací čluny.</a:t>
            </a:r>
            <a:endParaRPr/>
          </a:p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4345100" y="2800475"/>
            <a:ext cx="4731300" cy="110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V BŘECLAVI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3" name="Google Shape;93;p18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type="title"/>
          </p:nvPr>
        </p:nvSpPr>
        <p:spPr>
          <a:xfrm>
            <a:off x="311700" y="391350"/>
            <a:ext cx="8520600" cy="14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 se nazývá jedna ze dvou českých přečerpávacích vodních elektráren v pohoří Hrubý?</a:t>
            </a:r>
            <a:endParaRPr/>
          </a:p>
        </p:txBody>
      </p:sp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4219375" y="2357250"/>
            <a:ext cx="4731300" cy="196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DLOUHÉ STRÁNĚ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025" y="2037062"/>
            <a:ext cx="3914576" cy="260808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391350"/>
            <a:ext cx="8520600" cy="104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Jaké firma sídlící v Karlovarském kraji vyrábí převážně dechové nástroje?</a:t>
            </a:r>
            <a:endParaRPr/>
          </a:p>
        </p:txBody>
      </p:sp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5802525" y="2788825"/>
            <a:ext cx="2616600" cy="111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 sz="6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AMATI</a:t>
            </a:r>
            <a:endParaRPr sz="6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14969">
            <a:off x="209125" y="2090750"/>
            <a:ext cx="5451775" cy="208076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391350"/>
            <a:ext cx="8520600" cy="12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Jaký cukrářský výrobek se vyrábí ve městě blízko Kopřivnice? Nad městem se nachází Trúba.</a:t>
            </a:r>
            <a:endParaRPr/>
          </a:p>
        </p:txBody>
      </p:sp>
      <p:sp>
        <p:nvSpPr>
          <p:cNvPr id="115" name="Google Shape;115;p21"/>
          <p:cNvSpPr txBox="1"/>
          <p:nvPr/>
        </p:nvSpPr>
        <p:spPr>
          <a:xfrm>
            <a:off x="4106475" y="2289675"/>
            <a:ext cx="4609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5000"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ŠTRAMBERSKÉ UŠI</a:t>
            </a:r>
            <a:endParaRPr sz="5000">
              <a:solidFill>
                <a:schemeClr val="accent3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887200"/>
            <a:ext cx="3675076" cy="288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>
            <a:hlinkClick action="ppaction://hlinksldjump" r:id="rId4"/>
          </p:cNvPr>
          <p:cNvSpPr/>
          <p:nvPr/>
        </p:nvSpPr>
        <p:spPr>
          <a:xfrm>
            <a:off x="7422600" y="4498575"/>
            <a:ext cx="1409700" cy="5001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accent1"/>
                </a:solidFill>
                <a:uFill>
                  <a:noFill/>
                </a:uFill>
                <a:hlinkClick action="ppaction://hlinksldjump"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1. Kolo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