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91" r:id="rId21"/>
    <p:sldId id="292" r:id="rId22"/>
    <p:sldId id="294" r:id="rId23"/>
    <p:sldId id="272" r:id="rId24"/>
    <p:sldId id="273" r:id="rId25"/>
    <p:sldId id="274" r:id="rId26"/>
    <p:sldId id="295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</p:sldIdLst>
  <p:sldSz cx="9144000" cy="6858000" type="screen4x3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73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Obrázek 33"/>
          <p:cNvPicPr/>
          <p:nvPr/>
        </p:nvPicPr>
        <p:blipFill>
          <a:blip r:embed="rId2" cstate="print"/>
          <a:stretch/>
        </p:blipFill>
        <p:spPr>
          <a:xfrm>
            <a:off x="2078640" y="1604520"/>
            <a:ext cx="4985640" cy="3977280"/>
          </a:xfrm>
          <a:prstGeom prst="rect">
            <a:avLst/>
          </a:prstGeom>
          <a:ln>
            <a:noFill/>
          </a:ln>
        </p:spPr>
      </p:pic>
      <p:pic>
        <p:nvPicPr>
          <p:cNvPr id="35" name="Obrázek 34"/>
          <p:cNvPicPr/>
          <p:nvPr/>
        </p:nvPicPr>
        <p:blipFill>
          <a:blip r:embed="rId2" cstate="print"/>
          <a:stretch/>
        </p:blipFill>
        <p:spPr>
          <a:xfrm>
            <a:off x="2078640" y="1604520"/>
            <a:ext cx="498564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0" name="Obrázek 69"/>
          <p:cNvPicPr/>
          <p:nvPr/>
        </p:nvPicPr>
        <p:blipFill>
          <a:blip r:embed="rId2" cstate="print"/>
          <a:stretch/>
        </p:blipFill>
        <p:spPr>
          <a:xfrm>
            <a:off x="2078640" y="1604520"/>
            <a:ext cx="4985640" cy="3977280"/>
          </a:xfrm>
          <a:prstGeom prst="rect">
            <a:avLst/>
          </a:prstGeom>
          <a:ln>
            <a:noFill/>
          </a:ln>
        </p:spPr>
      </p:pic>
      <p:pic>
        <p:nvPicPr>
          <p:cNvPr id="71" name="Obrázek 70"/>
          <p:cNvPicPr/>
          <p:nvPr/>
        </p:nvPicPr>
        <p:blipFill>
          <a:blip r:embed="rId2" cstate="print"/>
          <a:stretch/>
        </p:blipFill>
        <p:spPr>
          <a:xfrm>
            <a:off x="2078640" y="1604520"/>
            <a:ext cx="498564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06" name="Obrázek 105"/>
          <p:cNvPicPr/>
          <p:nvPr/>
        </p:nvPicPr>
        <p:blipFill>
          <a:blip r:embed="rId2" cstate="print"/>
          <a:stretch/>
        </p:blipFill>
        <p:spPr>
          <a:xfrm>
            <a:off x="2078640" y="1604520"/>
            <a:ext cx="4985640" cy="3977280"/>
          </a:xfrm>
          <a:prstGeom prst="rect">
            <a:avLst/>
          </a:prstGeom>
          <a:ln>
            <a:noFill/>
          </a:ln>
        </p:spPr>
      </p:pic>
      <p:pic>
        <p:nvPicPr>
          <p:cNvPr id="107" name="Obrázek 106"/>
          <p:cNvPicPr/>
          <p:nvPr/>
        </p:nvPicPr>
        <p:blipFill>
          <a:blip r:embed="rId2" cstate="print"/>
          <a:stretch/>
        </p:blipFill>
        <p:spPr>
          <a:xfrm>
            <a:off x="2078640" y="1604520"/>
            <a:ext cx="498564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42" name="Obrázek 141"/>
          <p:cNvPicPr/>
          <p:nvPr/>
        </p:nvPicPr>
        <p:blipFill>
          <a:blip r:embed="rId2" cstate="print"/>
          <a:stretch/>
        </p:blipFill>
        <p:spPr>
          <a:xfrm>
            <a:off x="2078640" y="1604520"/>
            <a:ext cx="4985640" cy="3977280"/>
          </a:xfrm>
          <a:prstGeom prst="rect">
            <a:avLst/>
          </a:prstGeom>
          <a:ln>
            <a:noFill/>
          </a:ln>
        </p:spPr>
      </p:pic>
      <p:pic>
        <p:nvPicPr>
          <p:cNvPr id="143" name="Obrázek 142"/>
          <p:cNvPicPr/>
          <p:nvPr/>
        </p:nvPicPr>
        <p:blipFill>
          <a:blip r:embed="rId2" cstate="print"/>
          <a:stretch/>
        </p:blipFill>
        <p:spPr>
          <a:xfrm>
            <a:off x="2078640" y="1604520"/>
            <a:ext cx="498564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683640" y="332640"/>
            <a:ext cx="7770960" cy="146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5400" strike="noStrike">
                <a:solidFill>
                  <a:srgbClr val="000000"/>
                </a:solidFill>
                <a:latin typeface="Cambria"/>
                <a:ea typeface="DejaVu Sans"/>
              </a:rPr>
              <a:t>Zlínský kraj</a:t>
            </a:r>
            <a:endParaRPr/>
          </a:p>
        </p:txBody>
      </p:sp>
      <p:sp>
        <p:nvSpPr>
          <p:cNvPr id="145" name="CustomShape 2"/>
          <p:cNvSpPr/>
          <p:nvPr/>
        </p:nvSpPr>
        <p:spPr>
          <a:xfrm>
            <a:off x="1835640" y="5157360"/>
            <a:ext cx="93456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Znak</a:t>
            </a:r>
            <a:endParaRPr/>
          </a:p>
        </p:txBody>
      </p:sp>
      <p:pic>
        <p:nvPicPr>
          <p:cNvPr id="146" name="Picture 2"/>
          <p:cNvPicPr/>
          <p:nvPr/>
        </p:nvPicPr>
        <p:blipFill>
          <a:blip r:embed="rId2" cstate="print"/>
          <a:stretch/>
        </p:blipFill>
        <p:spPr>
          <a:xfrm>
            <a:off x="755640" y="1917000"/>
            <a:ext cx="2950920" cy="3187440"/>
          </a:xfrm>
          <a:prstGeom prst="rect">
            <a:avLst/>
          </a:prstGeom>
          <a:ln>
            <a:noFill/>
          </a:ln>
        </p:spPr>
      </p:pic>
      <p:sp>
        <p:nvSpPr>
          <p:cNvPr id="147" name="CustomShape 3"/>
          <p:cNvSpPr/>
          <p:nvPr/>
        </p:nvSpPr>
        <p:spPr>
          <a:xfrm>
            <a:off x="6232680" y="2637000"/>
            <a:ext cx="88704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vlajka</a:t>
            </a:r>
            <a:endParaRPr/>
          </a:p>
        </p:txBody>
      </p:sp>
      <p:pic>
        <p:nvPicPr>
          <p:cNvPr id="148" name="Picture 4"/>
          <p:cNvPicPr/>
          <p:nvPr/>
        </p:nvPicPr>
        <p:blipFill>
          <a:blip r:embed="rId3" cstate="print"/>
          <a:stretch/>
        </p:blipFill>
        <p:spPr>
          <a:xfrm>
            <a:off x="4428000" y="3285000"/>
            <a:ext cx="4246920" cy="2886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2"/>
          <p:cNvPicPr/>
          <p:nvPr/>
        </p:nvPicPr>
        <p:blipFill>
          <a:blip r:embed="rId2" cstate="print"/>
          <a:stretch/>
        </p:blipFill>
        <p:spPr>
          <a:xfrm>
            <a:off x="0" y="980640"/>
            <a:ext cx="9342000" cy="5444280"/>
          </a:xfrm>
          <a:prstGeom prst="rect">
            <a:avLst/>
          </a:prstGeom>
          <a:ln>
            <a:noFill/>
          </a:ln>
        </p:spPr>
      </p:pic>
      <p:sp>
        <p:nvSpPr>
          <p:cNvPr id="173" name="CustomShape 1"/>
          <p:cNvSpPr/>
          <p:nvPr/>
        </p:nvSpPr>
        <p:spPr>
          <a:xfrm>
            <a:off x="467640" y="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Bílé Karpaty</a:t>
            </a:r>
            <a:endParaRPr/>
          </a:p>
        </p:txBody>
      </p:sp>
      <p:sp>
        <p:nvSpPr>
          <p:cNvPr id="174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75" name="CustomShape 3"/>
          <p:cNvSpPr/>
          <p:nvPr/>
        </p:nvSpPr>
        <p:spPr>
          <a:xfrm>
            <a:off x="914760" y="2997000"/>
            <a:ext cx="8228160" cy="20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200" strike="noStrike">
                <a:solidFill>
                  <a:srgbClr val="FFFFFF"/>
                </a:solidFill>
                <a:latin typeface="Calibri"/>
                <a:ea typeface="DejaVu Sans"/>
              </a:rPr>
              <a:t>Pohoří na hranici se Slovenskem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200" strike="noStrike">
                <a:solidFill>
                  <a:srgbClr val="FFFFFF"/>
                </a:solidFill>
                <a:latin typeface="Calibri"/>
                <a:ea typeface="DejaVu Sans"/>
              </a:rPr>
              <a:t>Nejvyšší vrchol – Javořina 970 m.n.m.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200" strike="noStrike">
                <a:solidFill>
                  <a:srgbClr val="FFFFFF"/>
                </a:solidFill>
                <a:latin typeface="Calibri"/>
                <a:ea typeface="DejaVu Sans"/>
              </a:rPr>
              <a:t>Centrální části pohoří jsou chráněny ve slovenské Chráněné krajinné oblasti Biele Karpaty, na kterou pak na české straně navazuje česká CHKO Bílé Karpaty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200" strike="noStrike">
                <a:solidFill>
                  <a:srgbClr val="FFFFFF"/>
                </a:solidFill>
                <a:latin typeface="Calibri"/>
                <a:ea typeface="DejaVu Sans"/>
              </a:rPr>
              <a:t>V oblasti Bílých Karpat převládají listnaté lesy, převážně bukové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4"/>
          <p:cNvPicPr/>
          <p:nvPr/>
        </p:nvPicPr>
        <p:blipFill>
          <a:blip r:embed="rId2" cstate="print"/>
          <a:stretch/>
        </p:blipFill>
        <p:spPr>
          <a:xfrm>
            <a:off x="288000" y="908640"/>
            <a:ext cx="8562240" cy="5732280"/>
          </a:xfrm>
          <a:prstGeom prst="rect">
            <a:avLst/>
          </a:prstGeom>
          <a:ln>
            <a:noFill/>
          </a:ln>
        </p:spPr>
      </p:pic>
      <p:sp>
        <p:nvSpPr>
          <p:cNvPr id="177" name="CustomShape 1"/>
          <p:cNvSpPr/>
          <p:nvPr/>
        </p:nvSpPr>
        <p:spPr>
          <a:xfrm>
            <a:off x="467640" y="0"/>
            <a:ext cx="8228160" cy="105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Beskydy</a:t>
            </a:r>
            <a:endParaRPr/>
          </a:p>
        </p:txBody>
      </p:sp>
      <p:sp>
        <p:nvSpPr>
          <p:cNvPr id="178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79" name="CustomShape 3"/>
          <p:cNvSpPr/>
          <p:nvPr/>
        </p:nvSpPr>
        <p:spPr>
          <a:xfrm>
            <a:off x="609480" y="1196640"/>
            <a:ext cx="8228160" cy="508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200" strike="noStrike">
                <a:solidFill>
                  <a:srgbClr val="FFFFFF"/>
                </a:solidFill>
                <a:latin typeface="Calibri"/>
                <a:ea typeface="DejaVu Sans"/>
              </a:rPr>
              <a:t>Téměř celé jejich území pokrývá CHKO Beskydy o rozloze 1160 km², která nicméně zasahuje i do Hostýnsko-vsetínské hornatiny a Javorníků 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200" strike="noStrike">
                <a:solidFill>
                  <a:srgbClr val="FFFFFF"/>
                </a:solidFill>
                <a:latin typeface="Calibri"/>
                <a:ea typeface="DejaVu Sans"/>
              </a:rPr>
              <a:t>CHKO Beskydy byla vyhlášena 5. března 1973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200" strike="noStrike">
                <a:solidFill>
                  <a:srgbClr val="FFFFFF"/>
                </a:solidFill>
                <a:latin typeface="Calibri"/>
                <a:ea typeface="DejaVu Sans"/>
              </a:rPr>
              <a:t>Nejvyšším vrcholem je Lysá hora, ta se ale nachází  v Moravskoslezském kraji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200" strike="noStrike">
                <a:solidFill>
                  <a:srgbClr val="FFFFFF"/>
                </a:solidFill>
                <a:latin typeface="Calibri"/>
                <a:ea typeface="DejaVu Sans"/>
              </a:rPr>
              <a:t>Ve Zlínském kraji se nachází např. Radhošť (na obrázku)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Nerostné bohatství</a:t>
            </a:r>
            <a:endParaRPr/>
          </a:p>
        </p:txBody>
      </p:sp>
      <p:sp>
        <p:nvSpPr>
          <p:cNvPr id="181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2" name="Picture 2"/>
          <p:cNvPicPr/>
          <p:nvPr/>
        </p:nvPicPr>
        <p:blipFill>
          <a:blip r:embed="rId2" cstate="print"/>
          <a:srcRect l="68715" t="48665" b="26966"/>
          <a:stretch/>
        </p:blipFill>
        <p:spPr>
          <a:xfrm>
            <a:off x="4788000" y="2853000"/>
            <a:ext cx="3699720" cy="2303280"/>
          </a:xfrm>
          <a:prstGeom prst="rect">
            <a:avLst/>
          </a:prstGeom>
          <a:ln>
            <a:noFill/>
          </a:ln>
        </p:spPr>
      </p:pic>
      <p:pic>
        <p:nvPicPr>
          <p:cNvPr id="183" name="Picture 4"/>
          <p:cNvPicPr/>
          <p:nvPr/>
        </p:nvPicPr>
        <p:blipFill>
          <a:blip r:embed="rId3" cstate="print"/>
          <a:srcRect l="65159" t="63900" r="4400" b="5821"/>
          <a:stretch/>
        </p:blipFill>
        <p:spPr>
          <a:xfrm>
            <a:off x="827640" y="2925000"/>
            <a:ext cx="3395880" cy="2231280"/>
          </a:xfrm>
          <a:prstGeom prst="rect">
            <a:avLst/>
          </a:prstGeom>
          <a:ln>
            <a:noFill/>
          </a:ln>
        </p:spPr>
      </p:pic>
      <p:sp>
        <p:nvSpPr>
          <p:cNvPr id="184" name="CustomShape 3"/>
          <p:cNvSpPr/>
          <p:nvPr/>
        </p:nvSpPr>
        <p:spPr>
          <a:xfrm>
            <a:off x="609480" y="175248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CustomShape 4"/>
          <p:cNvSpPr/>
          <p:nvPr/>
        </p:nvSpPr>
        <p:spPr>
          <a:xfrm>
            <a:off x="5508000" y="2277000"/>
            <a:ext cx="208728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strike="noStrike">
                <a:solidFill>
                  <a:srgbClr val="000000"/>
                </a:solidFill>
                <a:latin typeface="Calibri"/>
                <a:ea typeface="DejaVu Sans"/>
              </a:rPr>
              <a:t>Hnědé uhlí</a:t>
            </a:r>
            <a:endParaRPr/>
          </a:p>
        </p:txBody>
      </p:sp>
      <p:sp>
        <p:nvSpPr>
          <p:cNvPr id="186" name="CustomShape 5"/>
          <p:cNvSpPr/>
          <p:nvPr/>
        </p:nvSpPr>
        <p:spPr>
          <a:xfrm>
            <a:off x="1403640" y="2277000"/>
            <a:ext cx="208728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strike="noStrike">
                <a:solidFill>
                  <a:srgbClr val="000000"/>
                </a:solidFill>
                <a:latin typeface="Calibri"/>
                <a:ea typeface="DejaVu Sans"/>
              </a:rPr>
              <a:t>Černé uhlí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Nerostné bohatství</a:t>
            </a:r>
            <a:endParaRPr/>
          </a:p>
        </p:txBody>
      </p:sp>
      <p:sp>
        <p:nvSpPr>
          <p:cNvPr id="188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3200" strike="noStrike">
                <a:solidFill>
                  <a:srgbClr val="000000"/>
                </a:solidFill>
                <a:latin typeface="Calibri"/>
                <a:ea typeface="DejaVu Sans"/>
              </a:rPr>
              <a:t>Chudý na nerostné suroviny – cihlářské hlíny, štěrkopísky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89" name="Picture 2"/>
          <p:cNvPicPr/>
          <p:nvPr/>
        </p:nvPicPr>
        <p:blipFill>
          <a:blip r:embed="rId2" cstate="print"/>
          <a:srcRect l="68483" t="63087" r="4822" b="6634"/>
          <a:stretch/>
        </p:blipFill>
        <p:spPr>
          <a:xfrm>
            <a:off x="1403640" y="4017240"/>
            <a:ext cx="2519280" cy="1931040"/>
          </a:xfrm>
          <a:prstGeom prst="rect">
            <a:avLst/>
          </a:prstGeom>
          <a:ln>
            <a:noFill/>
          </a:ln>
        </p:spPr>
      </p:pic>
      <p:sp>
        <p:nvSpPr>
          <p:cNvPr id="190" name="CustomShape 3"/>
          <p:cNvSpPr/>
          <p:nvPr/>
        </p:nvSpPr>
        <p:spPr>
          <a:xfrm>
            <a:off x="2345040" y="3501000"/>
            <a:ext cx="81288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strike="noStrike">
                <a:solidFill>
                  <a:srgbClr val="000000"/>
                </a:solidFill>
                <a:latin typeface="Calibri"/>
                <a:ea typeface="DejaVu Sans"/>
              </a:rPr>
              <a:t>Kaolin</a:t>
            </a:r>
            <a:endParaRPr/>
          </a:p>
        </p:txBody>
      </p:sp>
      <p:pic>
        <p:nvPicPr>
          <p:cNvPr id="191" name="Picture 4"/>
          <p:cNvPicPr/>
          <p:nvPr/>
        </p:nvPicPr>
        <p:blipFill>
          <a:blip r:embed="rId3" cstate="print"/>
          <a:srcRect l="65814" t="65716" r="5717" b="5319"/>
          <a:stretch/>
        </p:blipFill>
        <p:spPr>
          <a:xfrm>
            <a:off x="5148000" y="4005000"/>
            <a:ext cx="2721960" cy="1871280"/>
          </a:xfrm>
          <a:prstGeom prst="rect">
            <a:avLst/>
          </a:prstGeom>
          <a:ln>
            <a:noFill/>
          </a:ln>
        </p:spPr>
      </p:pic>
      <p:sp>
        <p:nvSpPr>
          <p:cNvPr id="192" name="CustomShape 4"/>
          <p:cNvSpPr/>
          <p:nvPr/>
        </p:nvSpPr>
        <p:spPr>
          <a:xfrm>
            <a:off x="5508000" y="3501000"/>
            <a:ext cx="151092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strike="noStrike">
                <a:solidFill>
                  <a:srgbClr val="000000"/>
                </a:solidFill>
                <a:latin typeface="Calibri"/>
                <a:ea typeface="DejaVu Sans"/>
              </a:rPr>
              <a:t>Vápence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Zemědělství</a:t>
            </a:r>
            <a:endParaRPr/>
          </a:p>
        </p:txBody>
      </p:sp>
      <p:sp>
        <p:nvSpPr>
          <p:cNvPr id="194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V podhůří pěstování méně náročných plodin </a:t>
            </a:r>
            <a:endParaRPr/>
          </a:p>
          <a:p>
            <a:pPr algn="just"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	– brambory, len a oves</a:t>
            </a: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Oblast zvaná Moravské Slovácko – vinná réva</a:t>
            </a: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Pastevectví – horské louky a pastviny</a:t>
            </a: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Chudá půda s nedostatkem humusu</a:t>
            </a: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V okolí řeky Moravy kvalitní lužní půdy</a:t>
            </a: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48,7 % kraje tvoří hospodářská půda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Průmysl</a:t>
            </a:r>
            <a:endParaRPr/>
          </a:p>
        </p:txBody>
      </p:sp>
      <p:sp>
        <p:nvSpPr>
          <p:cNvPr id="196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strojírenský, kovodělný, potravinářský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průmyslové podniky zaměstnávají 43,6% obyvatelstva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Firmy: HAMÉ, a. s. - potravinářský průmysl a potravinářské obory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BAŤA a.s.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CONTINENTAL BARUM - Otrokovice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TESCOMA s. r. o.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BOSCH SERVIS CENTRUM, spol. s r.o.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ubytování, pohostinství, cestovní ruch, zábava – LÁZNĚ LUHAČOVICE, a.s.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 dirty="0">
                <a:solidFill>
                  <a:srgbClr val="000000"/>
                </a:solidFill>
                <a:latin typeface="Calibri"/>
                <a:ea typeface="DejaVu Sans"/>
              </a:rPr>
              <a:t>Sídlo </a:t>
            </a:r>
            <a:r>
              <a:rPr lang="cs-CZ" sz="4400" strike="noStrike" dirty="0" err="1">
                <a:solidFill>
                  <a:srgbClr val="000000"/>
                </a:solidFill>
                <a:latin typeface="Calibri"/>
                <a:ea typeface="DejaVu Sans"/>
              </a:rPr>
              <a:t>Hamé</a:t>
            </a:r>
            <a:r>
              <a:rPr lang="cs-CZ" sz="4400" strike="noStrike" dirty="0">
                <a:solidFill>
                  <a:srgbClr val="000000"/>
                </a:solidFill>
                <a:latin typeface="Calibri"/>
                <a:ea typeface="DejaVu Sans"/>
              </a:rPr>
              <a:t> a.s. v Kunovicích u Uherského Hradiště</a:t>
            </a:r>
            <a:endParaRPr dirty="0"/>
          </a:p>
        </p:txBody>
      </p:sp>
      <p:sp>
        <p:nvSpPr>
          <p:cNvPr id="198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99" name="Obrázek 4"/>
          <p:cNvPicPr/>
          <p:nvPr/>
        </p:nvPicPr>
        <p:blipFill>
          <a:blip r:embed="rId2" cstate="print"/>
          <a:stretch/>
        </p:blipFill>
        <p:spPr>
          <a:xfrm>
            <a:off x="395640" y="1412640"/>
            <a:ext cx="8386920" cy="4790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49883D-C128-48EB-B5C2-96B87E5E9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76416BE-9A2F-48C3-919A-A6E9BBCD284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88388" y="6245874"/>
            <a:ext cx="8229240" cy="320483"/>
          </a:xfrm>
        </p:spPr>
        <p:txBody>
          <a:bodyPr/>
          <a:lstStyle/>
          <a:p>
            <a:r>
              <a:rPr lang="cs-CZ" dirty="0" err="1"/>
              <a:t>Aircraft</a:t>
            </a:r>
            <a:r>
              <a:rPr lang="cs-CZ" dirty="0"/>
              <a:t> </a:t>
            </a:r>
            <a:r>
              <a:rPr lang="cs-CZ" dirty="0" err="1"/>
              <a:t>industries</a:t>
            </a:r>
            <a:r>
              <a:rPr lang="cs-CZ" dirty="0"/>
              <a:t> - Let Kunovice</a:t>
            </a:r>
          </a:p>
        </p:txBody>
      </p:sp>
      <p:pic>
        <p:nvPicPr>
          <p:cNvPr id="20484" name="Picture 4" descr="https://upload.wikimedia.org/wikipedia/commons/c/c0/Russian_Air_Force_Let_L-410_Medvedev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289"/>
            <a:ext cx="9144000" cy="6036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2806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465826" y="5840082"/>
            <a:ext cx="8229240" cy="492215"/>
          </a:xfrm>
        </p:spPr>
        <p:txBody>
          <a:bodyPr/>
          <a:lstStyle/>
          <a:p>
            <a:pPr>
              <a:buNone/>
            </a:pPr>
            <a:r>
              <a:rPr lang="cs-CZ" dirty="0"/>
              <a:t>Let Z-37 (čmelák)</a:t>
            </a:r>
          </a:p>
        </p:txBody>
      </p:sp>
      <p:pic>
        <p:nvPicPr>
          <p:cNvPr id="1026" name="Picture 2" descr="Kudy z nudy - Letoun Zlín Z-37 známý jako Čmelák – první československý  specializovaný práškovací letou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750" y="120770"/>
            <a:ext cx="7548113" cy="56610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465826" y="5840082"/>
            <a:ext cx="8229240" cy="492215"/>
          </a:xfrm>
        </p:spPr>
        <p:txBody>
          <a:bodyPr/>
          <a:lstStyle/>
          <a:p>
            <a:pPr>
              <a:buNone/>
            </a:pPr>
            <a:r>
              <a:rPr lang="cs-CZ" dirty="0"/>
              <a:t>Česká zbrojovka Uherský brod</a:t>
            </a:r>
          </a:p>
        </p:txBody>
      </p:sp>
      <p:pic>
        <p:nvPicPr>
          <p:cNvPr id="4" name="Picture 2" descr="https://www.armyweb.cz/images/UDALOSTI/CZUB/DODAVKA_2020/cuzb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840" y="0"/>
            <a:ext cx="9247591" cy="53404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Poloha</a:t>
            </a:r>
            <a:endParaRPr/>
          </a:p>
        </p:txBody>
      </p:sp>
      <p:pic>
        <p:nvPicPr>
          <p:cNvPr id="150" name="Picture 2"/>
          <p:cNvPicPr/>
          <p:nvPr/>
        </p:nvPicPr>
        <p:blipFill>
          <a:blip r:embed="rId2" cstate="print"/>
          <a:stretch/>
        </p:blipFill>
        <p:spPr>
          <a:xfrm>
            <a:off x="209520" y="1124640"/>
            <a:ext cx="6413400" cy="3670920"/>
          </a:xfrm>
          <a:prstGeom prst="rect">
            <a:avLst/>
          </a:prstGeom>
          <a:ln>
            <a:noFill/>
          </a:ln>
        </p:spPr>
      </p:pic>
      <p:sp>
        <p:nvSpPr>
          <p:cNvPr id="151" name="CustomShape 2"/>
          <p:cNvSpPr/>
          <p:nvPr/>
        </p:nvSpPr>
        <p:spPr>
          <a:xfrm>
            <a:off x="0" y="4869000"/>
            <a:ext cx="9142560" cy="127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u="sng" strike="noStrike">
                <a:solidFill>
                  <a:srgbClr val="000000"/>
                </a:solidFill>
                <a:latin typeface="Calibri"/>
                <a:ea typeface="DejaVu Sans"/>
              </a:rPr>
              <a:t>poloha</a:t>
            </a:r>
            <a:r>
              <a:rPr lang="cs-CZ" sz="2000" strike="noStrike">
                <a:solidFill>
                  <a:srgbClr val="000000"/>
                </a:solidFill>
                <a:latin typeface="Calibri"/>
                <a:ea typeface="DejaVu Sans"/>
              </a:rPr>
              <a:t>: Nachází se ve východní až jihovýchodní části ČR a zároveň i Moravy. Na jihozápadě sousedí s Jihomoravským krajem, na severozápadě s Olomouckým krajem, na severu s Moravskoslezským krajem. Sousedí se Slovenskou republikou.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Obrázek 199"/>
          <p:cNvPicPr/>
          <p:nvPr/>
        </p:nvPicPr>
        <p:blipFill>
          <a:blip r:embed="rId2" cstate="print"/>
          <a:stretch/>
        </p:blipFill>
        <p:spPr>
          <a:xfrm>
            <a:off x="348840" y="144000"/>
            <a:ext cx="8434440" cy="63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2"/>
          <p:cNvPicPr/>
          <p:nvPr/>
        </p:nvPicPr>
        <p:blipFill>
          <a:blip r:embed="rId2" cstate="print"/>
          <a:stretch/>
        </p:blipFill>
        <p:spPr>
          <a:xfrm>
            <a:off x="683640" y="0"/>
            <a:ext cx="7851240" cy="5043960"/>
          </a:xfrm>
          <a:prstGeom prst="rect">
            <a:avLst/>
          </a:prstGeom>
          <a:ln>
            <a:noFill/>
          </a:ln>
        </p:spPr>
      </p:pic>
      <p:sp>
        <p:nvSpPr>
          <p:cNvPr id="202" name="CustomShape 1"/>
          <p:cNvSpPr/>
          <p:nvPr/>
        </p:nvSpPr>
        <p:spPr>
          <a:xfrm>
            <a:off x="467640" y="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Závody Baťa ve Zlíně</a:t>
            </a:r>
            <a:endParaRPr/>
          </a:p>
        </p:txBody>
      </p:sp>
      <p:sp>
        <p:nvSpPr>
          <p:cNvPr id="203" name="CustomShape 2"/>
          <p:cNvSpPr/>
          <p:nvPr/>
        </p:nvSpPr>
        <p:spPr>
          <a:xfrm>
            <a:off x="0" y="4941000"/>
            <a:ext cx="9142920" cy="1727280"/>
          </a:xfrm>
          <a:prstGeom prst="rect">
            <a:avLst/>
          </a:prstGeom>
          <a:solidFill>
            <a:schemeClr val="bg1">
              <a:lumMod val="75000"/>
              <a:alpha val="4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Česká obuvnická firma, kterou založili sourozenci Anna, Antonín a Tomáš Baťové ve Zlíně v září 1894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Guinnessova kniha rekordů firmu Baťa označila za "Největšího prodejce a výrobce bot" všech dob, protože podle nich za svoji existenci firma prodala již přes 14 miliard párů bot</a:t>
            </a:r>
            <a:endParaRPr/>
          </a:p>
        </p:txBody>
      </p:sp>
      <p:sp>
        <p:nvSpPr>
          <p:cNvPr id="204" name="CustomShape 3"/>
          <p:cNvSpPr/>
          <p:nvPr/>
        </p:nvSpPr>
        <p:spPr>
          <a:xfrm>
            <a:off x="4449600" y="3244320"/>
            <a:ext cx="2430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249840" y="153720"/>
            <a:ext cx="8519400" cy="76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Baťův kanál</a:t>
            </a:r>
            <a:endParaRPr/>
          </a:p>
        </p:txBody>
      </p:sp>
      <p:pic>
        <p:nvPicPr>
          <p:cNvPr id="206" name="Google Shape;153;p27"/>
          <p:cNvPicPr/>
          <p:nvPr/>
        </p:nvPicPr>
        <p:blipFill>
          <a:blip r:embed="rId2" cstate="print"/>
          <a:srcRect l="33829" t="11629" r="34751" b="8046"/>
          <a:stretch/>
        </p:blipFill>
        <p:spPr>
          <a:xfrm>
            <a:off x="6957360" y="-11880"/>
            <a:ext cx="1812240" cy="3477240"/>
          </a:xfrm>
          <a:prstGeom prst="rect">
            <a:avLst/>
          </a:prstGeom>
          <a:ln>
            <a:noFill/>
          </a:ln>
        </p:spPr>
      </p:pic>
      <p:pic>
        <p:nvPicPr>
          <p:cNvPr id="207" name="Google Shape;154;p27"/>
          <p:cNvPicPr/>
          <p:nvPr/>
        </p:nvPicPr>
        <p:blipFill>
          <a:blip r:embed="rId3" cstate="print"/>
          <a:srcRect l="33440" t="10041" r="34908" b="10794"/>
          <a:stretch/>
        </p:blipFill>
        <p:spPr>
          <a:xfrm>
            <a:off x="6949332" y="3455640"/>
            <a:ext cx="1812240" cy="3402360"/>
          </a:xfrm>
          <a:prstGeom prst="rect">
            <a:avLst/>
          </a:prstGeom>
          <a:ln>
            <a:noFill/>
          </a:ln>
        </p:spPr>
      </p:pic>
      <p:pic>
        <p:nvPicPr>
          <p:cNvPr id="208" name="Google Shape;155;p27"/>
          <p:cNvPicPr/>
          <p:nvPr/>
        </p:nvPicPr>
        <p:blipFill>
          <a:blip r:embed="rId4" cstate="print"/>
          <a:stretch/>
        </p:blipFill>
        <p:spPr>
          <a:xfrm>
            <a:off x="4367520" y="0"/>
            <a:ext cx="2588760" cy="4604400"/>
          </a:xfrm>
          <a:prstGeom prst="rect">
            <a:avLst/>
          </a:prstGeom>
          <a:ln>
            <a:noFill/>
          </a:ln>
        </p:spPr>
      </p:pic>
      <p:pic>
        <p:nvPicPr>
          <p:cNvPr id="209" name="Obrázek 208"/>
          <p:cNvPicPr/>
          <p:nvPr/>
        </p:nvPicPr>
        <p:blipFill>
          <a:blip r:embed="rId5" cstate="print"/>
          <a:stretch/>
        </p:blipFill>
        <p:spPr>
          <a:xfrm>
            <a:off x="144000" y="2880000"/>
            <a:ext cx="4735080" cy="4027680"/>
          </a:xfrm>
          <a:prstGeom prst="rect">
            <a:avLst/>
          </a:prstGeom>
          <a:ln>
            <a:noFill/>
          </a:ln>
        </p:spPr>
      </p:pic>
      <p:sp>
        <p:nvSpPr>
          <p:cNvPr id="210" name="CustomShape 2"/>
          <p:cNvSpPr/>
          <p:nvPr/>
        </p:nvSpPr>
        <p:spPr>
          <a:xfrm>
            <a:off x="249840" y="576000"/>
            <a:ext cx="4501440" cy="326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Budován v letech 1934 - 1938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52 km dlouhý, 13 plavebních komor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27 km po řece Moravě a 24,8 km po Baťově kanálu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8 přístavů, 16 přístavišť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po WWII chátral, v roce 1995 došlo k obnovení provozu</a:t>
            </a: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rgbClr val="000000"/>
                </a:solidFill>
                <a:latin typeface="Arial"/>
                <a:ea typeface="DejaVu Sans"/>
              </a:rPr>
              <a:t>Otrokovice - Rohatec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rsd-mapa-vystavba-kraj-z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5894" y="0"/>
            <a:ext cx="48522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1006560" y="1895400"/>
            <a:ext cx="8655840" cy="76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FFFFFF"/>
                </a:solidFill>
                <a:latin typeface="Arial"/>
                <a:ea typeface="DejaVu Sans"/>
              </a:rPr>
              <a:t>hrad Buchlov</a:t>
            </a:r>
            <a:endParaRPr/>
          </a:p>
        </p:txBody>
      </p:sp>
      <p:pic>
        <p:nvPicPr>
          <p:cNvPr id="212" name="Google Shape;213;p36"/>
          <p:cNvPicPr/>
          <p:nvPr/>
        </p:nvPicPr>
        <p:blipFill>
          <a:blip r:embed="rId2" cstate="print"/>
          <a:stretch/>
        </p:blipFill>
        <p:spPr>
          <a:xfrm>
            <a:off x="0" y="0"/>
            <a:ext cx="9240120" cy="7088760"/>
          </a:xfrm>
          <a:prstGeom prst="rect">
            <a:avLst/>
          </a:prstGeom>
          <a:ln>
            <a:noFill/>
          </a:ln>
        </p:spPr>
      </p:pic>
      <p:sp>
        <p:nvSpPr>
          <p:cNvPr id="213" name="CustomShape 2"/>
          <p:cNvSpPr/>
          <p:nvPr/>
        </p:nvSpPr>
        <p:spPr>
          <a:xfrm>
            <a:off x="289440" y="388800"/>
            <a:ext cx="8661600" cy="134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cs-CZ" sz="3000" strike="noStrike">
                <a:solidFill>
                  <a:srgbClr val="FFFFFF"/>
                </a:solidFill>
                <a:latin typeface="Arial"/>
                <a:ea typeface="DejaVu Sans"/>
              </a:rPr>
              <a:t>Buchlov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2"/>
          <p:cNvPicPr/>
          <p:nvPr/>
        </p:nvPicPr>
        <p:blipFill>
          <a:blip r:embed="rId2" cstate="print"/>
          <a:stretch/>
        </p:blipFill>
        <p:spPr>
          <a:xfrm>
            <a:off x="683640" y="0"/>
            <a:ext cx="7775640" cy="5165640"/>
          </a:xfrm>
          <a:prstGeom prst="rect">
            <a:avLst/>
          </a:prstGeom>
          <a:ln>
            <a:noFill/>
          </a:ln>
        </p:spPr>
      </p:pic>
      <p:sp>
        <p:nvSpPr>
          <p:cNvPr id="215" name="CustomShape 1"/>
          <p:cNvSpPr/>
          <p:nvPr/>
        </p:nvSpPr>
        <p:spPr>
          <a:xfrm>
            <a:off x="539640" y="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Lázně Luhačovice</a:t>
            </a:r>
            <a:endParaRPr/>
          </a:p>
        </p:txBody>
      </p:sp>
      <p:sp>
        <p:nvSpPr>
          <p:cNvPr id="216" name="CustomShape 2"/>
          <p:cNvSpPr/>
          <p:nvPr/>
        </p:nvSpPr>
        <p:spPr>
          <a:xfrm>
            <a:off x="0" y="4437000"/>
            <a:ext cx="9142920" cy="2419920"/>
          </a:xfrm>
          <a:prstGeom prst="rect">
            <a:avLst/>
          </a:prstGeom>
          <a:solidFill>
            <a:schemeClr val="bg1">
              <a:lumMod val="75000"/>
              <a:alpha val="48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v Luhačovicích jsou čtvrté největší lázně v Česku a největší na Moravě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léčí se zde především lidé s nemocemi dýchacího ústrojí, trávením a obezitou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vyvěrá 6 přírodních pramenů a desítky pramenů navrtaných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nejznámějším a nejvýznamnějším pramenem Luhačovických lázní je pramen </a:t>
            </a:r>
            <a:r>
              <a:rPr lang="cs-CZ" sz="2400" b="1" strike="noStrike">
                <a:solidFill>
                  <a:srgbClr val="000000"/>
                </a:solidFill>
                <a:latin typeface="Calibri"/>
                <a:ea typeface="DejaVu Sans"/>
              </a:rPr>
              <a:t>Vincentka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Cestovní ruch</a:t>
            </a:r>
            <a:endParaRPr/>
          </a:p>
        </p:txBody>
      </p:sp>
      <p:sp>
        <p:nvSpPr>
          <p:cNvPr id="218" name="CustomShape 2"/>
          <p:cNvSpPr/>
          <p:nvPr/>
        </p:nvSpPr>
        <p:spPr>
          <a:xfrm>
            <a:off x="611640" y="1917000"/>
            <a:ext cx="791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strike="noStrike">
                <a:solidFill>
                  <a:srgbClr val="000000"/>
                </a:solidFill>
                <a:latin typeface="Calibri"/>
                <a:ea typeface="DejaVu Sans"/>
              </a:rPr>
              <a:t>Slovácké muzeum v Uherském Hradišti                Baťův mrakodrap ve Zlíně</a:t>
            </a:r>
            <a:endParaRPr/>
          </a:p>
        </p:txBody>
      </p:sp>
      <p:pic>
        <p:nvPicPr>
          <p:cNvPr id="219" name="Obrázek 6"/>
          <p:cNvPicPr/>
          <p:nvPr/>
        </p:nvPicPr>
        <p:blipFill>
          <a:blip r:embed="rId2" cstate="print"/>
          <a:stretch/>
        </p:blipFill>
        <p:spPr>
          <a:xfrm>
            <a:off x="539640" y="2997000"/>
            <a:ext cx="4247280" cy="3239280"/>
          </a:xfrm>
          <a:prstGeom prst="rect">
            <a:avLst/>
          </a:prstGeom>
          <a:ln>
            <a:noFill/>
          </a:ln>
        </p:spPr>
      </p:pic>
      <p:pic>
        <p:nvPicPr>
          <p:cNvPr id="220" name="Obrázek 7"/>
          <p:cNvPicPr/>
          <p:nvPr/>
        </p:nvPicPr>
        <p:blipFill>
          <a:blip r:embed="rId3" cstate="print"/>
          <a:stretch/>
        </p:blipFill>
        <p:spPr>
          <a:xfrm>
            <a:off x="5508000" y="2781000"/>
            <a:ext cx="2766240" cy="3468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1115640" y="764640"/>
            <a:ext cx="2303280" cy="50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  <a:ea typeface="DejaVu Sans"/>
              </a:rPr>
              <a:t>Jurkovičova rozhledna		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22" name="Picture 2"/>
          <p:cNvPicPr/>
          <p:nvPr/>
        </p:nvPicPr>
        <p:blipFill>
          <a:blip r:embed="rId2" cstate="print"/>
          <a:stretch/>
        </p:blipFill>
        <p:spPr>
          <a:xfrm>
            <a:off x="611640" y="1556640"/>
            <a:ext cx="2910600" cy="4366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611640" y="908640"/>
            <a:ext cx="7703640" cy="50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  <a:ea typeface="DejaVu Sans"/>
              </a:rPr>
              <a:t>Kostel sv. Jana Křtitele v Kroměříži		 Hvězdárna Valašské Meziříčí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24" name="Obrázek 2"/>
          <p:cNvPicPr/>
          <p:nvPr/>
        </p:nvPicPr>
        <p:blipFill>
          <a:blip r:embed="rId2" cstate="print"/>
          <a:stretch/>
        </p:blipFill>
        <p:spPr>
          <a:xfrm>
            <a:off x="323640" y="1772640"/>
            <a:ext cx="3597480" cy="2900160"/>
          </a:xfrm>
          <a:prstGeom prst="rect">
            <a:avLst/>
          </a:prstGeom>
          <a:ln>
            <a:noFill/>
          </a:ln>
        </p:spPr>
      </p:pic>
      <p:pic>
        <p:nvPicPr>
          <p:cNvPr id="225" name="Obrázek 3"/>
          <p:cNvPicPr/>
          <p:nvPr/>
        </p:nvPicPr>
        <p:blipFill>
          <a:blip r:embed="rId3" cstate="print"/>
          <a:stretch/>
        </p:blipFill>
        <p:spPr>
          <a:xfrm>
            <a:off x="4500000" y="1772640"/>
            <a:ext cx="4247280" cy="2912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Zoo Lešná</a:t>
            </a:r>
            <a:endParaRPr/>
          </a:p>
        </p:txBody>
      </p:sp>
      <p:pic>
        <p:nvPicPr>
          <p:cNvPr id="227" name="Obrázek 120"/>
          <p:cNvPicPr/>
          <p:nvPr/>
        </p:nvPicPr>
        <p:blipFill>
          <a:blip r:embed="rId2" cstate="print"/>
          <a:stretch/>
        </p:blipFill>
        <p:spPr>
          <a:xfrm>
            <a:off x="4440600" y="3861000"/>
            <a:ext cx="4266360" cy="2833920"/>
          </a:xfrm>
          <a:prstGeom prst="rect">
            <a:avLst/>
          </a:prstGeom>
          <a:ln>
            <a:noFill/>
          </a:ln>
        </p:spPr>
      </p:pic>
      <p:pic>
        <p:nvPicPr>
          <p:cNvPr id="228" name="Obrázek 122"/>
          <p:cNvPicPr/>
          <p:nvPr/>
        </p:nvPicPr>
        <p:blipFill>
          <a:blip r:embed="rId3" cstate="print"/>
          <a:stretch/>
        </p:blipFill>
        <p:spPr>
          <a:xfrm>
            <a:off x="6156000" y="1052640"/>
            <a:ext cx="2341080" cy="1560240"/>
          </a:xfrm>
          <a:prstGeom prst="rect">
            <a:avLst/>
          </a:prstGeom>
          <a:ln>
            <a:noFill/>
          </a:ln>
        </p:spPr>
      </p:pic>
      <p:sp>
        <p:nvSpPr>
          <p:cNvPr id="229" name="CustomShape 2"/>
          <p:cNvSpPr/>
          <p:nvPr/>
        </p:nvSpPr>
        <p:spPr>
          <a:xfrm>
            <a:off x="611640" y="1196640"/>
            <a:ext cx="511164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Zoo chová přes 200 druhů zvířat, z nichž mezi atraktivní patří např. sloni afričtí nebo nosorožci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zvláštností Zoo je také přímý vstup návštěvníků do expozice pštrosů emu a klokanů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součástí areálu je botanická zahrada, jejíž součástí je i tropická hala </a:t>
            </a:r>
            <a:r>
              <a:rPr lang="cs-CZ" sz="2400" i="1" strike="noStrike">
                <a:solidFill>
                  <a:srgbClr val="000000"/>
                </a:solidFill>
                <a:latin typeface="Calibri"/>
                <a:ea typeface="DejaVu Sans"/>
              </a:rPr>
              <a:t>Yucatán</a:t>
            </a: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/>
          </a:p>
        </p:txBody>
      </p:sp>
      <p:sp>
        <p:nvSpPr>
          <p:cNvPr id="230" name="CustomShape 3"/>
          <p:cNvSpPr/>
          <p:nvPr/>
        </p:nvSpPr>
        <p:spPr>
          <a:xfrm>
            <a:off x="6300360" y="3357000"/>
            <a:ext cx="187128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Zámek Lešná</a:t>
            </a:r>
            <a:endParaRPr/>
          </a:p>
        </p:txBody>
      </p:sp>
      <p:pic>
        <p:nvPicPr>
          <p:cNvPr id="231" name="Picture 2"/>
          <p:cNvPicPr/>
          <p:nvPr/>
        </p:nvPicPr>
        <p:blipFill>
          <a:blip r:embed="rId4" cstate="print"/>
          <a:stretch/>
        </p:blipFill>
        <p:spPr>
          <a:xfrm>
            <a:off x="611640" y="4581000"/>
            <a:ext cx="3167280" cy="2102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467640" y="404640"/>
            <a:ext cx="5913720" cy="247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u="sng" strike="noStrike">
                <a:solidFill>
                  <a:srgbClr val="000000"/>
                </a:solidFill>
                <a:latin typeface="Calibri"/>
                <a:ea typeface="DejaVu Sans"/>
              </a:rPr>
              <a:t>krajské město</a:t>
            </a: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: Zlín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u="sng" strike="noStrike">
                <a:solidFill>
                  <a:srgbClr val="000000"/>
                </a:solidFill>
                <a:latin typeface="Calibri"/>
                <a:ea typeface="DejaVu Sans"/>
              </a:rPr>
              <a:t>rozloha</a:t>
            </a: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: 3 963 km</a:t>
            </a:r>
            <a:r>
              <a:rPr lang="cs-CZ" sz="2400" strike="noStrike" baseline="30000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u="sng" strike="noStrike">
                <a:solidFill>
                  <a:srgbClr val="000000"/>
                </a:solidFill>
                <a:latin typeface="Calibri"/>
                <a:ea typeface="DejaVu Sans"/>
              </a:rPr>
              <a:t>počet obyvatel</a:t>
            </a: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: 584 676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u="sng" strike="noStrike">
                <a:solidFill>
                  <a:srgbClr val="000000"/>
                </a:solidFill>
                <a:latin typeface="Calibri"/>
                <a:ea typeface="DejaVu Sans"/>
              </a:rPr>
              <a:t>hustota zalidnění</a:t>
            </a: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: 148 obyvatel/km</a:t>
            </a:r>
            <a:r>
              <a:rPr lang="cs-CZ" sz="2400" strike="noStrike" baseline="30000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u="sng" strike="noStrike">
                <a:solidFill>
                  <a:srgbClr val="000000"/>
                </a:solidFill>
                <a:latin typeface="Calibri"/>
                <a:ea typeface="DejaVu Sans"/>
              </a:rPr>
              <a:t>nejvyšší bod</a:t>
            </a: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: Čertův mlýn (1 206 m. n. m.)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53" name="Picture 2"/>
          <p:cNvPicPr/>
          <p:nvPr/>
        </p:nvPicPr>
        <p:blipFill>
          <a:blip r:embed="rId2" cstate="print"/>
          <a:stretch/>
        </p:blipFill>
        <p:spPr>
          <a:xfrm>
            <a:off x="323640" y="2709000"/>
            <a:ext cx="4895280" cy="3670920"/>
          </a:xfrm>
          <a:prstGeom prst="rect">
            <a:avLst/>
          </a:prstGeom>
          <a:ln>
            <a:noFill/>
          </a:ln>
        </p:spPr>
      </p:pic>
      <p:sp>
        <p:nvSpPr>
          <p:cNvPr id="154" name="CustomShape 2"/>
          <p:cNvSpPr/>
          <p:nvPr/>
        </p:nvSpPr>
        <p:spPr>
          <a:xfrm>
            <a:off x="5436000" y="3573000"/>
            <a:ext cx="3706560" cy="146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  <a:ea typeface="DejaVu Sans"/>
              </a:rPr>
              <a:t>Čertův mlýn z Pusteven (sedlo v Beskydech, 1018 m.n.m)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  <a:ea typeface="DejaVu Sans"/>
              </a:rPr>
              <a:t>v pozadí je vidět Kněhyně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  <a:ea typeface="DejaVu Sans"/>
              </a:rPr>
              <a:t>(1257 m.n.m, vyšší jak Čertův mlýn, ale už je ve vedlejším kraji)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"/>
          <p:cNvPicPr/>
          <p:nvPr/>
        </p:nvPicPr>
        <p:blipFill>
          <a:blip r:embed="rId2" cstate="print"/>
          <a:stretch/>
        </p:blipFill>
        <p:spPr>
          <a:xfrm>
            <a:off x="0" y="332640"/>
            <a:ext cx="9142920" cy="6094800"/>
          </a:xfrm>
          <a:prstGeom prst="rect">
            <a:avLst/>
          </a:prstGeom>
          <a:ln>
            <a:noFill/>
          </a:ln>
        </p:spPr>
      </p:pic>
      <p:sp>
        <p:nvSpPr>
          <p:cNvPr id="233" name="CustomShape 1"/>
          <p:cNvSpPr/>
          <p:nvPr/>
        </p:nvSpPr>
        <p:spPr>
          <a:xfrm>
            <a:off x="467640" y="476640"/>
            <a:ext cx="8228160" cy="100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FFFFFF"/>
                </a:solidFill>
                <a:latin typeface="Calibri"/>
                <a:ea typeface="DejaVu Sans"/>
              </a:rPr>
              <a:t>Velehrad</a:t>
            </a:r>
            <a:endParaRPr/>
          </a:p>
        </p:txBody>
      </p:sp>
      <p:sp>
        <p:nvSpPr>
          <p:cNvPr id="234" name="CustomShape 2"/>
          <p:cNvSpPr/>
          <p:nvPr/>
        </p:nvSpPr>
        <p:spPr>
          <a:xfrm>
            <a:off x="539640" y="6354000"/>
            <a:ext cx="7847640" cy="50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Bazilika Nanebevzetí Panny Marie a svatého Cyrila a Metoděje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35" name="CustomShape 3"/>
          <p:cNvSpPr/>
          <p:nvPr/>
        </p:nvSpPr>
        <p:spPr>
          <a:xfrm>
            <a:off x="395640" y="5805360"/>
            <a:ext cx="7631640" cy="194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FFFFFF"/>
                </a:solidFill>
                <a:latin typeface="Calibri"/>
                <a:ea typeface="DejaVu Sans"/>
              </a:rPr>
              <a:t>významné poutní místo České republiky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395640" y="188640"/>
            <a:ext cx="82281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Valašské muzeum v přírodě</a:t>
            </a:r>
            <a:endParaRPr/>
          </a:p>
        </p:txBody>
      </p:sp>
      <p:pic>
        <p:nvPicPr>
          <p:cNvPr id="237" name="Picture 2"/>
          <p:cNvPicPr/>
          <p:nvPr/>
        </p:nvPicPr>
        <p:blipFill>
          <a:blip r:embed="rId2" cstate="print"/>
          <a:stretch/>
        </p:blipFill>
        <p:spPr>
          <a:xfrm>
            <a:off x="323640" y="1124640"/>
            <a:ext cx="4031280" cy="3025800"/>
          </a:xfrm>
          <a:prstGeom prst="rect">
            <a:avLst/>
          </a:prstGeom>
          <a:ln>
            <a:noFill/>
          </a:ln>
        </p:spPr>
      </p:pic>
      <p:sp>
        <p:nvSpPr>
          <p:cNvPr id="238" name="CustomShape 2"/>
          <p:cNvSpPr/>
          <p:nvPr/>
        </p:nvSpPr>
        <p:spPr>
          <a:xfrm>
            <a:off x="395640" y="4293000"/>
            <a:ext cx="8568000" cy="21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skanzen nacházející se v Rožnově pod Radhoštěm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areál má 3 části: dřevěné městečko, mlýnskou dolinu a valašskou dědinu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k muzeu patří také dvě secesní ubytovny Libušín (na obrázku) a Maměnka na Pustevnách, které byly postaveny podle lidovou architekturou inspirovaného návrhu architekta Dušana Jurkoviče</a:t>
            </a:r>
            <a:endParaRPr/>
          </a:p>
        </p:txBody>
      </p:sp>
      <p:pic>
        <p:nvPicPr>
          <p:cNvPr id="239" name="Picture 2"/>
          <p:cNvPicPr/>
          <p:nvPr/>
        </p:nvPicPr>
        <p:blipFill>
          <a:blip r:embed="rId3" cstate="print"/>
          <a:stretch/>
        </p:blipFill>
        <p:spPr>
          <a:xfrm>
            <a:off x="4788000" y="1268640"/>
            <a:ext cx="3935520" cy="2951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311760" y="1536480"/>
            <a:ext cx="8519400" cy="455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1" name="CustomShape 2"/>
          <p:cNvSpPr/>
          <p:nvPr/>
        </p:nvSpPr>
        <p:spPr>
          <a:xfrm>
            <a:off x="1039680" y="181440"/>
            <a:ext cx="8519400" cy="76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Pustevny</a:t>
            </a:r>
            <a:endParaRPr/>
          </a:p>
        </p:txBody>
      </p:sp>
      <p:pic>
        <p:nvPicPr>
          <p:cNvPr id="242" name="Picture 2"/>
          <p:cNvPicPr/>
          <p:nvPr/>
        </p:nvPicPr>
        <p:blipFill>
          <a:blip r:embed="rId2" cstate="print"/>
          <a:stretch/>
        </p:blipFill>
        <p:spPr>
          <a:xfrm>
            <a:off x="683640" y="620640"/>
            <a:ext cx="7619040" cy="5713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395640" y="188640"/>
            <a:ext cx="82281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Valašsko</a:t>
            </a:r>
            <a:endParaRPr/>
          </a:p>
        </p:txBody>
      </p:sp>
      <p:sp>
        <p:nvSpPr>
          <p:cNvPr id="244" name="CustomShape 2"/>
          <p:cNvSpPr/>
          <p:nvPr/>
        </p:nvSpPr>
        <p:spPr>
          <a:xfrm>
            <a:off x="395640" y="980640"/>
            <a:ext cx="8568000" cy="172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svébytný národopisný a kulturní region, sousedící na jihu s Moravským Slováckem a na západě s Hanou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Lze ho vymezit přibližně územím okresu Vsetín a severní, severovýchodní a východní částí okresu Zlín</a:t>
            </a:r>
            <a:endParaRPr/>
          </a:p>
        </p:txBody>
      </p:sp>
      <p:pic>
        <p:nvPicPr>
          <p:cNvPr id="245" name="Picture 2"/>
          <p:cNvPicPr/>
          <p:nvPr/>
        </p:nvPicPr>
        <p:blipFill>
          <a:blip r:embed="rId2" cstate="print"/>
          <a:stretch/>
        </p:blipFill>
        <p:spPr>
          <a:xfrm>
            <a:off x="827640" y="2709000"/>
            <a:ext cx="2231280" cy="3967200"/>
          </a:xfrm>
          <a:prstGeom prst="rect">
            <a:avLst/>
          </a:prstGeom>
          <a:ln>
            <a:noFill/>
          </a:ln>
        </p:spPr>
      </p:pic>
      <p:pic>
        <p:nvPicPr>
          <p:cNvPr id="246" name="Picture 4"/>
          <p:cNvPicPr/>
          <p:nvPr/>
        </p:nvPicPr>
        <p:blipFill>
          <a:blip r:embed="rId3" cstate="print"/>
          <a:srcRect b="8568"/>
          <a:stretch/>
        </p:blipFill>
        <p:spPr>
          <a:xfrm>
            <a:off x="4068000" y="2781000"/>
            <a:ext cx="4255560" cy="2807280"/>
          </a:xfrm>
          <a:prstGeom prst="rect">
            <a:avLst/>
          </a:prstGeom>
          <a:ln>
            <a:noFill/>
          </a:ln>
        </p:spPr>
      </p:pic>
      <p:sp>
        <p:nvSpPr>
          <p:cNvPr id="247" name="CustomShape 3"/>
          <p:cNvSpPr/>
          <p:nvPr/>
        </p:nvSpPr>
        <p:spPr>
          <a:xfrm>
            <a:off x="3132000" y="6093360"/>
            <a:ext cx="230328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Arial"/>
                <a:ea typeface="DejaVu Sans"/>
              </a:rPr>
              <a:t>Valašský kroj</a:t>
            </a:r>
            <a:endParaRPr/>
          </a:p>
        </p:txBody>
      </p:sp>
      <p:sp>
        <p:nvSpPr>
          <p:cNvPr id="248" name="CustomShape 4"/>
          <p:cNvSpPr/>
          <p:nvPr/>
        </p:nvSpPr>
        <p:spPr>
          <a:xfrm>
            <a:off x="6012000" y="5661360"/>
            <a:ext cx="230328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Arial"/>
                <a:ea typeface="DejaVu Sans"/>
              </a:rPr>
              <a:t>Valašský frgál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Obrázek 248"/>
          <p:cNvPicPr/>
          <p:nvPr/>
        </p:nvPicPr>
        <p:blipFill>
          <a:blip r:embed="rId2" cstate="print"/>
          <a:stretch/>
        </p:blipFill>
        <p:spPr>
          <a:xfrm>
            <a:off x="-4320" y="-9000"/>
            <a:ext cx="91432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457200" y="274680"/>
            <a:ext cx="8228160" cy="106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Zlín</a:t>
            </a:r>
            <a:endParaRPr/>
          </a:p>
        </p:txBody>
      </p:sp>
      <p:sp>
        <p:nvSpPr>
          <p:cNvPr id="251" name="CustomShape 2"/>
          <p:cNvSpPr/>
          <p:nvPr/>
        </p:nvSpPr>
        <p:spPr>
          <a:xfrm>
            <a:off x="457200" y="1412640"/>
            <a:ext cx="8228160" cy="471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Zlín je statutární město na východě Moravy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leží v údolí řeky Dřevnice na rozhraní Hostýnských a Vizovických vrchů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je centrem Zlínského kraje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přibližně 75 tisíc obyvatel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v letech 1949–1990 </a:t>
            </a:r>
            <a:r>
              <a:rPr lang="cs-CZ" sz="2400" i="1" strike="noStrike">
                <a:solidFill>
                  <a:srgbClr val="000000"/>
                </a:solidFill>
                <a:latin typeface="Calibri"/>
                <a:ea typeface="DejaVu Sans"/>
              </a:rPr>
              <a:t>Gottwaldov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v roce 2001 zde byla založena Univerzita Tomáše Bati (přes   10 000 studentů)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ve Zlíně se již od roku 1961 pravidelně koná Film festival Zlín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Zlín</a:t>
            </a:r>
            <a:endParaRPr/>
          </a:p>
        </p:txBody>
      </p:sp>
      <p:pic>
        <p:nvPicPr>
          <p:cNvPr id="253" name="Picture 2"/>
          <p:cNvPicPr/>
          <p:nvPr/>
        </p:nvPicPr>
        <p:blipFill>
          <a:blip r:embed="rId2" cstate="print"/>
          <a:stretch/>
        </p:blipFill>
        <p:spPr>
          <a:xfrm>
            <a:off x="467640" y="4221000"/>
            <a:ext cx="3317040" cy="2303280"/>
          </a:xfrm>
          <a:prstGeom prst="rect">
            <a:avLst/>
          </a:prstGeom>
          <a:ln>
            <a:noFill/>
          </a:ln>
        </p:spPr>
      </p:pic>
      <p:pic>
        <p:nvPicPr>
          <p:cNvPr id="254" name="Picture 4"/>
          <p:cNvPicPr/>
          <p:nvPr/>
        </p:nvPicPr>
        <p:blipFill>
          <a:blip r:embed="rId3" cstate="print"/>
          <a:stretch/>
        </p:blipFill>
        <p:spPr>
          <a:xfrm>
            <a:off x="467640" y="1340640"/>
            <a:ext cx="8294400" cy="2591280"/>
          </a:xfrm>
          <a:prstGeom prst="rect">
            <a:avLst/>
          </a:prstGeom>
          <a:ln>
            <a:noFill/>
          </a:ln>
        </p:spPr>
      </p:pic>
      <p:sp>
        <p:nvSpPr>
          <p:cNvPr id="255" name="CustomShape 2"/>
          <p:cNvSpPr/>
          <p:nvPr/>
        </p:nvSpPr>
        <p:spPr>
          <a:xfrm>
            <a:off x="5687640" y="3501000"/>
            <a:ext cx="345528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FFFFFF"/>
                </a:solidFill>
                <a:latin typeface="Arial"/>
                <a:ea typeface="DejaVu Sans"/>
              </a:rPr>
              <a:t>Nové kongresové centrum</a:t>
            </a:r>
            <a:endParaRPr/>
          </a:p>
        </p:txBody>
      </p:sp>
      <p:pic>
        <p:nvPicPr>
          <p:cNvPr id="256" name="Picture 6"/>
          <p:cNvPicPr/>
          <p:nvPr/>
        </p:nvPicPr>
        <p:blipFill>
          <a:blip r:embed="rId4" cstate="print"/>
          <a:stretch/>
        </p:blipFill>
        <p:spPr>
          <a:xfrm>
            <a:off x="4428000" y="4221000"/>
            <a:ext cx="2954520" cy="237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4"/>
          <p:cNvPicPr/>
          <p:nvPr/>
        </p:nvPicPr>
        <p:blipFill>
          <a:blip r:embed="rId2" cstate="print"/>
          <a:stretch/>
        </p:blipFill>
        <p:spPr>
          <a:xfrm>
            <a:off x="-468720" y="0"/>
            <a:ext cx="10285920" cy="6856920"/>
          </a:xfrm>
          <a:prstGeom prst="rect">
            <a:avLst/>
          </a:prstGeom>
          <a:ln>
            <a:noFill/>
          </a:ln>
        </p:spPr>
      </p:pic>
      <p:sp>
        <p:nvSpPr>
          <p:cNvPr id="258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FFFFFF"/>
                </a:solidFill>
                <a:latin typeface="Calibri"/>
                <a:ea typeface="DejaVu Sans"/>
              </a:rPr>
              <a:t>Kroměříž</a:t>
            </a:r>
            <a:endParaRPr/>
          </a:p>
        </p:txBody>
      </p:sp>
      <p:sp>
        <p:nvSpPr>
          <p:cNvPr id="259" name="CustomShape 2"/>
          <p:cNvSpPr/>
          <p:nvPr/>
        </p:nvSpPr>
        <p:spPr>
          <a:xfrm>
            <a:off x="-324720" y="4553640"/>
            <a:ext cx="10152000" cy="2303280"/>
          </a:xfrm>
          <a:prstGeom prst="rect">
            <a:avLst/>
          </a:prstGeom>
          <a:solidFill>
            <a:schemeClr val="bg1">
              <a:lumMod val="75000"/>
              <a:alpha val="5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FFFFFF"/>
                </a:solidFill>
                <a:latin typeface="Calibri"/>
                <a:ea typeface="DejaVu Sans"/>
              </a:rPr>
              <a:t>Má téměř 30 tisíc obyvatel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FFFFFF"/>
                </a:solidFill>
                <a:latin typeface="Calibri"/>
                <a:ea typeface="DejaVu Sans"/>
              </a:rPr>
              <a:t>V roce 1997 byla Kroměříž vyhlášena nejkrásnějším historickým městem České republiky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FFFFFF"/>
                </a:solidFill>
                <a:latin typeface="Calibri"/>
                <a:ea typeface="DejaVu Sans"/>
              </a:rPr>
              <a:t>O rok později byl zdejší Arcibiskupský zámek spolu s Květnou a Podzámeckou zahradou zapsán na listinu světového kulturního dědictví UNESCO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FFFFFF"/>
                </a:solidFill>
                <a:latin typeface="Calibri"/>
                <a:ea typeface="DejaVu Sans"/>
              </a:rPr>
              <a:t>Natáčelo se zde (alespoň zčásti) přes 30 filmů nebo seriálů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Kroměříž</a:t>
            </a:r>
            <a:endParaRPr/>
          </a:p>
        </p:txBody>
      </p:sp>
      <p:sp>
        <p:nvSpPr>
          <p:cNvPr id="261" name="CustomShape 2"/>
          <p:cNvSpPr/>
          <p:nvPr/>
        </p:nvSpPr>
        <p:spPr>
          <a:xfrm>
            <a:off x="611640" y="6165360"/>
            <a:ext cx="6623280" cy="43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  <a:ea typeface="DejaVu Sans"/>
              </a:rPr>
              <a:t>Zámek  a podzámecká zahrada - UNESCO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62" name="Picture 2"/>
          <p:cNvPicPr/>
          <p:nvPr/>
        </p:nvPicPr>
        <p:blipFill>
          <a:blip r:embed="rId2" cstate="print"/>
          <a:stretch/>
        </p:blipFill>
        <p:spPr>
          <a:xfrm>
            <a:off x="-97560" y="1340640"/>
            <a:ext cx="9240480" cy="4619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2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264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Kroměříž</a:t>
            </a:r>
            <a:endParaRPr/>
          </a:p>
        </p:txBody>
      </p:sp>
      <p:sp>
        <p:nvSpPr>
          <p:cNvPr id="265" name="CustomShape 2"/>
          <p:cNvSpPr/>
          <p:nvPr/>
        </p:nvSpPr>
        <p:spPr>
          <a:xfrm>
            <a:off x="611640" y="6165360"/>
            <a:ext cx="1799280" cy="430920"/>
          </a:xfrm>
          <a:prstGeom prst="rect">
            <a:avLst/>
          </a:prstGeom>
          <a:solidFill>
            <a:schemeClr val="bg1">
              <a:lumMod val="85000"/>
              <a:alpha val="4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  <a:ea typeface="DejaVu Sans"/>
              </a:rPr>
              <a:t>Květná zahrada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Administrativní členění</a:t>
            </a:r>
            <a:endParaRPr/>
          </a:p>
        </p:txBody>
      </p:sp>
      <p:pic>
        <p:nvPicPr>
          <p:cNvPr id="36866" name="Picture 2" descr="https://www.risy.cz/Files/Images/zlinsky/okresy/okresy_zlin_kraj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6226" y="1428698"/>
            <a:ext cx="6087051" cy="45774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9" name="Picture 2"/>
          <p:cNvPicPr/>
          <p:nvPr/>
        </p:nvPicPr>
        <p:blipFill>
          <a:blip r:embed="rId2" cstate="print"/>
          <a:srcRect b="20842"/>
          <a:stretch/>
        </p:blipFill>
        <p:spPr>
          <a:xfrm>
            <a:off x="-420120" y="144720"/>
            <a:ext cx="10067040" cy="5974200"/>
          </a:xfrm>
          <a:prstGeom prst="rect">
            <a:avLst/>
          </a:prstGeom>
          <a:ln>
            <a:noFill/>
          </a:ln>
        </p:spPr>
      </p:pic>
      <p:pic>
        <p:nvPicPr>
          <p:cNvPr id="160" name="Picture 3"/>
          <p:cNvPicPr/>
          <p:nvPr/>
        </p:nvPicPr>
        <p:blipFill>
          <a:blip r:embed="rId3" cstate="print"/>
          <a:srcRect l="7242" t="24963" r="6250" b="3380"/>
          <a:stretch/>
        </p:blipFill>
        <p:spPr>
          <a:xfrm>
            <a:off x="216000" y="3168000"/>
            <a:ext cx="5214240" cy="352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Reliéf</a:t>
            </a:r>
            <a:endParaRPr/>
          </a:p>
        </p:txBody>
      </p:sp>
      <p:pic>
        <p:nvPicPr>
          <p:cNvPr id="162" name="Obrázek 96"/>
          <p:cNvPicPr/>
          <p:nvPr/>
        </p:nvPicPr>
        <p:blipFill>
          <a:blip r:embed="rId2" cstate="print"/>
          <a:srcRect l="14156" t="16775" r="17316" b="8642"/>
          <a:stretch/>
        </p:blipFill>
        <p:spPr>
          <a:xfrm>
            <a:off x="1159560" y="1224000"/>
            <a:ext cx="6615360" cy="5398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457200" y="274680"/>
            <a:ext cx="504972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Klima</a:t>
            </a:r>
            <a:endParaRPr/>
          </a:p>
        </p:txBody>
      </p:sp>
      <p:sp>
        <p:nvSpPr>
          <p:cNvPr id="164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5" name="Picture 2"/>
          <p:cNvPicPr/>
          <p:nvPr/>
        </p:nvPicPr>
        <p:blipFill>
          <a:blip r:embed="rId2" cstate="print"/>
          <a:srcRect l="18304" t="28421" r="40744" b="14157"/>
          <a:stretch/>
        </p:blipFill>
        <p:spPr>
          <a:xfrm>
            <a:off x="323640" y="1628640"/>
            <a:ext cx="6407640" cy="5051880"/>
          </a:xfrm>
          <a:prstGeom prst="rect">
            <a:avLst/>
          </a:prstGeom>
          <a:ln w="9360">
            <a:noFill/>
          </a:ln>
        </p:spPr>
      </p:pic>
      <p:pic>
        <p:nvPicPr>
          <p:cNvPr id="166" name="Picture 3"/>
          <p:cNvPicPr/>
          <p:nvPr/>
        </p:nvPicPr>
        <p:blipFill>
          <a:blip r:embed="rId3" cstate="print"/>
          <a:srcRect l="-25464" t="26191" r="3537" b="45791"/>
          <a:stretch/>
        </p:blipFill>
        <p:spPr>
          <a:xfrm>
            <a:off x="5868000" y="0"/>
            <a:ext cx="3203640" cy="22136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Vodstvo</a:t>
            </a:r>
            <a:endParaRPr/>
          </a:p>
        </p:txBody>
      </p:sp>
      <p:pic>
        <p:nvPicPr>
          <p:cNvPr id="168" name="Zástupný symbol pro obsah 3"/>
          <p:cNvPicPr/>
          <p:nvPr/>
        </p:nvPicPr>
        <p:blipFill>
          <a:blip r:embed="rId2" cstate="print"/>
          <a:stretch/>
        </p:blipFill>
        <p:spPr>
          <a:xfrm>
            <a:off x="467640" y="1196640"/>
            <a:ext cx="8063280" cy="6049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Chráněná území</a:t>
            </a:r>
            <a:endParaRPr/>
          </a:p>
        </p:txBody>
      </p:sp>
      <p:sp>
        <p:nvSpPr>
          <p:cNvPr id="170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71" name="Picture 2"/>
          <p:cNvPicPr/>
          <p:nvPr/>
        </p:nvPicPr>
        <p:blipFill>
          <a:blip r:embed="rId2" cstate="print"/>
          <a:srcRect l="20275" t="35421" r="37985" b="8557"/>
          <a:stretch/>
        </p:blipFill>
        <p:spPr>
          <a:xfrm>
            <a:off x="827640" y="1097280"/>
            <a:ext cx="7631640" cy="57596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940</Words>
  <Application>Microsoft Office PowerPoint</Application>
  <PresentationFormat>Předvádění na obrazovce (4:3)</PresentationFormat>
  <Paragraphs>118</Paragraphs>
  <Slides>39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39</vt:i4>
      </vt:variant>
    </vt:vector>
  </HeadingPairs>
  <TitlesOfParts>
    <vt:vector size="48" baseType="lpstr">
      <vt:lpstr>Arial</vt:lpstr>
      <vt:lpstr>Calibri</vt:lpstr>
      <vt:lpstr>Cambria</vt:lpstr>
      <vt:lpstr>DejaVu Sans</vt:lpstr>
      <vt:lpstr>StarSymbol</vt:lpstr>
      <vt:lpstr>Office Theme</vt:lpstr>
      <vt:lpstr>Office Theme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Zlínský kraj</dc:title>
  <dc:creator>Microsoft</dc:creator>
  <cp:lastModifiedBy>Mlček Lukáš</cp:lastModifiedBy>
  <cp:revision>100</cp:revision>
  <dcterms:created xsi:type="dcterms:W3CDTF">2017-01-15T11:05:03Z</dcterms:created>
  <dcterms:modified xsi:type="dcterms:W3CDTF">2024-12-09T07:23:54Z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Microsoft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3</vt:i4>
  </property>
  <property fmtid="{D5CDD505-2E9C-101B-9397-08002B2CF9AE}" pid="9" name="PresentationFormat">
    <vt:lpwstr>Předvádění na obrazovce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33</vt:i4>
  </property>
</Properties>
</file>