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71" r:id="rId5"/>
    <p:sldId id="273" r:id="rId6"/>
    <p:sldId id="274" r:id="rId7"/>
    <p:sldId id="259" r:id="rId8"/>
    <p:sldId id="260" r:id="rId9"/>
    <p:sldId id="263" r:id="rId10"/>
    <p:sldId id="261" r:id="rId11"/>
    <p:sldId id="262" r:id="rId12"/>
    <p:sldId id="266" r:id="rId13"/>
    <p:sldId id="264" r:id="rId14"/>
    <p:sldId id="265" r:id="rId15"/>
    <p:sldId id="267" r:id="rId16"/>
    <p:sldId id="268" r:id="rId17"/>
    <p:sldId id="279" r:id="rId18"/>
    <p:sldId id="283" r:id="rId19"/>
    <p:sldId id="278" r:id="rId20"/>
    <p:sldId id="269" r:id="rId21"/>
    <p:sldId id="280" r:id="rId22"/>
    <p:sldId id="282" r:id="rId23"/>
    <p:sldId id="270" r:id="rId24"/>
    <p:sldId id="275" r:id="rId25"/>
    <p:sldId id="276" r:id="rId26"/>
    <p:sldId id="277" r:id="rId27"/>
    <p:sldId id="284" r:id="rId28"/>
    <p:sldId id="285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AF672-43DA-4201-ABA2-412034A2EDEA}" type="datetimeFigureOut">
              <a:rPr lang="cs-CZ" smtClean="0"/>
              <a:pPr/>
              <a:t>22.02.2024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5707-DC0B-4161-AB45-164999C35A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AF672-43DA-4201-ABA2-412034A2EDEA}" type="datetimeFigureOut">
              <a:rPr lang="cs-CZ" smtClean="0"/>
              <a:pPr/>
              <a:t>22.02.2024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5707-DC0B-4161-AB45-164999C35A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AF672-43DA-4201-ABA2-412034A2EDEA}" type="datetimeFigureOut">
              <a:rPr lang="cs-CZ" smtClean="0"/>
              <a:pPr/>
              <a:t>22.02.2024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5707-DC0B-4161-AB45-164999C35A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AF672-43DA-4201-ABA2-412034A2EDEA}" type="datetimeFigureOut">
              <a:rPr lang="cs-CZ" smtClean="0"/>
              <a:pPr/>
              <a:t>22.02.2024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5707-DC0B-4161-AB45-164999C35A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AF672-43DA-4201-ABA2-412034A2EDEA}" type="datetimeFigureOut">
              <a:rPr lang="cs-CZ" smtClean="0"/>
              <a:pPr/>
              <a:t>22.02.2024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5707-DC0B-4161-AB45-164999C35A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AF672-43DA-4201-ABA2-412034A2EDEA}" type="datetimeFigureOut">
              <a:rPr lang="cs-CZ" smtClean="0"/>
              <a:pPr/>
              <a:t>22.02.2024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5707-DC0B-4161-AB45-164999C35A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AF672-43DA-4201-ABA2-412034A2EDEA}" type="datetimeFigureOut">
              <a:rPr lang="cs-CZ" smtClean="0"/>
              <a:pPr/>
              <a:t>22.02.2024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5707-DC0B-4161-AB45-164999C35A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AF672-43DA-4201-ABA2-412034A2EDEA}" type="datetimeFigureOut">
              <a:rPr lang="cs-CZ" smtClean="0"/>
              <a:pPr/>
              <a:t>22.02.2024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5707-DC0B-4161-AB45-164999C35A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AF672-43DA-4201-ABA2-412034A2EDEA}" type="datetimeFigureOut">
              <a:rPr lang="cs-CZ" smtClean="0"/>
              <a:pPr/>
              <a:t>22.02.2024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5707-DC0B-4161-AB45-164999C35A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AF672-43DA-4201-ABA2-412034A2EDEA}" type="datetimeFigureOut">
              <a:rPr lang="cs-CZ" smtClean="0"/>
              <a:pPr/>
              <a:t>22.02.2024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5707-DC0B-4161-AB45-164999C35A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AF672-43DA-4201-ABA2-412034A2EDEA}" type="datetimeFigureOut">
              <a:rPr lang="cs-CZ" smtClean="0"/>
              <a:pPr/>
              <a:t>22.02.2024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5707-DC0B-4161-AB45-164999C35A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AF672-43DA-4201-ABA2-412034A2EDEA}" type="datetimeFigureOut">
              <a:rPr lang="cs-CZ" smtClean="0"/>
              <a:pPr/>
              <a:t>22.02.2024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55707-DC0B-4161-AB45-164999C35A6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engine.google.com/timelapse/" TargetMode="Externa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-243408"/>
            <a:ext cx="7772400" cy="1470025"/>
          </a:xfrm>
        </p:spPr>
        <p:txBody>
          <a:bodyPr/>
          <a:lstStyle/>
          <a:p>
            <a:r>
              <a:rPr lang="cs-CZ" dirty="0"/>
              <a:t>Střední Asie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Map of Central Asia"/>
          <p:cNvPicPr>
            <a:picLocks noChangeAspect="1" noChangeArrowheads="1"/>
          </p:cNvPicPr>
          <p:nvPr/>
        </p:nvPicPr>
        <p:blipFill>
          <a:blip r:embed="rId2" cstate="print"/>
          <a:srcRect l="18457" t="16242" r="18790" b="21743"/>
          <a:stretch>
            <a:fillRect/>
          </a:stretch>
        </p:blipFill>
        <p:spPr bwMode="auto">
          <a:xfrm>
            <a:off x="1475656" y="809328"/>
            <a:ext cx="6120680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atelitní snímky (1989) a (2014) zachycují rychlé vysychání jezera. Rozsáhlé světleji zbarvené plochy v okolí jsou solné pláně na místech vyschlého dna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-24170"/>
            <a:ext cx="5929013" cy="5037346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229200"/>
            <a:ext cx="9144000" cy="1628800"/>
          </a:xfrm>
          <a:solidFill>
            <a:schemeClr val="bg1">
              <a:lumMod val="85000"/>
              <a:alpha val="49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/>
              <a:t>Aralské jezero </a:t>
            </a:r>
            <a:r>
              <a:rPr lang="cs-CZ" dirty="0" smtClean="0"/>
              <a:t>(</a:t>
            </a:r>
            <a:r>
              <a:rPr lang="cs-CZ" dirty="0" err="1" smtClean="0"/>
              <a:t>Ka</a:t>
            </a:r>
            <a:r>
              <a:rPr lang="cs-CZ" dirty="0" smtClean="0"/>
              <a:t>, </a:t>
            </a:r>
            <a:r>
              <a:rPr lang="cs-CZ" dirty="0" err="1" smtClean="0"/>
              <a:t>Uz</a:t>
            </a:r>
            <a:r>
              <a:rPr lang="cs-CZ" dirty="0" smtClean="0"/>
              <a:t>)– </a:t>
            </a:r>
            <a:r>
              <a:rPr lang="cs-CZ" dirty="0"/>
              <a:t>zmenšující se slané jezero v </a:t>
            </a:r>
            <a:r>
              <a:rPr lang="cs-CZ" b="1" dirty="0"/>
              <a:t>důsledku odebírání vody </a:t>
            </a:r>
            <a:r>
              <a:rPr lang="cs-CZ" dirty="0"/>
              <a:t>z řek </a:t>
            </a:r>
            <a:r>
              <a:rPr lang="cs-CZ" b="1" dirty="0"/>
              <a:t>Amudarja</a:t>
            </a:r>
            <a:r>
              <a:rPr lang="cs-CZ" dirty="0"/>
              <a:t> a </a:t>
            </a:r>
            <a:r>
              <a:rPr lang="cs-CZ" b="1" dirty="0"/>
              <a:t>Syrdarja</a:t>
            </a:r>
            <a:r>
              <a:rPr lang="cs-CZ" dirty="0"/>
              <a:t> za účelem zavlažování </a:t>
            </a:r>
            <a:r>
              <a:rPr lang="cs-CZ" b="1" dirty="0"/>
              <a:t>bavlníkových plantáží</a:t>
            </a:r>
            <a:r>
              <a:rPr lang="cs-CZ" dirty="0"/>
              <a:t>, satelitní snímky (1989) a (2014). V důsledku nadměrného odparu roste </a:t>
            </a:r>
            <a:r>
              <a:rPr lang="cs-CZ" b="1" dirty="0" smtClean="0"/>
              <a:t>salinita ale i toxicita (DDT)</a:t>
            </a:r>
            <a:r>
              <a:rPr lang="cs-CZ" dirty="0" smtClean="0"/>
              <a:t>, </a:t>
            </a:r>
            <a:r>
              <a:rPr lang="cs-CZ" dirty="0"/>
              <a:t>tento fakt způsobil </a:t>
            </a:r>
            <a:r>
              <a:rPr lang="cs-CZ" b="1" dirty="0"/>
              <a:t>úhyn ryb</a:t>
            </a:r>
            <a:r>
              <a:rPr lang="cs-CZ" dirty="0"/>
              <a:t>, které byly důležitou součástí tamního života. Vyschnutím jezera však tato tragedie nekončí, nadále dochází k </a:t>
            </a:r>
            <a:r>
              <a:rPr lang="cs-CZ" b="1" dirty="0" err="1"/>
              <a:t>dezertifikaci</a:t>
            </a:r>
            <a:r>
              <a:rPr lang="cs-CZ" dirty="0"/>
              <a:t> – rozšiřování okolních pouští (Karakum, Kyzylkum, </a:t>
            </a:r>
            <a:r>
              <a:rPr lang="cs-CZ" dirty="0" err="1"/>
              <a:t>Barsuki</a:t>
            </a:r>
            <a:r>
              <a:rPr lang="cs-CZ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4186808" cy="20448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/>
              <a:t>1960 – 68 000 km</a:t>
            </a:r>
            <a:r>
              <a:rPr lang="cs-CZ" baseline="30000" dirty="0"/>
              <a:t>2</a:t>
            </a:r>
          </a:p>
          <a:p>
            <a:pPr>
              <a:buNone/>
            </a:pPr>
            <a:r>
              <a:rPr lang="cs-CZ" dirty="0"/>
              <a:t>2005 – 3 500 km</a:t>
            </a:r>
            <a:r>
              <a:rPr lang="cs-CZ" baseline="30000" dirty="0"/>
              <a:t>2 </a:t>
            </a:r>
            <a:r>
              <a:rPr lang="cs-CZ" dirty="0"/>
              <a:t>– západní jezero</a:t>
            </a:r>
          </a:p>
          <a:p>
            <a:pPr>
              <a:buNone/>
            </a:pPr>
            <a:r>
              <a:rPr lang="cs-CZ" dirty="0"/>
              <a:t>2014 – těžce měřitelné</a:t>
            </a:r>
          </a:p>
        </p:txBody>
      </p:sp>
      <p:pic>
        <p:nvPicPr>
          <p:cNvPr id="19458" name="Picture 2" descr="https://upload.wikimedia.org/wikipedia/commons/9/9f/Aral_Se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4770" y="0"/>
            <a:ext cx="468923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23528" y="4221088"/>
            <a:ext cx="4291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https://earthengine.google.com/timelapse/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ww.ft.com/__origami/service/image/v2/images/raw/https%3A%2F%2Fs3-ap-northeast-1.amazonaws.com%2Fpsh-ex-ftnikkei-3937bb4%2Fimages%2F6%2F6%2F7%2F6%2F20446766-1-eng-GB%2FDSC_3287.JPG?source=nar-c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3" cy="609329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021288"/>
            <a:ext cx="9144000" cy="836712"/>
          </a:xfrm>
          <a:solidFill>
            <a:schemeClr val="bg1">
              <a:lumMod val="85000"/>
              <a:alpha val="50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/>
              <a:t>v roce 2013 čínský uveřejnil prezident Si </a:t>
            </a:r>
            <a:r>
              <a:rPr lang="cs-CZ" dirty="0" err="1"/>
              <a:t>Ťin</a:t>
            </a:r>
            <a:r>
              <a:rPr lang="cs-CZ" dirty="0"/>
              <a:t> </a:t>
            </a:r>
            <a:r>
              <a:rPr lang="cs-CZ" dirty="0" err="1"/>
              <a:t>Pching</a:t>
            </a:r>
            <a:r>
              <a:rPr lang="cs-CZ" dirty="0"/>
              <a:t> svůj zájem vybudovat Novou hedvábnou stezku (námořní i pozemní cestu), propojení mezi Čínou a Kazachstánem představuje město </a:t>
            </a:r>
            <a:r>
              <a:rPr lang="cs-CZ" dirty="0" err="1"/>
              <a:t>Chorgos</a:t>
            </a:r>
            <a:r>
              <a:rPr lang="cs-CZ" dirty="0"/>
              <a:t> (železniční překladiště)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249069"/>
            <a:ext cx="8229600" cy="608931"/>
          </a:xfrm>
        </p:spPr>
        <p:txBody>
          <a:bodyPr/>
          <a:lstStyle/>
          <a:p>
            <a:pPr>
              <a:buNone/>
            </a:pPr>
            <a:r>
              <a:rPr lang="cs-CZ" dirty="0"/>
              <a:t>Nová hedvábní stezka</a:t>
            </a:r>
          </a:p>
        </p:txBody>
      </p:sp>
      <p:pic>
        <p:nvPicPr>
          <p:cNvPr id="21506" name="Picture 2" descr="Map of Asia, showing the OBOR initiati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6264" cy="6165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249069"/>
            <a:ext cx="8229600" cy="608931"/>
          </a:xfrm>
        </p:spPr>
        <p:txBody>
          <a:bodyPr/>
          <a:lstStyle/>
          <a:p>
            <a:pPr>
              <a:buNone/>
            </a:pPr>
            <a:r>
              <a:rPr lang="cs-CZ" dirty="0"/>
              <a:t>Nová hedvábná stezka</a:t>
            </a:r>
          </a:p>
        </p:txBody>
      </p:sp>
      <p:pic>
        <p:nvPicPr>
          <p:cNvPr id="22530" name="Picture 2" descr="Výsledek obrázku pro rails china kazakhstan new silk r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177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249069"/>
            <a:ext cx="8229600" cy="608931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cs-CZ" dirty="0"/>
              <a:t>kosmodrom </a:t>
            </a:r>
            <a:r>
              <a:rPr lang="cs-CZ" dirty="0" err="1"/>
              <a:t>Bajkonur</a:t>
            </a:r>
            <a:r>
              <a:rPr lang="cs-CZ" dirty="0"/>
              <a:t> - v lednu 2004 se kazašský prezident </a:t>
            </a:r>
            <a:r>
              <a:rPr lang="cs-CZ" dirty="0" err="1"/>
              <a:t>Nursultan</a:t>
            </a:r>
            <a:r>
              <a:rPr lang="cs-CZ" dirty="0"/>
              <a:t> </a:t>
            </a:r>
            <a:r>
              <a:rPr lang="cs-CZ" dirty="0" err="1"/>
              <a:t>Nazarbajev</a:t>
            </a:r>
            <a:r>
              <a:rPr lang="cs-CZ" dirty="0"/>
              <a:t> a jeho ruský protějšek </a:t>
            </a:r>
            <a:r>
              <a:rPr lang="cs-CZ" dirty="0" err="1"/>
              <a:t>Vladimir</a:t>
            </a:r>
            <a:r>
              <a:rPr lang="cs-CZ" dirty="0"/>
              <a:t> Putin dohodli na tom, že </a:t>
            </a:r>
            <a:r>
              <a:rPr lang="cs-CZ" dirty="0" err="1"/>
              <a:t>Bajkonur</a:t>
            </a:r>
            <a:r>
              <a:rPr lang="cs-CZ" dirty="0"/>
              <a:t> zůstane v ruských rukou až do roku 2050. Rusko nyní platí Kazachstánu za pronájem 115 milionů dolarů ročně, na obr. sovětský raketoplán Buran</a:t>
            </a:r>
          </a:p>
        </p:txBody>
      </p:sp>
      <p:sp>
        <p:nvSpPr>
          <p:cNvPr id="24578" name="AutoShape 2" descr="Výsledek obrázku pro bajkon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ohled ze základního tábo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22245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Zajímavosti - Kyrgyzstán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249069"/>
            <a:ext cx="9144000" cy="608931"/>
          </a:xfrm>
          <a:solidFill>
            <a:schemeClr val="bg1">
              <a:lumMod val="85000"/>
              <a:alpha val="79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/>
              <a:t>hornatý povrch s řadou jezer zejm. ledovcového původu – na obr. nejvyšší vrchol Kyrgyzstánu - </a:t>
            </a:r>
            <a:r>
              <a:rPr lang="cs-CZ" dirty="0" err="1"/>
              <a:t>Džengiš</a:t>
            </a:r>
            <a:r>
              <a:rPr lang="cs-CZ" dirty="0"/>
              <a:t> </a:t>
            </a:r>
            <a:r>
              <a:rPr lang="cs-CZ" dirty="0" err="1"/>
              <a:t>čokusu</a:t>
            </a:r>
            <a:r>
              <a:rPr lang="cs-CZ" dirty="0"/>
              <a:t> (7439 m n. m.)</a:t>
            </a:r>
          </a:p>
        </p:txBody>
      </p:sp>
      <p:sp>
        <p:nvSpPr>
          <p:cNvPr id="24578" name="AutoShape 2" descr="Výsledek obrázku pro bajkon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Výsledek obrázku pro kol tor lake kyrgyzst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676456" cy="5784305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Zajímavosti - Kyrgyzstán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517233"/>
            <a:ext cx="9144000" cy="1872207"/>
          </a:xfrm>
          <a:solidFill>
            <a:schemeClr val="bg1">
              <a:lumMod val="85000"/>
              <a:alpha val="79000"/>
            </a:schemeClr>
          </a:solidFill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cs-CZ" dirty="0"/>
              <a:t>jezero </a:t>
            </a:r>
            <a:r>
              <a:rPr lang="cs-CZ" b="1" dirty="0" err="1"/>
              <a:t>Koltor</a:t>
            </a:r>
            <a:r>
              <a:rPr lang="cs-CZ" b="1" dirty="0"/>
              <a:t> </a:t>
            </a:r>
          </a:p>
          <a:p>
            <a:pPr>
              <a:buNone/>
            </a:pPr>
            <a:r>
              <a:rPr lang="cs-CZ" dirty="0"/>
              <a:t>Podle katalogizace z roku 1999 je jen na území Kyrgyzstánu 287 jezer s rizikem průvalu, z toho u 63 může dojít k průvalu v nejbližších letech. V letech 2004–2010 byl v rámci české rozvojové pomoci řešen projekt na monitoring vysokohorských jezer v Kyrgyzstánu a ochranu obyvatelstva před katastrofálními povodněmi vzniklými jejich průvalem, při kterém bylo cílem zpracovat rizikovou analýzu konkrétních jezer a údolí, vybudovat stálou monitorovací stanici, zabezpečit hráz jezera </a:t>
            </a:r>
            <a:r>
              <a:rPr lang="cs-CZ" dirty="0" err="1"/>
              <a:t>Koltor</a:t>
            </a:r>
            <a:r>
              <a:rPr lang="cs-CZ" dirty="0"/>
              <a:t> a vytvořit prognózu vlivu změny klimatu na zalednění a horská jezera.</a:t>
            </a:r>
          </a:p>
        </p:txBody>
      </p:sp>
      <p:sp>
        <p:nvSpPr>
          <p:cNvPr id="24578" name="AutoShape 2" descr="Výsledek obrázku pro bajkon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t="10934" b="6467"/>
          <a:stretch>
            <a:fillRect/>
          </a:stretch>
        </p:blipFill>
        <p:spPr bwMode="auto">
          <a:xfrm>
            <a:off x="-213922" y="332656"/>
            <a:ext cx="9357922" cy="43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Zajímavosti - Kyrgyzstán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985793"/>
            <a:ext cx="9144000" cy="1872207"/>
          </a:xfrm>
          <a:solidFill>
            <a:schemeClr val="bg1">
              <a:lumMod val="85000"/>
              <a:alpha val="79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cs-CZ" dirty="0"/>
              <a:t>Kyrgyzstán je ohrožen změnou klimatu – způsobuje prohlubování extrémů - vysychání řek a záplavy a bahnotoky, </a:t>
            </a:r>
            <a:r>
              <a:rPr lang="cs-CZ" b="1" dirty="0" err="1"/>
              <a:t>blokovobahenní</a:t>
            </a:r>
            <a:r>
              <a:rPr lang="cs-CZ" b="1" dirty="0"/>
              <a:t> proudy tzv. mury</a:t>
            </a:r>
          </a:p>
        </p:txBody>
      </p:sp>
      <p:sp>
        <p:nvSpPr>
          <p:cNvPr id="24578" name="AutoShape 2" descr="Výsledek obrázku pro bajkon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s://upload.wikimedia.org/wikipedia/commons/thumb/7/78/Snow_Leopard_in_Hemis_National_Park.jpg/1280px-Snow_Leopard_in_Hemis_National_Pa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46416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Zajímavosti - Kyrgyzstán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249069"/>
            <a:ext cx="9144000" cy="608931"/>
          </a:xfrm>
          <a:solidFill>
            <a:schemeClr val="bg1">
              <a:lumMod val="85000"/>
              <a:alpha val="79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/>
              <a:t>vzácná šelma </a:t>
            </a:r>
            <a:r>
              <a:rPr lang="cs-CZ" b="1" dirty="0"/>
              <a:t>Irbis horský </a:t>
            </a:r>
            <a:r>
              <a:rPr lang="cs-CZ" dirty="0"/>
              <a:t>(levhart sněžný), který se pohybuje ve vysokých polohách </a:t>
            </a:r>
            <a:r>
              <a:rPr lang="cs-CZ" dirty="0" err="1"/>
              <a:t>Ťan</a:t>
            </a:r>
            <a:r>
              <a:rPr lang="cs-CZ" dirty="0"/>
              <a:t>-</a:t>
            </a:r>
            <a:r>
              <a:rPr lang="cs-CZ" dirty="0" err="1"/>
              <a:t>Šanu</a:t>
            </a:r>
            <a:r>
              <a:rPr lang="cs-CZ" dirty="0"/>
              <a:t> i Himálaje</a:t>
            </a:r>
          </a:p>
        </p:txBody>
      </p:sp>
      <p:sp>
        <p:nvSpPr>
          <p:cNvPr id="24578" name="AutoShape 2" descr="Výsledek obrázku pro bajkon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30" name="Group 7"/>
          <p:cNvGrpSpPr>
            <a:grpSpLocks/>
          </p:cNvGrpSpPr>
          <p:nvPr/>
        </p:nvGrpSpPr>
        <p:grpSpPr bwMode="auto">
          <a:xfrm>
            <a:off x="0" y="188640"/>
            <a:ext cx="9396536" cy="6279280"/>
            <a:chOff x="387" y="387"/>
            <a:chExt cx="9398" cy="6679"/>
          </a:xfrm>
        </p:grpSpPr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 l="1917" t="13803" r="6709" b="3653"/>
            <a:stretch>
              <a:fillRect/>
            </a:stretch>
          </p:blipFill>
          <p:spPr bwMode="auto">
            <a:xfrm>
              <a:off x="387" y="387"/>
              <a:ext cx="9398" cy="6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AutoShape 14"/>
            <p:cNvSpPr>
              <a:spLocks noChangeArrowheads="1"/>
            </p:cNvSpPr>
            <p:nvPr/>
          </p:nvSpPr>
          <p:spPr bwMode="auto">
            <a:xfrm>
              <a:off x="5943" y="1977"/>
              <a:ext cx="180" cy="18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>
              <a:off x="5793" y="1692"/>
              <a:ext cx="90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cs-CZ" sz="800" b="0" i="0" u="none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Astana</a:t>
              </a:r>
              <a:endPara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AutoShape 16"/>
            <p:cNvSpPr>
              <a:spLocks noChangeArrowheads="1"/>
            </p:cNvSpPr>
            <p:nvPr/>
          </p:nvSpPr>
          <p:spPr bwMode="auto">
            <a:xfrm>
              <a:off x="4257" y="3672"/>
              <a:ext cx="180" cy="180"/>
            </a:xfrm>
            <a:prstGeom prst="star5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4257" y="3462"/>
              <a:ext cx="108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cs-CZ" sz="800" b="0" i="0" u="none" strike="noStrike" cap="none" normalizeH="0" baseline="0" dirty="0" err="1">
                  <a:ln>
                    <a:noFill/>
                  </a:ln>
                  <a:solidFill>
                    <a:srgbClr val="0000FF"/>
                  </a:solidFill>
                  <a:effectLst/>
                  <a:latin typeface="Calibri" pitchFamily="34" charset="0"/>
                  <a:cs typeface="Arial" pitchFamily="34" charset="0"/>
                </a:rPr>
                <a:t>Bajkonur</a:t>
              </a:r>
              <a:endPara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Důl Kumtor v horském masívu Ak-Šijra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9506" cy="4005064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Zajímavosti - Kyrgyzstán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949281"/>
            <a:ext cx="9144000" cy="90872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/>
              <a:t>zlatorudný důl </a:t>
            </a:r>
            <a:r>
              <a:rPr lang="cs-CZ" dirty="0" err="1"/>
              <a:t>Kumtor</a:t>
            </a:r>
            <a:r>
              <a:rPr lang="cs-CZ" dirty="0"/>
              <a:t> – zlato se zde získává louhováním za pomoci kyanidu, nebezpečí znečištění vod, poblíž jezero Petrova, https://www.ceskatelevize.cz/porady/10304988391-mlceti-zlato/</a:t>
            </a:r>
          </a:p>
        </p:txBody>
      </p:sp>
      <p:sp>
        <p:nvSpPr>
          <p:cNvPr id="24578" name="AutoShape 2" descr="Výsledek obrázku pro bajkon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62999" t="46199" r="4320" b="24401"/>
          <a:stretch>
            <a:fillRect/>
          </a:stretch>
        </p:blipFill>
        <p:spPr bwMode="auto">
          <a:xfrm>
            <a:off x="5652120" y="4005064"/>
            <a:ext cx="3491880" cy="17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upload.wikimedia.org/wikipedia/commons/3/37/Kyrgyz_family_Sary-Mog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635"/>
            <a:ext cx="6948264" cy="4725365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249069"/>
            <a:ext cx="9144000" cy="6089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/>
              <a:t>lidé v Kyrgyzstánu a jejich typické obydlí - jurta</a:t>
            </a:r>
          </a:p>
        </p:txBody>
      </p:sp>
      <p:sp>
        <p:nvSpPr>
          <p:cNvPr id="24578" name="AutoShape 2" descr="Výsledek obrázku pro bajkon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7892" name="Picture 4" descr="https://upload.wikimedia.org/wikipedia/commons/5/5e/Sassamir_Valley_%283968060227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7697" y="0"/>
            <a:ext cx="5546303" cy="346181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972616" y="0"/>
            <a:ext cx="8229600" cy="1143000"/>
          </a:xfrm>
        </p:spPr>
        <p:txBody>
          <a:bodyPr/>
          <a:lstStyle/>
          <a:p>
            <a:r>
              <a:rPr lang="cs-CZ" dirty="0"/>
              <a:t>Zajímavosti - Kyrgyzstán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upload.wikimedia.org/wikipedia/commons/thumb/1/1d/Kyrgyzstan_Export_Treemap.jpg/1280px-Kyrgyzstan_Export_Tree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20471" cy="6890994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249069"/>
            <a:ext cx="9144000" cy="6089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/>
              <a:t>vývozní položky v Kyrgyzstánu (2012)</a:t>
            </a:r>
          </a:p>
        </p:txBody>
      </p:sp>
      <p:sp>
        <p:nvSpPr>
          <p:cNvPr id="24578" name="AutoShape 2" descr="Výsledek obrázku pro bajkon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972616" y="0"/>
            <a:ext cx="8229600" cy="1143000"/>
          </a:xfrm>
        </p:spPr>
        <p:txBody>
          <a:bodyPr/>
          <a:lstStyle/>
          <a:p>
            <a:r>
              <a:rPr lang="cs-CZ" dirty="0"/>
              <a:t>Zajímavosti - Kyrgyzstán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Zajímavosti - Turkmenistán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941168"/>
            <a:ext cx="9144000" cy="191683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/>
              <a:t>Brána do pekel – místo, kde se při geologické expedici v roce 1971 propadl strop jeskyně, unikal plyn – geologové se jej rozhodli zapálit. A hoří do dnes…</a:t>
            </a:r>
          </a:p>
          <a:p>
            <a:pPr>
              <a:buNone/>
            </a:pPr>
            <a:r>
              <a:rPr lang="cs-CZ" dirty="0"/>
              <a:t>průměr cca 100 m</a:t>
            </a:r>
          </a:p>
          <a:p>
            <a:pPr>
              <a:buNone/>
            </a:pPr>
            <a:r>
              <a:rPr lang="cs-CZ" dirty="0"/>
              <a:t>hloubka 20 m</a:t>
            </a:r>
          </a:p>
          <a:p>
            <a:pPr>
              <a:buNone/>
            </a:pPr>
            <a:r>
              <a:rPr lang="cs-CZ" dirty="0"/>
              <a:t>teplota okolo 1000 °C </a:t>
            </a:r>
          </a:p>
        </p:txBody>
      </p:sp>
      <p:sp>
        <p:nvSpPr>
          <p:cNvPr id="24578" name="AutoShape 2" descr="Výsledek obrázku pro bajkon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7650" name="Picture 2" descr="Darvasa gas crater panora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3736" y="1052736"/>
            <a:ext cx="9254248" cy="3933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telitní sním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47464"/>
            <a:ext cx="9144000" cy="9144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Zajímavosti - Turkmenistán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021288"/>
            <a:ext cx="9144000" cy="836713"/>
          </a:xfrm>
          <a:solidFill>
            <a:schemeClr val="bg1">
              <a:lumMod val="85000"/>
              <a:alpha val="48000"/>
            </a:schemeClr>
          </a:solidFill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Kara</a:t>
            </a:r>
            <a:r>
              <a:rPr lang="cs-CZ" dirty="0"/>
              <a:t>-</a:t>
            </a:r>
            <a:r>
              <a:rPr lang="cs-CZ" dirty="0" err="1"/>
              <a:t>bogaz</a:t>
            </a:r>
            <a:r>
              <a:rPr lang="cs-CZ" dirty="0"/>
              <a:t>-</a:t>
            </a:r>
            <a:r>
              <a:rPr lang="cs-CZ" dirty="0" err="1"/>
              <a:t>gol</a:t>
            </a:r>
            <a:r>
              <a:rPr lang="cs-CZ" dirty="0"/>
              <a:t> – záliv, či lagunové jezero při pobřeží Kaspického moře (12 000 km</a:t>
            </a:r>
            <a:r>
              <a:rPr lang="cs-CZ" baseline="30000" dirty="0"/>
              <a:t>2</a:t>
            </a:r>
            <a:r>
              <a:rPr lang="cs-CZ" dirty="0"/>
              <a:t>, max. hloubka je 3,5 m), nemá odtok a voda do něj přitéká mořskou řekou. Mezi lety 1980-1983 bylo jezero přehrazeno a v roce 1983 vyschlo. V roce 1984 byl přítok opět obnoven.</a:t>
            </a:r>
          </a:p>
        </p:txBody>
      </p:sp>
      <p:sp>
        <p:nvSpPr>
          <p:cNvPr id="24578" name="AutoShape 2" descr="Výsledek obrázku pro bajkon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Výsledek obrázku pro persian h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374" y="2130152"/>
            <a:ext cx="5148626" cy="4727848"/>
          </a:xfrm>
          <a:prstGeom prst="rect">
            <a:avLst/>
          </a:prstGeom>
          <a:noFill/>
        </p:spPr>
      </p:pic>
      <p:pic>
        <p:nvPicPr>
          <p:cNvPr id="32770" name="Picture 2" descr="https://upload.wikimedia.org/wikipedia/commons/thumb/1/17/102_0198_Karakul3.jpg/1280px-102_0198_Karakul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04522" cy="3528392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Zajímavosti - Turkmenistán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021288"/>
            <a:ext cx="9144000" cy="836713"/>
          </a:xfrm>
          <a:solidFill>
            <a:schemeClr val="bg1">
              <a:lumMod val="85000"/>
              <a:alpha val="48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/>
              <a:t>Turkmenistán je pověstný chovem Karakulské ovce, ze kterých se využívá kožešina jednodenních jehňat zvaná </a:t>
            </a:r>
            <a:r>
              <a:rPr lang="cs-CZ" b="1" dirty="0"/>
              <a:t>persián</a:t>
            </a:r>
            <a:r>
              <a:rPr lang="cs-CZ" dirty="0"/>
              <a:t> – dnes v Evropě nepoužívaná, na Blízkém a Středním východě slouží k výrobě čepic</a:t>
            </a:r>
          </a:p>
        </p:txBody>
      </p:sp>
      <p:sp>
        <p:nvSpPr>
          <p:cNvPr id="24578" name="AutoShape 2" descr="Výsledek obrázku pro bajkon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ohled od severu směrem do cent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8628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Zajímavosti - Turkmenistán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021288"/>
            <a:ext cx="9144000" cy="836713"/>
          </a:xfrm>
          <a:solidFill>
            <a:schemeClr val="bg1">
              <a:lumMod val="85000"/>
              <a:alpha val="48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cs-CZ" dirty="0" err="1"/>
              <a:t>Ašchabat</a:t>
            </a:r>
            <a:r>
              <a:rPr lang="cs-CZ" dirty="0"/>
              <a:t> – hlavní město Turkmenistánu</a:t>
            </a:r>
          </a:p>
        </p:txBody>
      </p:sp>
      <p:sp>
        <p:nvSpPr>
          <p:cNvPr id="24578" name="AutoShape 2" descr="Výsledek obrázku pro bajkon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gistan square Samark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6743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Zajímavosti - Uzbekistán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021288"/>
            <a:ext cx="9144000" cy="836713"/>
          </a:xfrm>
          <a:solidFill>
            <a:schemeClr val="bg1">
              <a:lumMod val="85000"/>
              <a:alpha val="48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/>
              <a:t>náměstí </a:t>
            </a:r>
            <a:r>
              <a:rPr lang="cs-CZ" dirty="0" err="1"/>
              <a:t>Registán</a:t>
            </a:r>
            <a:r>
              <a:rPr lang="cs-CZ" dirty="0"/>
              <a:t> v </a:t>
            </a:r>
            <a:r>
              <a:rPr lang="cs-CZ" b="1" dirty="0"/>
              <a:t>Samarkandu</a:t>
            </a:r>
            <a:r>
              <a:rPr lang="cs-CZ" dirty="0"/>
              <a:t>– jedno z nejdéle obývaných měst v centrální Asii, již 8. či 7. stol. př. n.l.</a:t>
            </a:r>
          </a:p>
        </p:txBody>
      </p:sp>
      <p:sp>
        <p:nvSpPr>
          <p:cNvPr id="24578" name="AutoShape 2" descr="Výsledek obrázku pro bajkon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osque Bibi Khanum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0579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Zajímavosti - Uzbekistán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021288"/>
            <a:ext cx="9144000" cy="836713"/>
          </a:xfrm>
          <a:solidFill>
            <a:schemeClr val="bg1">
              <a:lumMod val="85000"/>
              <a:alpha val="48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cs-CZ" dirty="0"/>
              <a:t>mešita </a:t>
            </a:r>
            <a:r>
              <a:rPr lang="cs-CZ" dirty="0" err="1"/>
              <a:t>Bibi</a:t>
            </a:r>
            <a:r>
              <a:rPr lang="cs-CZ" dirty="0"/>
              <a:t>-</a:t>
            </a:r>
            <a:r>
              <a:rPr lang="cs-CZ" dirty="0" err="1"/>
              <a:t>Khanym</a:t>
            </a:r>
            <a:r>
              <a:rPr lang="cs-CZ" dirty="0"/>
              <a:t> v </a:t>
            </a:r>
            <a:r>
              <a:rPr lang="cs-CZ" b="1" dirty="0"/>
              <a:t>Samarkandu</a:t>
            </a:r>
            <a:endParaRPr lang="cs-CZ" dirty="0"/>
          </a:p>
        </p:txBody>
      </p:sp>
      <p:sp>
        <p:nvSpPr>
          <p:cNvPr id="24578" name="AutoShape 2" descr="Výsledek obrázku pro bajkon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cs-CZ" dirty="0"/>
              <a:t>vymezení – zakresli do mapy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cs-CZ" dirty="0"/>
              <a:t>státy+ hl. města: Kazachstán - </a:t>
            </a:r>
            <a:r>
              <a:rPr lang="cs-CZ" i="1" dirty="0" err="1"/>
              <a:t>Astana</a:t>
            </a:r>
            <a:r>
              <a:rPr lang="cs-CZ" dirty="0"/>
              <a:t> (</a:t>
            </a:r>
            <a:r>
              <a:rPr lang="cs-CZ" dirty="0" err="1"/>
              <a:t>Nur</a:t>
            </a:r>
            <a:r>
              <a:rPr lang="cs-CZ" dirty="0"/>
              <a:t>-</a:t>
            </a:r>
            <a:r>
              <a:rPr lang="cs-CZ" dirty="0" err="1"/>
              <a:t>Sultan</a:t>
            </a:r>
            <a:r>
              <a:rPr lang="cs-CZ" dirty="0"/>
              <a:t>), Turkmenistán - </a:t>
            </a:r>
            <a:r>
              <a:rPr lang="cs-CZ" i="1" dirty="0" err="1"/>
              <a:t>Ašchabat</a:t>
            </a:r>
            <a:r>
              <a:rPr lang="cs-CZ" dirty="0"/>
              <a:t>, Uzbekistán - </a:t>
            </a:r>
            <a:r>
              <a:rPr lang="cs-CZ" i="1" dirty="0"/>
              <a:t>Taškent</a:t>
            </a:r>
            <a:r>
              <a:rPr lang="cs-CZ" dirty="0"/>
              <a:t>, Kyrgyzstán – </a:t>
            </a:r>
            <a:r>
              <a:rPr lang="cs-CZ" i="1" dirty="0"/>
              <a:t>Biškek, </a:t>
            </a:r>
            <a:r>
              <a:rPr lang="cs-CZ" dirty="0"/>
              <a:t>Tádžikistán </a:t>
            </a:r>
            <a:r>
              <a:rPr lang="cs-CZ" i="1" dirty="0"/>
              <a:t>– Dušanbe</a:t>
            </a:r>
          </a:p>
          <a:p>
            <a:pPr>
              <a:buFontTx/>
              <a:buChar char="-"/>
            </a:pPr>
            <a:r>
              <a:rPr lang="cs-CZ" dirty="0"/>
              <a:t>FG – Kaspické moře, Aralské jezero, jez. Balchaš, jez. </a:t>
            </a:r>
            <a:r>
              <a:rPr lang="cs-CZ" dirty="0" err="1"/>
              <a:t>Ysyk</a:t>
            </a:r>
            <a:r>
              <a:rPr lang="cs-CZ" dirty="0"/>
              <a:t>-</a:t>
            </a:r>
            <a:r>
              <a:rPr lang="cs-CZ" dirty="0" err="1"/>
              <a:t>Köl</a:t>
            </a:r>
            <a:r>
              <a:rPr lang="cs-CZ" dirty="0"/>
              <a:t>, záliv </a:t>
            </a:r>
            <a:r>
              <a:rPr lang="cs-CZ" dirty="0" err="1"/>
              <a:t>Karabogaz</a:t>
            </a:r>
            <a:r>
              <a:rPr lang="cs-CZ" dirty="0"/>
              <a:t>-</a:t>
            </a:r>
            <a:r>
              <a:rPr lang="cs-CZ" dirty="0" err="1"/>
              <a:t>gol</a:t>
            </a:r>
            <a:r>
              <a:rPr lang="cs-CZ" dirty="0"/>
              <a:t>, řeky Amudarja a Syrdarja, </a:t>
            </a:r>
            <a:r>
              <a:rPr lang="cs-CZ" dirty="0" err="1"/>
              <a:t>Turanská</a:t>
            </a:r>
            <a:r>
              <a:rPr lang="cs-CZ" dirty="0"/>
              <a:t> nížina, poušť Karakum, poušť Kyzylkum, Kazašská plošina, Kaspická nížina, pohoří Pamír, </a:t>
            </a:r>
            <a:r>
              <a:rPr lang="cs-CZ" dirty="0" err="1"/>
              <a:t>Ťan</a:t>
            </a:r>
            <a:r>
              <a:rPr lang="cs-CZ" dirty="0"/>
              <a:t>-</a:t>
            </a:r>
            <a:r>
              <a:rPr lang="cs-CZ" dirty="0" err="1"/>
              <a:t>Šan</a:t>
            </a:r>
            <a:r>
              <a:rPr lang="cs-CZ" dirty="0"/>
              <a:t>, Altaj</a:t>
            </a:r>
          </a:p>
          <a:p>
            <a:pPr>
              <a:buFontTx/>
              <a:buChar char="-"/>
            </a:pPr>
            <a:r>
              <a:rPr lang="cs-CZ" dirty="0"/>
              <a:t>zajímavosti - </a:t>
            </a:r>
            <a:r>
              <a:rPr lang="cs-CZ" dirty="0" err="1"/>
              <a:t>Bajkonur</a:t>
            </a:r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cs-CZ" dirty="0"/>
              <a:t>Charakteristika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764704"/>
            <a:ext cx="8424936" cy="583264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území střední Asie je představováno státy, které vznikly v roce 1991 v důsledku </a:t>
            </a:r>
            <a:r>
              <a:rPr lang="cs-CZ" b="1" dirty="0"/>
              <a:t>rozpadu Sovětského svazu</a:t>
            </a:r>
          </a:p>
          <a:p>
            <a:r>
              <a:rPr lang="cs-CZ" dirty="0"/>
              <a:t>tři státy převážně </a:t>
            </a:r>
            <a:r>
              <a:rPr lang="cs-CZ" b="1" dirty="0"/>
              <a:t>rovinaté</a:t>
            </a:r>
            <a:r>
              <a:rPr lang="cs-CZ" dirty="0"/>
              <a:t>, tvořené stepí (lokální název </a:t>
            </a:r>
            <a:r>
              <a:rPr lang="cs-CZ" b="1" dirty="0"/>
              <a:t>celina</a:t>
            </a:r>
            <a:r>
              <a:rPr lang="cs-CZ" dirty="0"/>
              <a:t>)– Kazachstán, Uzbekistán, Turkmenistán</a:t>
            </a:r>
          </a:p>
          <a:p>
            <a:r>
              <a:rPr lang="cs-CZ" b="1" dirty="0"/>
              <a:t>klima je mírné-kontinentální</a:t>
            </a:r>
            <a:r>
              <a:rPr lang="cs-CZ" dirty="0"/>
              <a:t> – málo vlhkosti z oceánu (nízký úhrn srážek) a velké teplotní rozdíly mezi létem a zimou – nedostatek vody v krajině </a:t>
            </a:r>
          </a:p>
          <a:p>
            <a:r>
              <a:rPr lang="cs-CZ" dirty="0"/>
              <a:t>Tádžikistán a Kyrgyzstán jsou státy </a:t>
            </a:r>
            <a:r>
              <a:rPr lang="cs-CZ" b="1" dirty="0"/>
              <a:t>hornaté</a:t>
            </a:r>
            <a:r>
              <a:rPr lang="cs-CZ" dirty="0"/>
              <a:t> (T-Pamír, </a:t>
            </a:r>
            <a:r>
              <a:rPr lang="cs-CZ" dirty="0" err="1"/>
              <a:t>Ky</a:t>
            </a:r>
            <a:r>
              <a:rPr lang="cs-CZ" dirty="0"/>
              <a:t>, </a:t>
            </a:r>
            <a:r>
              <a:rPr lang="cs-CZ" dirty="0" err="1"/>
              <a:t>Ka-Ťan-Šan</a:t>
            </a:r>
            <a:r>
              <a:rPr lang="cs-CZ" dirty="0"/>
              <a:t>)</a:t>
            </a:r>
          </a:p>
          <a:p>
            <a:r>
              <a:rPr lang="cs-CZ" dirty="0"/>
              <a:t>jedná se o státy </a:t>
            </a:r>
            <a:r>
              <a:rPr lang="cs-CZ" b="1" dirty="0"/>
              <a:t>rozvojové</a:t>
            </a:r>
            <a:r>
              <a:rPr lang="cs-CZ" dirty="0"/>
              <a:t>, výjimku tvoří </a:t>
            </a:r>
            <a:r>
              <a:rPr lang="cs-CZ" b="1" dirty="0"/>
              <a:t>Kazachstán</a:t>
            </a:r>
            <a:r>
              <a:rPr lang="cs-CZ" dirty="0"/>
              <a:t>, který zažívá </a:t>
            </a:r>
            <a:r>
              <a:rPr lang="cs-CZ" b="1" dirty="0"/>
              <a:t>rozmach</a:t>
            </a:r>
            <a:r>
              <a:rPr lang="cs-CZ" dirty="0"/>
              <a:t> a generuje 60 % HDP v regionu</a:t>
            </a:r>
          </a:p>
          <a:p>
            <a:r>
              <a:rPr lang="cs-CZ" dirty="0"/>
              <a:t>dominantním náboženstvím je </a:t>
            </a:r>
            <a:r>
              <a:rPr lang="cs-CZ" b="1" dirty="0"/>
              <a:t>sunnitský Islám</a:t>
            </a:r>
            <a:r>
              <a:rPr lang="cs-CZ" dirty="0"/>
              <a:t>, který se díky vysoké porodnosti muslimské části obyvatelstva střetává s </a:t>
            </a:r>
            <a:r>
              <a:rPr lang="cs-CZ" b="1" dirty="0"/>
              <a:t>komunistickou ideologií</a:t>
            </a:r>
          </a:p>
          <a:p>
            <a:r>
              <a:rPr lang="cs-CZ" dirty="0"/>
              <a:t>většina států (kromě Turkmenistánu – vystoupil r. 2005) je </a:t>
            </a:r>
            <a:r>
              <a:rPr lang="cs-CZ" b="1" dirty="0"/>
              <a:t>členy SNS </a:t>
            </a:r>
            <a:r>
              <a:rPr lang="cs-CZ" dirty="0"/>
              <a:t>(Společenství </a:t>
            </a:r>
            <a:r>
              <a:rPr lang="cs-CZ" dirty="0" err="1"/>
              <a:t>Nezavislých</a:t>
            </a:r>
            <a:r>
              <a:rPr lang="cs-CZ" dirty="0"/>
              <a:t> Států –sdružení postsovětských republik za účelem obchodu, zóna volného obchodu)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219" t="19334" r="27357" b="58966"/>
          <a:stretch>
            <a:fillRect/>
          </a:stretch>
        </p:blipFill>
        <p:spPr bwMode="auto">
          <a:xfrm>
            <a:off x="0" y="2764050"/>
            <a:ext cx="9144000" cy="181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s://upload.wikimedia.org/wikipedia/commons/thumb/d/d5/Central_Asia_Ethnic_en.svg/1920px-Central_Asia_Ethnic_e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4553" cy="5805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Zajímavosti - Kazachstán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přesun hlavního města Kazachstánu (1997) z </a:t>
            </a:r>
            <a:r>
              <a:rPr lang="cs-CZ" dirty="0" err="1"/>
              <a:t>Almaty</a:t>
            </a:r>
            <a:r>
              <a:rPr lang="cs-CZ" dirty="0"/>
              <a:t> do </a:t>
            </a:r>
            <a:r>
              <a:rPr lang="cs-CZ" dirty="0" err="1"/>
              <a:t>Astany</a:t>
            </a:r>
            <a:r>
              <a:rPr lang="cs-CZ" dirty="0"/>
              <a:t> z důvodu občanské války v </a:t>
            </a:r>
            <a:r>
              <a:rPr lang="cs-CZ" dirty="0" err="1"/>
              <a:t>Kyr</a:t>
            </a:r>
            <a:r>
              <a:rPr lang="cs-CZ" dirty="0"/>
              <a:t>, </a:t>
            </a:r>
            <a:r>
              <a:rPr lang="cs-CZ" dirty="0" err="1"/>
              <a:t>Tádž</a:t>
            </a:r>
            <a:r>
              <a:rPr lang="cs-CZ" dirty="0"/>
              <a:t>., Uzbek.</a:t>
            </a:r>
          </a:p>
          <a:p>
            <a:r>
              <a:rPr lang="cs-CZ" dirty="0"/>
              <a:t>v Kazachstánu vládl pevnou rukou do r. 2019 bývalý vůdce Kazašské komunistické strany </a:t>
            </a:r>
            <a:r>
              <a:rPr lang="cs-CZ" dirty="0" err="1"/>
              <a:t>Nursultan</a:t>
            </a:r>
            <a:r>
              <a:rPr lang="cs-CZ" dirty="0"/>
              <a:t> </a:t>
            </a:r>
            <a:r>
              <a:rPr lang="cs-CZ" dirty="0" err="1"/>
              <a:t>Nazarbajev</a:t>
            </a:r>
            <a:r>
              <a:rPr lang="cs-CZ" dirty="0"/>
              <a:t>, současným prezidentem je </a:t>
            </a:r>
            <a:r>
              <a:rPr lang="cs-CZ" dirty="0" err="1"/>
              <a:t>býv</a:t>
            </a:r>
            <a:r>
              <a:rPr lang="cs-CZ" dirty="0"/>
              <a:t>. diplomat </a:t>
            </a:r>
            <a:r>
              <a:rPr lang="cs-CZ" dirty="0" err="1"/>
              <a:t>Tokajev</a:t>
            </a:r>
            <a:endParaRPr lang="cs-CZ" dirty="0"/>
          </a:p>
          <a:p>
            <a:r>
              <a:rPr lang="cs-CZ" dirty="0"/>
              <a:t>hl. město </a:t>
            </a:r>
            <a:r>
              <a:rPr lang="cs-CZ" dirty="0" err="1"/>
              <a:t>Astana</a:t>
            </a:r>
            <a:r>
              <a:rPr lang="cs-CZ" dirty="0"/>
              <a:t> se v letech 2019-2022 nazývalo </a:t>
            </a:r>
            <a:r>
              <a:rPr lang="cs-CZ" dirty="0" err="1"/>
              <a:t>Nur</a:t>
            </a:r>
            <a:r>
              <a:rPr lang="cs-CZ" dirty="0"/>
              <a:t>-</a:t>
            </a:r>
            <a:r>
              <a:rPr lang="cs-CZ" dirty="0" err="1"/>
              <a:t>Sultan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6146" name="Picture 2" descr="https://upload.wikimedia.org/wikipedia/commons/f/f0/Dmitry_Medvedev_in_South_Korea%2C_March_2012-15.jpeg"/>
          <p:cNvPicPr>
            <a:picLocks noChangeAspect="1" noChangeArrowheads="1"/>
          </p:cNvPicPr>
          <p:nvPr/>
        </p:nvPicPr>
        <p:blipFill>
          <a:blip r:embed="rId2" cstate="print"/>
          <a:srcRect l="33729" t="31354" r="39521"/>
          <a:stretch>
            <a:fillRect/>
          </a:stretch>
        </p:blipFill>
        <p:spPr bwMode="auto">
          <a:xfrm>
            <a:off x="7452320" y="4077072"/>
            <a:ext cx="1496967" cy="2564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165305"/>
            <a:ext cx="8532440" cy="69269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/>
              <a:t>Jezero Balchaš – bezodtoké, rozděleno úžinou do dvou částí, východ jezera je slaný, západ je tvořen sladkou vodou</a:t>
            </a:r>
          </a:p>
        </p:txBody>
      </p:sp>
      <p:pic>
        <p:nvPicPr>
          <p:cNvPr id="5122" name="Picture 2" descr="Lakebalkhashbasin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39622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 descr="Výsledek obrázku pro aral sea 2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8863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683568" y="5373216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Proč jsou tyto lodě na souši?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891</Words>
  <Application>Microsoft Office PowerPoint</Application>
  <PresentationFormat>Předvádění na obrazovce (4:3)</PresentationFormat>
  <Paragraphs>61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sady Office</vt:lpstr>
      <vt:lpstr>Střední Asie</vt:lpstr>
      <vt:lpstr>Snímek 2</vt:lpstr>
      <vt:lpstr>vymezení – zakresli do mapy</vt:lpstr>
      <vt:lpstr>Charakteristika</vt:lpstr>
      <vt:lpstr>Snímek 5</vt:lpstr>
      <vt:lpstr>Snímek 6</vt:lpstr>
      <vt:lpstr>Zajímavosti - Kazachstán</vt:lpstr>
      <vt:lpstr>Snímek 8</vt:lpstr>
      <vt:lpstr>Snímek 9</vt:lpstr>
      <vt:lpstr>Snímek 10</vt:lpstr>
      <vt:lpstr>Snímek 11</vt:lpstr>
      <vt:lpstr>Zajímavosti</vt:lpstr>
      <vt:lpstr>Snímek 13</vt:lpstr>
      <vt:lpstr>Snímek 14</vt:lpstr>
      <vt:lpstr>Snímek 15</vt:lpstr>
      <vt:lpstr>Zajímavosti - Kyrgyzstán </vt:lpstr>
      <vt:lpstr>Zajímavosti - Kyrgyzstán </vt:lpstr>
      <vt:lpstr>Zajímavosti - Kyrgyzstán </vt:lpstr>
      <vt:lpstr>Zajímavosti - Kyrgyzstán </vt:lpstr>
      <vt:lpstr>Zajímavosti - Kyrgyzstán </vt:lpstr>
      <vt:lpstr>Zajímavosti - Kyrgyzstán </vt:lpstr>
      <vt:lpstr>Zajímavosti - Kyrgyzstán </vt:lpstr>
      <vt:lpstr>Zajímavosti - Turkmenistán</vt:lpstr>
      <vt:lpstr>Zajímavosti - Turkmenistán</vt:lpstr>
      <vt:lpstr>Zajímavosti - Turkmenistán</vt:lpstr>
      <vt:lpstr>Zajímavosti - Turkmenistán</vt:lpstr>
      <vt:lpstr>Zajímavosti - Uzbekistán</vt:lpstr>
      <vt:lpstr>Zajímavosti - Uzbekistán</vt:lpstr>
    </vt:vector>
  </TitlesOfParts>
  <Company>ATC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Střední Asie</dc:title>
  <dc:creator>mlcek</dc:creator>
  <cp:lastModifiedBy>mlcek</cp:lastModifiedBy>
  <cp:revision>59</cp:revision>
  <dcterms:created xsi:type="dcterms:W3CDTF">2019-10-15T07:12:36Z</dcterms:created>
  <dcterms:modified xsi:type="dcterms:W3CDTF">2024-02-22T08:10:50Z</dcterms:modified>
</cp:coreProperties>
</file>