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58" r:id="rId11"/>
    <p:sldId id="259" r:id="rId12"/>
    <p:sldId id="260" r:id="rId13"/>
    <p:sldId id="261" r:id="rId14"/>
    <p:sldId id="262" r:id="rId15"/>
    <p:sldId id="272" r:id="rId16"/>
    <p:sldId id="273" r:id="rId17"/>
    <p:sldId id="274" r:id="rId18"/>
    <p:sldId id="289" r:id="rId19"/>
    <p:sldId id="275" r:id="rId20"/>
    <p:sldId id="278" r:id="rId21"/>
    <p:sldId id="283" r:id="rId22"/>
    <p:sldId id="279" r:id="rId23"/>
    <p:sldId id="280" r:id="rId24"/>
    <p:sldId id="281" r:id="rId25"/>
    <p:sldId id="282" r:id="rId26"/>
    <p:sldId id="284" r:id="rId27"/>
    <p:sldId id="285" r:id="rId28"/>
    <p:sldId id="276" r:id="rId29"/>
    <p:sldId id="277" r:id="rId30"/>
    <p:sldId id="286" r:id="rId31"/>
    <p:sldId id="287" r:id="rId32"/>
    <p:sldId id="288" r:id="rId3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50" d="100"/>
          <a:sy n="50" d="100"/>
        </p:scale>
        <p:origin x="-3384" y="-13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BF0F86-9E6F-4E0D-95E0-1436B3FDB246}" type="datetimeFigureOut">
              <a:rPr lang="cs-CZ" smtClean="0"/>
              <a:pPr/>
              <a:t>11.04.2024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CCED19-5EB9-42DB-9A89-699A7109A83D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5C41EA-7D1C-4BC5-8C11-89636630C888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929837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87B65-8B11-4B32-80CF-BC12D137F552}" type="datetimeFigureOut">
              <a:rPr lang="cs-CZ" smtClean="0"/>
              <a:pPr/>
              <a:t>11.04.2024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35023-85B9-4676-BE07-95039BD57DB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87B65-8B11-4B32-80CF-BC12D137F552}" type="datetimeFigureOut">
              <a:rPr lang="cs-CZ" smtClean="0"/>
              <a:pPr/>
              <a:t>11.04.2024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35023-85B9-4676-BE07-95039BD57DB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87B65-8B11-4B32-80CF-BC12D137F552}" type="datetimeFigureOut">
              <a:rPr lang="cs-CZ" smtClean="0"/>
              <a:pPr/>
              <a:t>11.04.2024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35023-85B9-4676-BE07-95039BD57DB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87B65-8B11-4B32-80CF-BC12D137F552}" type="datetimeFigureOut">
              <a:rPr lang="cs-CZ" smtClean="0"/>
              <a:pPr/>
              <a:t>11.04.2024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35023-85B9-4676-BE07-95039BD57DB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87B65-8B11-4B32-80CF-BC12D137F552}" type="datetimeFigureOut">
              <a:rPr lang="cs-CZ" smtClean="0"/>
              <a:pPr/>
              <a:t>11.04.2024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35023-85B9-4676-BE07-95039BD57DB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87B65-8B11-4B32-80CF-BC12D137F552}" type="datetimeFigureOut">
              <a:rPr lang="cs-CZ" smtClean="0"/>
              <a:pPr/>
              <a:t>11.04.2024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35023-85B9-4676-BE07-95039BD57DB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87B65-8B11-4B32-80CF-BC12D137F552}" type="datetimeFigureOut">
              <a:rPr lang="cs-CZ" smtClean="0"/>
              <a:pPr/>
              <a:t>11.04.2024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35023-85B9-4676-BE07-95039BD57DB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87B65-8B11-4B32-80CF-BC12D137F552}" type="datetimeFigureOut">
              <a:rPr lang="cs-CZ" smtClean="0"/>
              <a:pPr/>
              <a:t>11.04.2024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35023-85B9-4676-BE07-95039BD57DB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87B65-8B11-4B32-80CF-BC12D137F552}" type="datetimeFigureOut">
              <a:rPr lang="cs-CZ" smtClean="0"/>
              <a:pPr/>
              <a:t>11.04.2024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35023-85B9-4676-BE07-95039BD57DB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87B65-8B11-4B32-80CF-BC12D137F552}" type="datetimeFigureOut">
              <a:rPr lang="cs-CZ" smtClean="0"/>
              <a:pPr/>
              <a:t>11.04.2024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35023-85B9-4676-BE07-95039BD57DB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87B65-8B11-4B32-80CF-BC12D137F552}" type="datetimeFigureOut">
              <a:rPr lang="cs-CZ" smtClean="0"/>
              <a:pPr/>
              <a:t>11.04.2024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35023-85B9-4676-BE07-95039BD57DB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87B65-8B11-4B32-80CF-BC12D137F552}" type="datetimeFigureOut">
              <a:rPr lang="cs-CZ" smtClean="0"/>
              <a:pPr/>
              <a:t>11.04.2024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F35023-85B9-4676-BE07-95039BD57DB6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ISksGMS7MMY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JV Asie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6021288"/>
            <a:ext cx="8229600" cy="604664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 smtClean="0"/>
              <a:t>Přístav v Singapuru, po </a:t>
            </a:r>
            <a:r>
              <a:rPr lang="cs-CZ" dirty="0" err="1" smtClean="0"/>
              <a:t>Shanghaji</a:t>
            </a:r>
            <a:r>
              <a:rPr lang="cs-CZ" dirty="0" smtClean="0"/>
              <a:t> 2. nejvytíženější přístav na světě</a:t>
            </a:r>
            <a:endParaRPr lang="cs-CZ" dirty="0"/>
          </a:p>
        </p:txBody>
      </p:sp>
      <p:pic>
        <p:nvPicPr>
          <p:cNvPr id="1028" name="Picture 4" descr="The Port with a large number of shipping containers and the ocean visible in th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2276872"/>
            <a:ext cx="9373244" cy="17281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661248"/>
            <a:ext cx="8229600" cy="464915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cs-CZ" dirty="0" smtClean="0"/>
              <a:t>Singapur na mapě námořních tras</a:t>
            </a:r>
            <a:endParaRPr lang="cs-CZ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l="16931" t="17595" r="16920" b="22434"/>
          <a:stretch>
            <a:fillRect/>
          </a:stretch>
        </p:blipFill>
        <p:spPr bwMode="auto">
          <a:xfrm>
            <a:off x="0" y="332656"/>
            <a:ext cx="9124416" cy="465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Přímá spojovací šipka 5"/>
          <p:cNvCxnSpPr/>
          <p:nvPr/>
        </p:nvCxnSpPr>
        <p:spPr>
          <a:xfrm flipV="1">
            <a:off x="1043608" y="3501008"/>
            <a:ext cx="2736304" cy="2232248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6021288"/>
            <a:ext cx="8229600" cy="536923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 smtClean="0"/>
              <a:t>Pohled do parku u zátoky s uměle vytvořenými stromy tzv. </a:t>
            </a:r>
            <a:r>
              <a:rPr lang="cs-CZ" dirty="0" err="1" smtClean="0"/>
              <a:t>supertrees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17410" name="Picture 2" descr="Výsledek obrázku pro supertrees singapo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34500" cy="5257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6021288"/>
            <a:ext cx="8229600" cy="536923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cs-CZ" dirty="0" smtClean="0"/>
              <a:t>hotel a Kasino Marina </a:t>
            </a:r>
            <a:r>
              <a:rPr lang="cs-CZ" dirty="0" err="1" smtClean="0"/>
              <a:t>Bay</a:t>
            </a:r>
            <a:r>
              <a:rPr lang="cs-CZ" dirty="0" smtClean="0"/>
              <a:t> </a:t>
            </a:r>
            <a:r>
              <a:rPr lang="cs-CZ" dirty="0" err="1" smtClean="0"/>
              <a:t>Sands</a:t>
            </a:r>
            <a:r>
              <a:rPr lang="cs-CZ" dirty="0" smtClean="0"/>
              <a:t> a největší ruské kolo v Asii</a:t>
            </a:r>
            <a:endParaRPr lang="cs-CZ" dirty="0"/>
          </a:p>
        </p:txBody>
      </p:sp>
      <p:sp>
        <p:nvSpPr>
          <p:cNvPr id="18434" name="AutoShape 2" descr="Pokud nemáte panickou hrůzu z výšek, podívejte se na Singapur z největšího ruského kola v Asii. Báječný pohled ve dne i v noci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8436" name="AutoShape 4" descr="Pokud nemáte panickou hrůzu z výšek, podívejte se na Singapur z největšího ruského kola v Asii. Báječný pohled ve dne i v noci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8438" name="AutoShape 6" descr="Pokud nemáte panickou hrůzu z výšek, podívejte se na Singapur z největšího ruského kola v Asii. Báječný pohled ve dne i v noci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8440" name="AutoShape 8" descr="Pokud nemáte panickou hrůzu z výšek, podívejte se na Singapur z největšího ruského kola v Asii. Báječný pohled ve dne i v noci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8442" name="AutoShape 10" descr="Pokud nemáte panickou hrůzu z výšek, podívejte se na Singapur z největšího ruského kola v Asii. Báječný pohled ve dne i v noci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8443" name="Picture 11"/>
          <p:cNvPicPr>
            <a:picLocks noChangeAspect="1" noChangeArrowheads="1"/>
          </p:cNvPicPr>
          <p:nvPr/>
        </p:nvPicPr>
        <p:blipFill>
          <a:blip r:embed="rId2" cstate="print"/>
          <a:srcRect l="13581" t="9800" r="13576" b="24401"/>
          <a:stretch>
            <a:fillRect/>
          </a:stretch>
        </p:blipFill>
        <p:spPr bwMode="auto">
          <a:xfrm>
            <a:off x="0" y="188640"/>
            <a:ext cx="9123838" cy="4635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Přímá spojovací šipka 11"/>
          <p:cNvCxnSpPr/>
          <p:nvPr/>
        </p:nvCxnSpPr>
        <p:spPr>
          <a:xfrm flipV="1">
            <a:off x="2771800" y="3501008"/>
            <a:ext cx="360040" cy="2592288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upload.wikimedia.org/wikipedia/commons/5/5d/Marina_bay_sands_skypar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98978"/>
          </a:xfrm>
          <a:prstGeom prst="rect">
            <a:avLst/>
          </a:prstGeom>
          <a:noFill/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6165304"/>
            <a:ext cx="8229600" cy="53692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cs-CZ" dirty="0" smtClean="0"/>
              <a:t>Marina </a:t>
            </a:r>
            <a:r>
              <a:rPr lang="cs-CZ" dirty="0" err="1" smtClean="0"/>
              <a:t>Bay</a:t>
            </a:r>
            <a:r>
              <a:rPr lang="cs-CZ" dirty="0" smtClean="0"/>
              <a:t> </a:t>
            </a:r>
            <a:r>
              <a:rPr lang="cs-CZ" dirty="0" err="1" smtClean="0"/>
              <a:t>Sands</a:t>
            </a:r>
            <a:r>
              <a:rPr lang="cs-CZ" dirty="0" smtClean="0"/>
              <a:t> shora</a:t>
            </a:r>
            <a:endParaRPr lang="cs-CZ" dirty="0"/>
          </a:p>
        </p:txBody>
      </p:sp>
      <p:sp>
        <p:nvSpPr>
          <p:cNvPr id="18434" name="AutoShape 2" descr="Pokud nemáte panickou hrůzu z výšek, podívejte se na Singapur z největšího ruského kola v Asii. Báječný pohled ve dne i v noci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8436" name="AutoShape 4" descr="Pokud nemáte panickou hrůzu z výšek, podívejte se na Singapur z největšího ruského kola v Asii. Báječný pohled ve dne i v noci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8438" name="AutoShape 6" descr="Pokud nemáte panickou hrůzu z výšek, podívejte se na Singapur z největšího ruského kola v Asii. Báječný pohled ve dne i v noci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8440" name="AutoShape 8" descr="Pokud nemáte panickou hrůzu z výšek, podívejte se na Singapur z největšího ruského kola v Asii. Báječný pohled ve dne i v noci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8442" name="AutoShape 10" descr="Pokud nemáte panickou hrůzu z výšek, podívejte se na Singapur z největšího ruského kola v Asii. Báječný pohled ve dne i v noci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donesia (orthographic projection)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188640"/>
            <a:ext cx="2584427" cy="2589475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Indonésie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700808"/>
            <a:ext cx="8435280" cy="4525963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Char char="-"/>
            </a:pPr>
            <a:r>
              <a:rPr lang="cs-CZ" dirty="0" smtClean="0"/>
              <a:t>stát zasahující do </a:t>
            </a:r>
            <a:r>
              <a:rPr lang="cs-CZ" b="1" dirty="0" smtClean="0"/>
              <a:t>JV Asie a Oceánie</a:t>
            </a:r>
          </a:p>
          <a:p>
            <a:pPr>
              <a:buFontTx/>
              <a:buChar char="-"/>
            </a:pPr>
            <a:r>
              <a:rPr lang="cs-CZ" dirty="0" smtClean="0"/>
              <a:t>je tvořena </a:t>
            </a:r>
            <a:r>
              <a:rPr lang="cs-CZ" b="1" dirty="0" smtClean="0"/>
              <a:t>17 508</a:t>
            </a:r>
            <a:r>
              <a:rPr lang="cs-CZ" dirty="0" smtClean="0"/>
              <a:t> ostrovy</a:t>
            </a:r>
          </a:p>
          <a:p>
            <a:pPr>
              <a:buFontTx/>
              <a:buChar char="-"/>
            </a:pPr>
            <a:r>
              <a:rPr lang="cs-CZ" dirty="0" smtClean="0"/>
              <a:t>dle odhadů z roku 2018 má cca 267 000 </a:t>
            </a:r>
            <a:r>
              <a:rPr lang="cs-CZ" dirty="0" err="1" smtClean="0"/>
              <a:t>000</a:t>
            </a:r>
            <a:r>
              <a:rPr lang="cs-CZ" dirty="0" smtClean="0"/>
              <a:t> obyvatel -&gt; </a:t>
            </a:r>
            <a:r>
              <a:rPr lang="cs-CZ" b="1" dirty="0" smtClean="0"/>
              <a:t>4. nejlidnatější stát světa </a:t>
            </a:r>
            <a:r>
              <a:rPr lang="cs-CZ" dirty="0" smtClean="0"/>
              <a:t>(po Číně, Indii, USA), stát s </a:t>
            </a:r>
            <a:r>
              <a:rPr lang="cs-CZ" b="1" dirty="0" smtClean="0"/>
              <a:t>největším počtem obyvatel hlásících se k islámu</a:t>
            </a:r>
            <a:r>
              <a:rPr lang="cs-CZ" dirty="0" smtClean="0"/>
              <a:t> (</a:t>
            </a:r>
            <a:r>
              <a:rPr lang="cs-CZ" dirty="0" err="1" smtClean="0"/>
              <a:t>sunnité</a:t>
            </a:r>
            <a:r>
              <a:rPr lang="cs-CZ" dirty="0" smtClean="0"/>
              <a:t>)</a:t>
            </a:r>
          </a:p>
          <a:p>
            <a:pPr>
              <a:buFontTx/>
              <a:buChar char="-"/>
            </a:pPr>
            <a:r>
              <a:rPr lang="cs-CZ" dirty="0" smtClean="0"/>
              <a:t>hl. město </a:t>
            </a:r>
            <a:r>
              <a:rPr lang="cs-CZ" b="1" dirty="0" smtClean="0"/>
              <a:t>Jakarta</a:t>
            </a:r>
            <a:r>
              <a:rPr lang="cs-CZ" dirty="0" smtClean="0"/>
              <a:t> leží na ostrově Jáva</a:t>
            </a:r>
          </a:p>
          <a:p>
            <a:pPr>
              <a:buFontTx/>
              <a:buChar char="-"/>
            </a:pPr>
            <a:r>
              <a:rPr lang="cs-CZ" dirty="0" smtClean="0"/>
              <a:t>mezi další významné ostrovy patří Sumatra, Borneo (Kalimantan) Sulawesi (Celebes), </a:t>
            </a:r>
            <a:r>
              <a:rPr lang="cs-CZ" dirty="0" err="1" smtClean="0"/>
              <a:t>souostr</a:t>
            </a:r>
            <a:r>
              <a:rPr lang="cs-CZ" dirty="0" smtClean="0"/>
              <a:t>. Moluky, Malé Sundy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-162272"/>
            <a:ext cx="8229600" cy="1143000"/>
          </a:xfrm>
        </p:spPr>
        <p:txBody>
          <a:bodyPr/>
          <a:lstStyle/>
          <a:p>
            <a:r>
              <a:rPr lang="cs-CZ" dirty="0" smtClean="0"/>
              <a:t>Samostatná práce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5256584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 smtClean="0"/>
              <a:t>1) dle mapy </a:t>
            </a:r>
            <a:r>
              <a:rPr lang="cs-CZ" dirty="0" err="1" smtClean="0"/>
              <a:t>litosferických</a:t>
            </a:r>
            <a:r>
              <a:rPr lang="cs-CZ" dirty="0" smtClean="0"/>
              <a:t> desek (modrý atlas str. 14-15) usuď, </a:t>
            </a:r>
          </a:p>
          <a:p>
            <a:pPr>
              <a:buNone/>
            </a:pPr>
            <a:r>
              <a:rPr lang="cs-CZ" dirty="0" smtClean="0"/>
              <a:t>		a) zdali se jedná o území </a:t>
            </a:r>
            <a:r>
              <a:rPr lang="cs-CZ" dirty="0" err="1" smtClean="0"/>
              <a:t>seismicky</a:t>
            </a:r>
            <a:r>
              <a:rPr lang="cs-CZ" dirty="0" smtClean="0"/>
              <a:t> stabilní  či aktivní</a:t>
            </a:r>
          </a:p>
          <a:p>
            <a:pPr>
              <a:buNone/>
            </a:pPr>
            <a:r>
              <a:rPr lang="cs-CZ" dirty="0" smtClean="0"/>
              <a:t>		b) jakého původu jsou vrcholy v Indonésii</a:t>
            </a:r>
          </a:p>
          <a:p>
            <a:pPr>
              <a:buNone/>
            </a:pPr>
            <a:r>
              <a:rPr lang="cs-CZ" dirty="0" smtClean="0"/>
              <a:t>2) vyhledej v atlase a </a:t>
            </a:r>
            <a:r>
              <a:rPr lang="cs-CZ" b="1" dirty="0" smtClean="0"/>
              <a:t>doplň</a:t>
            </a:r>
            <a:r>
              <a:rPr lang="cs-CZ" dirty="0" smtClean="0"/>
              <a:t>: klima v Indonésii je ………………………….., v létě se zde vyskytují větry vanoucí od oceánu s názvem ……………., které nesou srážky dále na severozápad. Kromě nich se zde vyskytují typické větry pro oblast rovníku, které jsou ovlivňovány zemskou rotací a nazývají se ……………………….. .</a:t>
            </a:r>
          </a:p>
          <a:p>
            <a:pPr>
              <a:buNone/>
            </a:pPr>
            <a:r>
              <a:rPr lang="cs-CZ" dirty="0" smtClean="0"/>
              <a:t>	Mezi fosilní paliva, která se v Indonésii nachází patří …………………., ………………………. a ………………………. . Mimoto se zde nacházejí ještě ložiska kovů ……………….., ……………, ……………, či …………. .</a:t>
            </a:r>
          </a:p>
          <a:p>
            <a:pPr>
              <a:buNone/>
            </a:pPr>
            <a:r>
              <a:rPr lang="cs-CZ" dirty="0" smtClean="0"/>
              <a:t>	Pěstují se zde plodiny typické pro vlhké tropy a to: napiš všechny, které najdeš</a:t>
            </a:r>
          </a:p>
          <a:p>
            <a:pPr>
              <a:buNone/>
            </a:pPr>
            <a:r>
              <a:rPr lang="cs-CZ" dirty="0" smtClean="0"/>
              <a:t>	Z hlediska míry svobody (str. 42 a 43) je Indonésie ……………………………………………..společnost. Většina států JV Asie jsou však státy se společností ………………………………. .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-162272"/>
            <a:ext cx="8229600" cy="1143000"/>
          </a:xfrm>
        </p:spPr>
        <p:txBody>
          <a:bodyPr/>
          <a:lstStyle/>
          <a:p>
            <a:r>
              <a:rPr lang="cs-CZ" dirty="0" smtClean="0"/>
              <a:t>Samostatná práce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764704"/>
            <a:ext cx="8229600" cy="6093296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 smtClean="0"/>
              <a:t>1) dle mapy </a:t>
            </a:r>
            <a:r>
              <a:rPr lang="cs-CZ" dirty="0" err="1" smtClean="0"/>
              <a:t>litosferických</a:t>
            </a:r>
            <a:r>
              <a:rPr lang="cs-CZ" dirty="0" smtClean="0"/>
              <a:t> desek (modrý atlas str. 14-15) usuď, </a:t>
            </a:r>
          </a:p>
          <a:p>
            <a:pPr>
              <a:buNone/>
            </a:pPr>
            <a:r>
              <a:rPr lang="cs-CZ" dirty="0" smtClean="0"/>
              <a:t>		a) jedná se o území </a:t>
            </a:r>
            <a:r>
              <a:rPr lang="cs-CZ" dirty="0" err="1" smtClean="0"/>
              <a:t>seismicky</a:t>
            </a:r>
            <a:r>
              <a:rPr lang="cs-CZ" dirty="0" smtClean="0"/>
              <a:t> </a:t>
            </a:r>
            <a:r>
              <a:rPr lang="cs-CZ" b="1" dirty="0" smtClean="0"/>
              <a:t>aktivní</a:t>
            </a:r>
          </a:p>
          <a:p>
            <a:pPr>
              <a:buNone/>
            </a:pPr>
            <a:r>
              <a:rPr lang="cs-CZ" dirty="0" smtClean="0"/>
              <a:t>		b) jakého původu jsou vrcholy v Indonésii – sopečného 	či tektonického, mladá (třetihorní) pohoří</a:t>
            </a:r>
          </a:p>
          <a:p>
            <a:pPr>
              <a:buNone/>
            </a:pPr>
            <a:r>
              <a:rPr lang="cs-CZ" dirty="0" smtClean="0"/>
              <a:t>2) Vyhledej v atlase a doplň: klima v Indonésii je </a:t>
            </a:r>
            <a:r>
              <a:rPr lang="cs-CZ" b="1" dirty="0" smtClean="0"/>
              <a:t>tropické</a:t>
            </a:r>
            <a:r>
              <a:rPr lang="cs-CZ" dirty="0" smtClean="0"/>
              <a:t>, v létě se zde vyskytují větry vanoucí od oceánu s názvem </a:t>
            </a:r>
            <a:r>
              <a:rPr lang="cs-CZ" b="1" dirty="0" smtClean="0"/>
              <a:t>monzuny</a:t>
            </a:r>
            <a:r>
              <a:rPr lang="cs-CZ" dirty="0" smtClean="0"/>
              <a:t>, které nesou srážky dále na severozápad. Kromě nich se zde vyskytují typické větry pro oblast rovníku, které jsou ovlivňovány zemskou rotací a nazývají se </a:t>
            </a:r>
            <a:r>
              <a:rPr lang="cs-CZ" b="1" dirty="0" smtClean="0"/>
              <a:t>pasáty </a:t>
            </a:r>
            <a:r>
              <a:rPr lang="cs-CZ" dirty="0" smtClean="0"/>
              <a:t>.</a:t>
            </a:r>
          </a:p>
          <a:p>
            <a:pPr>
              <a:buNone/>
            </a:pPr>
            <a:r>
              <a:rPr lang="cs-CZ" dirty="0" smtClean="0"/>
              <a:t>	Mezi fosilní paliva, která se v Indonésii nachází patří </a:t>
            </a:r>
            <a:r>
              <a:rPr lang="cs-CZ" b="1" dirty="0" smtClean="0"/>
              <a:t>ropa</a:t>
            </a:r>
            <a:r>
              <a:rPr lang="cs-CZ" dirty="0" smtClean="0"/>
              <a:t>, </a:t>
            </a:r>
            <a:r>
              <a:rPr lang="cs-CZ" b="1" dirty="0" smtClean="0"/>
              <a:t>zemní plyn</a:t>
            </a:r>
            <a:r>
              <a:rPr lang="cs-CZ" dirty="0" smtClean="0"/>
              <a:t> a </a:t>
            </a:r>
            <a:r>
              <a:rPr lang="cs-CZ" b="1" dirty="0" smtClean="0"/>
              <a:t>černé uhlí</a:t>
            </a:r>
            <a:r>
              <a:rPr lang="cs-CZ" dirty="0" smtClean="0"/>
              <a:t> . Mimoto se zde nacházejí ještě ložiska kovů </a:t>
            </a:r>
            <a:r>
              <a:rPr lang="cs-CZ" b="1" dirty="0" smtClean="0"/>
              <a:t>cín</a:t>
            </a:r>
            <a:r>
              <a:rPr lang="cs-CZ" dirty="0" smtClean="0"/>
              <a:t>, </a:t>
            </a:r>
            <a:r>
              <a:rPr lang="cs-CZ" b="1" dirty="0" smtClean="0"/>
              <a:t>hliník</a:t>
            </a:r>
            <a:r>
              <a:rPr lang="cs-CZ" dirty="0" smtClean="0"/>
              <a:t>, </a:t>
            </a:r>
            <a:r>
              <a:rPr lang="cs-CZ" b="1" dirty="0" smtClean="0"/>
              <a:t>zlato</a:t>
            </a:r>
            <a:r>
              <a:rPr lang="cs-CZ" dirty="0" smtClean="0"/>
              <a:t> či </a:t>
            </a:r>
            <a:r>
              <a:rPr lang="cs-CZ" b="1" dirty="0" smtClean="0"/>
              <a:t>nikl</a:t>
            </a:r>
            <a:r>
              <a:rPr lang="cs-CZ" dirty="0" smtClean="0"/>
              <a:t>. </a:t>
            </a:r>
          </a:p>
          <a:p>
            <a:pPr>
              <a:buNone/>
            </a:pPr>
            <a:r>
              <a:rPr lang="cs-CZ" dirty="0" smtClean="0"/>
              <a:t>	Pěstují se zde plodiny typické pro vlhké tropy a to: </a:t>
            </a:r>
          </a:p>
          <a:p>
            <a:pPr>
              <a:buNone/>
            </a:pPr>
            <a:r>
              <a:rPr lang="cs-CZ" dirty="0" smtClean="0"/>
              <a:t>	</a:t>
            </a:r>
            <a:r>
              <a:rPr lang="cs-CZ" b="1" dirty="0" smtClean="0"/>
              <a:t>koření, čajovník, tabák, kaučukovník, banány, káva, rýže, kukuřice, těžba dřeva, </a:t>
            </a:r>
            <a:r>
              <a:rPr lang="cs-CZ" b="1" u="sng" dirty="0" smtClean="0"/>
              <a:t>palma olejná</a:t>
            </a:r>
          </a:p>
          <a:p>
            <a:pPr>
              <a:buNone/>
            </a:pPr>
            <a:r>
              <a:rPr lang="cs-CZ" dirty="0" smtClean="0"/>
              <a:t>	Z hlediska míry svobody (str. 42 a 43) je Indonésie </a:t>
            </a:r>
            <a:r>
              <a:rPr lang="cs-CZ" b="1" dirty="0" smtClean="0"/>
              <a:t>částečně svobodná společnost</a:t>
            </a:r>
            <a:r>
              <a:rPr lang="cs-CZ" dirty="0" smtClean="0"/>
              <a:t>. Většina států JV Asie jsou však státy se </a:t>
            </a:r>
            <a:r>
              <a:rPr lang="cs-CZ" b="1" dirty="0" smtClean="0"/>
              <a:t>společností nesvobodnou</a:t>
            </a:r>
            <a:r>
              <a:rPr lang="cs-CZ" dirty="0" smtClean="0"/>
              <a:t> .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https://landgeistdotcom.files.wordpress.com/2021/03/world-global-freedom-index-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Současný problém – pěstování palmy olejné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diskutuj o filmu: </a:t>
            </a:r>
            <a:r>
              <a:rPr lang="cs-CZ" dirty="0" smtClean="0">
                <a:hlinkClick r:id="rId2"/>
              </a:rPr>
              <a:t>https://www.youtube.com/watch?v=ISksGMS7MMY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980728"/>
            <a:ext cx="5148064" cy="5688632"/>
          </a:xfrm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cs-CZ" sz="2400" b="1" dirty="0" smtClean="0"/>
              <a:t>ostrovní stát</a:t>
            </a:r>
            <a:r>
              <a:rPr lang="cs-CZ" sz="2400" dirty="0" smtClean="0"/>
              <a:t> (vlastní Singapur + 54 dalších ostrůvků) s vysokou hustotou zalidnění (7 800 ob/km</a:t>
            </a:r>
            <a:r>
              <a:rPr lang="cs-CZ" sz="2400" baseline="30000" dirty="0" smtClean="0"/>
              <a:t>2</a:t>
            </a:r>
            <a:r>
              <a:rPr lang="cs-CZ" sz="2400" dirty="0" smtClean="0"/>
              <a:t> v roce 2018)</a:t>
            </a:r>
          </a:p>
          <a:p>
            <a:pPr>
              <a:buFontTx/>
              <a:buChar char="-"/>
            </a:pPr>
            <a:r>
              <a:rPr lang="cs-CZ" sz="2400" dirty="0" smtClean="0"/>
              <a:t>vznikl oddělením se od Malajsie v roce 1965</a:t>
            </a:r>
          </a:p>
          <a:p>
            <a:pPr>
              <a:buFontTx/>
              <a:buChar char="-"/>
            </a:pPr>
            <a:r>
              <a:rPr lang="cs-CZ" sz="2400" dirty="0" smtClean="0"/>
              <a:t>důležitý přístav</a:t>
            </a:r>
          </a:p>
          <a:p>
            <a:pPr>
              <a:buFontTx/>
              <a:buChar char="-"/>
            </a:pPr>
            <a:r>
              <a:rPr lang="cs-CZ" sz="2400" dirty="0" smtClean="0"/>
              <a:t>obyvatelstvo tvořeno zejména </a:t>
            </a:r>
            <a:r>
              <a:rPr lang="cs-CZ" sz="2400" b="1" dirty="0" smtClean="0"/>
              <a:t>Číňany</a:t>
            </a:r>
            <a:r>
              <a:rPr lang="cs-CZ" sz="2400" dirty="0" smtClean="0"/>
              <a:t> (74 %) a </a:t>
            </a:r>
            <a:r>
              <a:rPr lang="cs-CZ" sz="2400" b="1" dirty="0" smtClean="0"/>
              <a:t>Malajci</a:t>
            </a:r>
            <a:r>
              <a:rPr lang="cs-CZ" sz="2400" dirty="0" smtClean="0"/>
              <a:t> (13,4 %)</a:t>
            </a:r>
          </a:p>
          <a:p>
            <a:pPr>
              <a:buFontTx/>
              <a:buChar char="-"/>
            </a:pPr>
            <a:r>
              <a:rPr lang="cs-CZ" sz="2400" dirty="0" smtClean="0"/>
              <a:t>díky investicím do technologií  a prosperující ekonomice se řadí spolu s </a:t>
            </a:r>
            <a:r>
              <a:rPr lang="cs-CZ" sz="2400" b="1" dirty="0" smtClean="0"/>
              <a:t>Hongkongem</a:t>
            </a:r>
            <a:r>
              <a:rPr lang="cs-CZ" sz="2400" dirty="0" smtClean="0"/>
              <a:t>, </a:t>
            </a:r>
            <a:r>
              <a:rPr lang="cs-CZ" sz="2400" b="1" dirty="0" smtClean="0"/>
              <a:t>Jižní Koreou</a:t>
            </a:r>
            <a:r>
              <a:rPr lang="cs-CZ" sz="2400" dirty="0" smtClean="0"/>
              <a:t>, </a:t>
            </a:r>
            <a:r>
              <a:rPr lang="cs-CZ" sz="2400" b="1" dirty="0" smtClean="0"/>
              <a:t>Tchaj-wanem</a:t>
            </a:r>
            <a:r>
              <a:rPr lang="cs-CZ" sz="2400" dirty="0" smtClean="0"/>
              <a:t> mezi tzv. Asijské tygry</a:t>
            </a:r>
            <a:endParaRPr lang="cs-CZ" sz="2400" dirty="0"/>
          </a:p>
        </p:txBody>
      </p:sp>
      <p:pic>
        <p:nvPicPr>
          <p:cNvPr id="1026" name="Picture 2" descr="https://upload.wikimedia.org/wikipedia/commons/0/07/CIA_World_Factbook_map_of_Singapore_%28English%2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29325" y="0"/>
            <a:ext cx="3114675" cy="3333750"/>
          </a:xfrm>
          <a:prstGeom prst="rect">
            <a:avLst/>
          </a:prstGeom>
          <a:noFill/>
        </p:spPr>
      </p:pic>
      <p:pic>
        <p:nvPicPr>
          <p:cNvPr id="1028" name="Picture 4" descr="https://upload.wikimedia.org/wikipedia/commons/thumb/7/7e/Four_Asian_Tigers_with_flags.svg/800px-Four_Asian_Tigers_with_flags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3429000"/>
            <a:ext cx="1947842" cy="3092200"/>
          </a:xfrm>
          <a:prstGeom prst="rect">
            <a:avLst/>
          </a:prstGeom>
          <a:noFill/>
        </p:spPr>
      </p:pic>
      <p:cxnSp>
        <p:nvCxnSpPr>
          <p:cNvPr id="7" name="Přímá spojovací šipka 6"/>
          <p:cNvCxnSpPr/>
          <p:nvPr/>
        </p:nvCxnSpPr>
        <p:spPr>
          <a:xfrm>
            <a:off x="4283968" y="5589240"/>
            <a:ext cx="1368152" cy="21602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396552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Singapur - </a:t>
            </a:r>
            <a:r>
              <a:rPr lang="cs-CZ" i="1" dirty="0" smtClean="0"/>
              <a:t>Lví město</a:t>
            </a:r>
            <a:r>
              <a:rPr lang="cs-CZ" dirty="0" smtClean="0"/>
              <a:t> (ze Sanskrtu)</a:t>
            </a:r>
            <a:br>
              <a:rPr lang="cs-CZ" dirty="0" smtClean="0"/>
            </a:br>
            <a:endParaRPr lang="cs-CZ" dirty="0"/>
          </a:p>
        </p:txBody>
      </p:sp>
      <p:pic>
        <p:nvPicPr>
          <p:cNvPr id="8" name="Picture 2" descr="Výsledek obrázku pro singapur zna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3933056"/>
            <a:ext cx="1584176" cy="13133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Indonésie - obyvatelstvo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268960"/>
          </a:xfrm>
        </p:spPr>
        <p:txBody>
          <a:bodyPr>
            <a:normAutofit fontScale="85000" lnSpcReduction="10000"/>
          </a:bodyPr>
          <a:lstStyle/>
          <a:p>
            <a:r>
              <a:rPr lang="cs-CZ" dirty="0" smtClean="0"/>
              <a:t>obyvatelstvo je pestrou směsicí 300 etnik</a:t>
            </a:r>
          </a:p>
          <a:p>
            <a:r>
              <a:rPr lang="cs-CZ" dirty="0" smtClean="0"/>
              <a:t>předkové většiny etnik jsou tzv. </a:t>
            </a:r>
            <a:r>
              <a:rPr lang="cs-CZ" b="1" dirty="0" err="1" smtClean="0"/>
              <a:t>Austronésané</a:t>
            </a:r>
            <a:endParaRPr lang="cs-CZ" dirty="0" smtClean="0"/>
          </a:p>
          <a:p>
            <a:r>
              <a:rPr lang="cs-CZ" dirty="0" smtClean="0"/>
              <a:t>Číňané představují 1 % </a:t>
            </a:r>
            <a:r>
              <a:rPr lang="cs-CZ" dirty="0" err="1" smtClean="0"/>
              <a:t>obyv</a:t>
            </a:r>
            <a:r>
              <a:rPr lang="cs-CZ" dirty="0" smtClean="0"/>
              <a:t>., avšak z historického hlediska vždy obstarávali obchod v Indonésii, což bylo také předmětem mnoha sporů v minulosti</a:t>
            </a:r>
          </a:p>
          <a:p>
            <a:r>
              <a:rPr lang="cs-CZ" dirty="0" err="1" smtClean="0"/>
              <a:t>nejpočetnějsím</a:t>
            </a:r>
            <a:r>
              <a:rPr lang="cs-CZ" dirty="0" smtClean="0"/>
              <a:t> etnikem jsou </a:t>
            </a:r>
            <a:r>
              <a:rPr lang="cs-CZ" b="1" dirty="0" smtClean="0"/>
              <a:t>Javánci</a:t>
            </a:r>
            <a:r>
              <a:rPr lang="cs-CZ" dirty="0" smtClean="0"/>
              <a:t>, kteří představují 40 % populace a jsou i politicky dominantní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6093296"/>
            <a:ext cx="8229600" cy="608931"/>
          </a:xfrm>
        </p:spPr>
        <p:txBody>
          <a:bodyPr/>
          <a:lstStyle/>
          <a:p>
            <a:pPr>
              <a:buNone/>
            </a:pPr>
            <a:r>
              <a:rPr lang="cs-CZ" dirty="0" smtClean="0"/>
              <a:t>Austronéská jazyková rodina</a:t>
            </a:r>
            <a:endParaRPr lang="cs-CZ" dirty="0"/>
          </a:p>
        </p:txBody>
      </p:sp>
      <p:pic>
        <p:nvPicPr>
          <p:cNvPr id="40962" name="Picture 2" descr="https://upload.wikimedia.org/wikipedia/commons/thumb/f/f0/Austronesia_with_hypothetical_greatest_expansion_extent_%28Blench%2C_2009%29_01.png/1920px-Austronesia_with_hypothetical_greatest_expansion_extent_%28Blench%2C_2009%29_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263061" cy="41490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6321077"/>
            <a:ext cx="8229600" cy="536923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cs-CZ" dirty="0" smtClean="0"/>
              <a:t>Javánci (vlevo) a </a:t>
            </a:r>
            <a:r>
              <a:rPr lang="cs-CZ" dirty="0" err="1" smtClean="0"/>
              <a:t>Sundánci</a:t>
            </a:r>
            <a:r>
              <a:rPr lang="cs-CZ" dirty="0" smtClean="0"/>
              <a:t> (vpravo) ve svatebním oděvu</a:t>
            </a:r>
            <a:endParaRPr lang="cs-CZ" dirty="0"/>
          </a:p>
        </p:txBody>
      </p:sp>
      <p:pic>
        <p:nvPicPr>
          <p:cNvPr id="35842" name="Picture 2" descr="https://upload.wikimedia.org/wikipedia/commons/thumb/8/8f/Indonesia_Ethnic_Groups_Map_English.svg/1920px-Indonesia_Ethnic_Groups_Map_English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7253" y="0"/>
            <a:ext cx="9211253" cy="3876403"/>
          </a:xfrm>
          <a:prstGeom prst="rect">
            <a:avLst/>
          </a:prstGeom>
          <a:noFill/>
        </p:spPr>
      </p:pic>
      <p:pic>
        <p:nvPicPr>
          <p:cNvPr id="35844" name="Picture 4" descr="Traditional Javanese marriage costum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789040"/>
            <a:ext cx="1752261" cy="2511574"/>
          </a:xfrm>
          <a:prstGeom prst="rect">
            <a:avLst/>
          </a:prstGeom>
          <a:noFill/>
        </p:spPr>
      </p:pic>
      <p:pic>
        <p:nvPicPr>
          <p:cNvPr id="35846" name="Picture 6" descr="Wedding in acti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3789040"/>
            <a:ext cx="1872208" cy="24970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6249069"/>
            <a:ext cx="8229600" cy="608931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cs-CZ" dirty="0" smtClean="0"/>
              <a:t>buddhistický chrám </a:t>
            </a:r>
            <a:r>
              <a:rPr lang="cs-CZ" dirty="0" err="1" smtClean="0"/>
              <a:t>Borobudur</a:t>
            </a:r>
            <a:r>
              <a:rPr lang="cs-CZ" dirty="0" smtClean="0"/>
              <a:t> na ostrově Jáva pravděpodobně z 9. stol. n.l.</a:t>
            </a:r>
            <a:endParaRPr lang="cs-CZ" dirty="0"/>
          </a:p>
        </p:txBody>
      </p:sp>
      <p:pic>
        <p:nvPicPr>
          <p:cNvPr id="37890" name="Picture 2" descr="Borobudur-Nothwest-vi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484784"/>
            <a:ext cx="9155985" cy="36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5777880"/>
            <a:ext cx="8435280" cy="108012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cs-CZ" dirty="0" smtClean="0"/>
              <a:t>oblíbenou turistickou destinací je i ostrov Bali</a:t>
            </a:r>
          </a:p>
          <a:p>
            <a:pPr>
              <a:buNone/>
            </a:pPr>
            <a:r>
              <a:rPr lang="cs-CZ" dirty="0" smtClean="0"/>
              <a:t>pohled na Bali od hlavní brány chrámu </a:t>
            </a:r>
            <a:r>
              <a:rPr lang="cs-CZ" dirty="0" err="1" smtClean="0"/>
              <a:t>Mesakih</a:t>
            </a: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8914" name="Picture 2" descr="Panorama of Bali from Besakih - Mother temp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5708" y="2636912"/>
            <a:ext cx="9269708" cy="3096344"/>
          </a:xfrm>
          <a:prstGeom prst="rect">
            <a:avLst/>
          </a:prstGeom>
          <a:noFill/>
        </p:spPr>
      </p:pic>
      <p:pic>
        <p:nvPicPr>
          <p:cNvPr id="4098" name="Picture 2" descr="Besakih Bali Indonesia Pura-Besakih-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927475" cy="32849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517232"/>
            <a:ext cx="8229600" cy="608931"/>
          </a:xfrm>
        </p:spPr>
        <p:txBody>
          <a:bodyPr/>
          <a:lstStyle/>
          <a:p>
            <a:pPr>
              <a:buNone/>
            </a:pPr>
            <a:r>
              <a:rPr lang="cs-CZ" dirty="0" smtClean="0"/>
              <a:t>rýžové terasová pole </a:t>
            </a:r>
            <a:r>
              <a:rPr lang="cs-CZ" b="1" dirty="0" err="1" smtClean="0"/>
              <a:t>Subak</a:t>
            </a:r>
            <a:r>
              <a:rPr lang="cs-CZ" b="1" dirty="0" smtClean="0"/>
              <a:t> </a:t>
            </a:r>
            <a:r>
              <a:rPr lang="cs-CZ" dirty="0" smtClean="0"/>
              <a:t>na Bali (UNESCO)</a:t>
            </a:r>
            <a:endParaRPr lang="cs-CZ" dirty="0"/>
          </a:p>
        </p:txBody>
      </p:sp>
      <p:pic>
        <p:nvPicPr>
          <p:cNvPr id="1026" name="Picture 2" descr="https://upload.wikimedia.org/wikipedia/commons/thumb/8/88/Jatiluwih_rice_terraces.jpg/1920px-Jatiluwih_rice_terrac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9241668" cy="3600400"/>
          </a:xfrm>
          <a:prstGeom prst="rect">
            <a:avLst/>
          </a:prstGeom>
          <a:noFill/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alternativní popis obrázku chybí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660232" cy="4145301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5733256"/>
            <a:ext cx="8229600" cy="680939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 smtClean="0"/>
              <a:t>tapír </a:t>
            </a:r>
            <a:r>
              <a:rPr lang="cs-CZ" dirty="0" err="1" smtClean="0"/>
              <a:t>čabrakový</a:t>
            </a:r>
            <a:r>
              <a:rPr lang="cs-CZ" dirty="0" smtClean="0"/>
              <a:t> – lichokopytník, má nejbližší příbuzné v Jižní Americe!</a:t>
            </a:r>
            <a:endParaRPr lang="cs-CZ" dirty="0"/>
          </a:p>
        </p:txBody>
      </p:sp>
      <p:pic>
        <p:nvPicPr>
          <p:cNvPr id="41986" name="Picture 2" descr="rozšíření tapíra čabrakového (zhruba 2003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5524" y="0"/>
            <a:ext cx="2618476" cy="37170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5733256"/>
            <a:ext cx="8229600" cy="680939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 smtClean="0"/>
              <a:t>varan komodský – největší žijící ještěr (až 313 cm, 166 kg) žije na ostrovech  Komodo, </a:t>
            </a:r>
            <a:r>
              <a:rPr lang="cs-CZ" dirty="0" err="1" smtClean="0"/>
              <a:t>Rinca</a:t>
            </a:r>
            <a:r>
              <a:rPr lang="cs-CZ" dirty="0" smtClean="0"/>
              <a:t>, </a:t>
            </a:r>
            <a:r>
              <a:rPr lang="cs-CZ" dirty="0" err="1" smtClean="0"/>
              <a:t>Flores</a:t>
            </a:r>
            <a:r>
              <a:rPr lang="cs-CZ" dirty="0" smtClean="0"/>
              <a:t>, </a:t>
            </a:r>
            <a:r>
              <a:rPr lang="cs-CZ" dirty="0" err="1" smtClean="0"/>
              <a:t>Gili</a:t>
            </a:r>
            <a:r>
              <a:rPr lang="cs-CZ" dirty="0" smtClean="0"/>
              <a:t> </a:t>
            </a:r>
            <a:r>
              <a:rPr lang="cs-CZ" dirty="0" err="1" smtClean="0"/>
              <a:t>Dasami</a:t>
            </a:r>
            <a:r>
              <a:rPr lang="cs-CZ" dirty="0" smtClean="0"/>
              <a:t> a </a:t>
            </a:r>
            <a:r>
              <a:rPr lang="cs-CZ" dirty="0" err="1" smtClean="0"/>
              <a:t>Gili</a:t>
            </a:r>
            <a:r>
              <a:rPr lang="cs-CZ" dirty="0" smtClean="0"/>
              <a:t> </a:t>
            </a:r>
            <a:r>
              <a:rPr lang="cs-CZ" dirty="0" err="1" smtClean="0"/>
              <a:t>Motang</a:t>
            </a:r>
            <a:endParaRPr lang="cs-CZ" dirty="0"/>
          </a:p>
        </p:txBody>
      </p:sp>
      <p:pic>
        <p:nvPicPr>
          <p:cNvPr id="43010" name="Picture 2" descr="Výsledek obrázku pro komodo drag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0532" cy="47971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600" y="1844824"/>
            <a:ext cx="2386608" cy="1143000"/>
          </a:xfrm>
        </p:spPr>
        <p:txBody>
          <a:bodyPr/>
          <a:lstStyle/>
          <a:p>
            <a:r>
              <a:rPr lang="cs-CZ" dirty="0" smtClean="0"/>
              <a:t>Brunej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6856" y="2896344"/>
            <a:ext cx="8229600" cy="3917032"/>
          </a:xfrm>
        </p:spPr>
        <p:txBody>
          <a:bodyPr/>
          <a:lstStyle/>
          <a:p>
            <a:pPr>
              <a:buFontTx/>
              <a:buChar char="-"/>
            </a:pPr>
            <a:r>
              <a:rPr lang="cs-CZ" dirty="0" smtClean="0"/>
              <a:t>sultanát o rozloze </a:t>
            </a:r>
            <a:r>
              <a:rPr lang="pl-PL" dirty="0" smtClean="0"/>
              <a:t>5 765 km², jehož hlavním zdrojem příjmu je ropa a zemní plyn, sunnitský islám je ukotven v ústavě</a:t>
            </a:r>
          </a:p>
          <a:p>
            <a:pPr>
              <a:buFontTx/>
              <a:buChar char="-"/>
            </a:pPr>
            <a:r>
              <a:rPr lang="pl-PL" dirty="0" smtClean="0"/>
              <a:t>etnicky jsou zde nejvíce zastoupeni Číňané (65 %) a Malajci (10 %)</a:t>
            </a:r>
          </a:p>
          <a:p>
            <a:pPr>
              <a:buFontTx/>
              <a:buChar char="-"/>
            </a:pPr>
            <a:r>
              <a:rPr lang="pl-PL" dirty="0" smtClean="0"/>
              <a:t>místní obyvatelé neplatí daně a mají zdarma zdravotnictví a školství</a:t>
            </a:r>
          </a:p>
          <a:p>
            <a:pPr>
              <a:buFontTx/>
              <a:buChar char="-"/>
            </a:pPr>
            <a:endParaRPr lang="cs-CZ" dirty="0"/>
          </a:p>
        </p:txBody>
      </p:sp>
      <p:pic>
        <p:nvPicPr>
          <p:cNvPr id="2050" name="Picture 2" descr="Brunei in its region (special marker)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3099" y="0"/>
            <a:ext cx="4700901" cy="2636912"/>
          </a:xfrm>
          <a:prstGeom prst="rect">
            <a:avLst/>
          </a:prstGeom>
          <a:noFill/>
        </p:spPr>
      </p:pic>
      <p:pic>
        <p:nvPicPr>
          <p:cNvPr id="2052" name="Picture 4" descr="vlajka Brunej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427984" cy="22139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5/59/Sultan_Omar_Ali_Saifuddin_Mosque_02.jpg/1920px-Sultan_Omar_Ali_Saifuddin_Mosque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6321077"/>
            <a:ext cx="8229600" cy="536923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cs-CZ" dirty="0" smtClean="0"/>
              <a:t>mešita sultána </a:t>
            </a:r>
            <a:r>
              <a:rPr lang="cs-CZ" dirty="0" err="1" smtClean="0"/>
              <a:t>Omara</a:t>
            </a:r>
            <a:r>
              <a:rPr lang="cs-CZ" dirty="0" smtClean="0"/>
              <a:t> </a:t>
            </a:r>
            <a:r>
              <a:rPr lang="cs-CZ" dirty="0" err="1" smtClean="0"/>
              <a:t>Ali</a:t>
            </a:r>
            <a:r>
              <a:rPr lang="cs-CZ" dirty="0" smtClean="0"/>
              <a:t> </a:t>
            </a:r>
            <a:r>
              <a:rPr lang="cs-CZ" dirty="0" err="1" smtClean="0"/>
              <a:t>Saifuddina</a:t>
            </a:r>
            <a:r>
              <a:rPr lang="cs-CZ" dirty="0" smtClean="0"/>
              <a:t> v hlavním městě </a:t>
            </a:r>
            <a:r>
              <a:rPr lang="cs-CZ" dirty="0" err="1" smtClean="0"/>
              <a:t>Bandar</a:t>
            </a:r>
            <a:r>
              <a:rPr lang="cs-CZ" dirty="0" smtClean="0"/>
              <a:t> </a:t>
            </a:r>
            <a:r>
              <a:rPr lang="cs-CZ" dirty="0" err="1" smtClean="0"/>
              <a:t>Seri</a:t>
            </a:r>
            <a:r>
              <a:rPr lang="cs-CZ" dirty="0" smtClean="0"/>
              <a:t> </a:t>
            </a:r>
            <a:r>
              <a:rPr lang="cs-CZ" dirty="0" err="1" smtClean="0"/>
              <a:t>Begawan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Bukit</a:t>
            </a:r>
            <a:r>
              <a:rPr lang="cs-CZ" dirty="0" smtClean="0"/>
              <a:t> </a:t>
            </a:r>
            <a:r>
              <a:rPr lang="cs-CZ" dirty="0" err="1" smtClean="0"/>
              <a:t>Timah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445224"/>
            <a:ext cx="8229600" cy="680939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pl-PL" dirty="0" smtClean="0"/>
              <a:t>Nejvyšší bod Singapuru - </a:t>
            </a:r>
            <a:r>
              <a:rPr lang="fi-FI" dirty="0" smtClean="0"/>
              <a:t>Bukit Timah (163,63 m n.m.)</a:t>
            </a:r>
            <a:endParaRPr lang="cs-CZ" dirty="0" smtClean="0"/>
          </a:p>
          <a:p>
            <a:pPr>
              <a:buNone/>
            </a:pPr>
            <a:endParaRPr lang="cs-CZ" dirty="0"/>
          </a:p>
        </p:txBody>
      </p:sp>
      <p:pic>
        <p:nvPicPr>
          <p:cNvPr id="15362" name="Picture 2" descr="Kámen na vrcholu Bukit Tima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7" y="2416762"/>
            <a:ext cx="3888431" cy="2592288"/>
          </a:xfrm>
          <a:prstGeom prst="rect">
            <a:avLst/>
          </a:prstGeom>
          <a:noFill/>
        </p:spPr>
      </p:pic>
      <p:pic>
        <p:nvPicPr>
          <p:cNvPr id="15364" name="Picture 4" descr="Výsledek obrázku pro bukit tima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59960" y="1840698"/>
            <a:ext cx="4608512" cy="3168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3178696" cy="1143000"/>
          </a:xfrm>
        </p:spPr>
        <p:txBody>
          <a:bodyPr/>
          <a:lstStyle/>
          <a:p>
            <a:r>
              <a:rPr lang="cs-CZ" dirty="0" smtClean="0"/>
              <a:t>Filipíny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3284984"/>
            <a:ext cx="8229600" cy="3240360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republika tvořená 7 641 ostrovy, ve které žije 16,7 mil. </a:t>
            </a:r>
            <a:r>
              <a:rPr lang="cs-CZ" dirty="0" err="1" smtClean="0"/>
              <a:t>obyv</a:t>
            </a:r>
            <a:r>
              <a:rPr lang="cs-CZ" dirty="0" smtClean="0"/>
              <a:t>. (2018)</a:t>
            </a:r>
          </a:p>
          <a:p>
            <a:r>
              <a:rPr lang="cs-CZ" dirty="0" smtClean="0"/>
              <a:t>dříve </a:t>
            </a:r>
            <a:r>
              <a:rPr lang="cs-CZ" b="1" dirty="0" smtClean="0"/>
              <a:t>španělská</a:t>
            </a:r>
            <a:r>
              <a:rPr lang="cs-CZ" dirty="0" smtClean="0"/>
              <a:t> a posléze americká kolonie (pak autonomní území) je jednou ze dvou převážně katolických zemí v Asii - asi 81 % obyvatel (druhou je Východní </a:t>
            </a:r>
            <a:r>
              <a:rPr lang="cs-CZ" dirty="0" err="1" smtClean="0"/>
              <a:t>Timor</a:t>
            </a:r>
            <a:r>
              <a:rPr lang="cs-CZ" dirty="0" smtClean="0"/>
              <a:t>)</a:t>
            </a:r>
          </a:p>
          <a:p>
            <a:r>
              <a:rPr lang="cs-CZ" dirty="0" smtClean="0"/>
              <a:t>hl. m. </a:t>
            </a:r>
            <a:r>
              <a:rPr lang="cs-CZ" b="1" dirty="0" err="1" smtClean="0"/>
              <a:t>Manilla</a:t>
            </a:r>
            <a:endParaRPr lang="cs-CZ" b="1" dirty="0" smtClean="0"/>
          </a:p>
          <a:p>
            <a:r>
              <a:rPr lang="cs-CZ" dirty="0" smtClean="0"/>
              <a:t>i přes </a:t>
            </a:r>
            <a:r>
              <a:rPr lang="cs-CZ" b="1" dirty="0" smtClean="0"/>
              <a:t>značné zásoby nerosných surovin</a:t>
            </a:r>
            <a:r>
              <a:rPr lang="cs-CZ" dirty="0" smtClean="0"/>
              <a:t> (ropa, černé, uhlí, železo, zlato) je stále 40 % </a:t>
            </a:r>
            <a:r>
              <a:rPr lang="cs-CZ" dirty="0" err="1" smtClean="0"/>
              <a:t>obyv</a:t>
            </a:r>
            <a:r>
              <a:rPr lang="cs-CZ" dirty="0" smtClean="0"/>
              <a:t>. zaměstnáno v zemědělství (kokos, světově </a:t>
            </a:r>
            <a:r>
              <a:rPr lang="cs-CZ" dirty="0" err="1" smtClean="0"/>
              <a:t>nej</a:t>
            </a:r>
            <a:r>
              <a:rPr lang="cs-CZ" dirty="0" smtClean="0"/>
              <a:t>. vývozce, ananasy, banány) -&gt; země je</a:t>
            </a:r>
            <a:r>
              <a:rPr lang="cs-CZ" b="1" dirty="0" smtClean="0"/>
              <a:t> rozvojová</a:t>
            </a:r>
          </a:p>
          <a:p>
            <a:r>
              <a:rPr lang="cs-CZ" dirty="0" smtClean="0"/>
              <a:t>po roce 2011 rychle rostoucí HDP (cca 6 % ročně), v zemi jsou však značné rozdíly mezi bohatými a chudými -&gt; zvolení protiamerického a </a:t>
            </a:r>
            <a:r>
              <a:rPr lang="cs-CZ" dirty="0" err="1" smtClean="0"/>
              <a:t>protičínského</a:t>
            </a:r>
            <a:r>
              <a:rPr lang="cs-CZ" dirty="0" smtClean="0"/>
              <a:t> prezidenta  -</a:t>
            </a:r>
            <a:r>
              <a:rPr lang="cs-CZ" b="1" dirty="0" smtClean="0"/>
              <a:t> </a:t>
            </a:r>
            <a:r>
              <a:rPr lang="cs-CZ" b="1" dirty="0" err="1" smtClean="0"/>
              <a:t>Rodrigo</a:t>
            </a:r>
            <a:r>
              <a:rPr lang="cs-CZ" b="1" dirty="0" smtClean="0"/>
              <a:t> </a:t>
            </a:r>
            <a:r>
              <a:rPr lang="cs-CZ" b="1" dirty="0" err="1" smtClean="0"/>
              <a:t>Duterte</a:t>
            </a:r>
            <a:endParaRPr lang="cs-CZ" b="1" dirty="0"/>
          </a:p>
        </p:txBody>
      </p:sp>
      <p:pic>
        <p:nvPicPr>
          <p:cNvPr id="44034" name="Picture 2" descr="Philippines (orthographic projection)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0"/>
            <a:ext cx="3312368" cy="33123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445224"/>
            <a:ext cx="8229600" cy="680939"/>
          </a:xfrm>
        </p:spPr>
        <p:txBody>
          <a:bodyPr/>
          <a:lstStyle/>
          <a:p>
            <a:pPr>
              <a:buNone/>
            </a:pPr>
            <a:r>
              <a:rPr lang="cs-CZ" b="1" dirty="0" smtClean="0"/>
              <a:t>Manila</a:t>
            </a:r>
            <a:endParaRPr lang="cs-CZ" b="1" dirty="0"/>
          </a:p>
        </p:txBody>
      </p:sp>
      <p:pic>
        <p:nvPicPr>
          <p:cNvPr id="45058" name="Picture 2" descr="https://upload.wikimedia.org/wikipedia/commons/thumb/0/04/Makati_Skyline_for_banner.jpg/1920px-Makati_Skyline_for_bann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28064" cy="26369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373216"/>
            <a:ext cx="8229600" cy="752947"/>
          </a:xfrm>
        </p:spPr>
        <p:txBody>
          <a:bodyPr/>
          <a:lstStyle/>
          <a:p>
            <a:pPr>
              <a:buNone/>
            </a:pPr>
            <a:r>
              <a:rPr lang="cs-CZ" dirty="0" smtClean="0"/>
              <a:t>současný prezident </a:t>
            </a:r>
            <a:r>
              <a:rPr lang="cs-CZ" b="1" dirty="0" err="1" smtClean="0"/>
              <a:t>Rodrigo</a:t>
            </a:r>
            <a:r>
              <a:rPr lang="cs-CZ" b="1" dirty="0" smtClean="0"/>
              <a:t> </a:t>
            </a:r>
            <a:r>
              <a:rPr lang="cs-CZ" b="1" dirty="0" err="1" smtClean="0"/>
              <a:t>Duterte</a:t>
            </a:r>
            <a:endParaRPr lang="cs-CZ" b="1" dirty="0"/>
          </a:p>
        </p:txBody>
      </p:sp>
      <p:pic>
        <p:nvPicPr>
          <p:cNvPr id="4" name="Picture 4" descr="https://upload.wikimedia.org/wikipedia/commons/thumb/1/17/Rodrigo_Duterte_is_greeted_by_overseas_Filipinos_during_his_official_visit_to_Vietnam_on_September_28.jpg/1280px-Rodrigo_Duterte_is_greeted_by_overseas_Filipinos_during_his_official_visit_to_Vietnam_on_September_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334106" cy="4221088"/>
          </a:xfrm>
          <a:prstGeom prst="rect">
            <a:avLst/>
          </a:prstGeom>
          <a:noFill/>
        </p:spPr>
      </p:pic>
      <p:pic>
        <p:nvPicPr>
          <p:cNvPr id="46082" name="Picture 2" descr="President Rodrigo Roa Duterte 20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0"/>
            <a:ext cx="2843808" cy="36833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Historie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Singapur založil v roce 1819 Sir Thomas </a:t>
            </a:r>
            <a:r>
              <a:rPr lang="cs-CZ" dirty="0" err="1" smtClean="0"/>
              <a:t>Stamford</a:t>
            </a:r>
            <a:r>
              <a:rPr lang="cs-CZ" dirty="0" smtClean="0"/>
              <a:t> </a:t>
            </a:r>
            <a:r>
              <a:rPr lang="cs-CZ" dirty="0" err="1" smtClean="0"/>
              <a:t>Raffles</a:t>
            </a:r>
            <a:r>
              <a:rPr lang="cs-CZ" dirty="0" smtClean="0"/>
              <a:t> z Britské východoindické společnosti</a:t>
            </a:r>
          </a:p>
          <a:p>
            <a:r>
              <a:rPr lang="cs-CZ" dirty="0" smtClean="0"/>
              <a:t>V roce 1867 se stal britskou korunní kolonií jako součást </a:t>
            </a:r>
            <a:r>
              <a:rPr lang="cs-CZ" dirty="0" err="1" smtClean="0"/>
              <a:t>Průlivových</a:t>
            </a:r>
            <a:r>
              <a:rPr lang="cs-CZ" dirty="0" smtClean="0"/>
              <a:t> osad</a:t>
            </a:r>
          </a:p>
          <a:p>
            <a:r>
              <a:rPr lang="cs-CZ" dirty="0" smtClean="0"/>
              <a:t>Přístav je velice strategické místo a Britové zde udržovali početnou vojenskou posádku</a:t>
            </a:r>
          </a:p>
          <a:p>
            <a:r>
              <a:rPr lang="cs-CZ" dirty="0" smtClean="0"/>
              <a:t> I přesto byl přístav dobyt během druhé světové války Japonci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Historie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4525963"/>
          </a:xfrm>
        </p:spPr>
        <p:txBody>
          <a:bodyPr/>
          <a:lstStyle/>
          <a:p>
            <a:r>
              <a:rPr lang="cs-CZ" dirty="0" smtClean="0"/>
              <a:t>Na konci války získali přístav opět Britové</a:t>
            </a:r>
          </a:p>
          <a:p>
            <a:r>
              <a:rPr lang="cs-CZ" dirty="0" smtClean="0"/>
              <a:t>Byl přijat do Malajské federace roku 1963, ale roku 1965 z ní byl kvůli závažným neshodám vyloučen a zůstal dodnes nezávislou republikou</a:t>
            </a:r>
          </a:p>
          <a:p>
            <a:endParaRPr lang="cs-CZ" dirty="0"/>
          </a:p>
        </p:txBody>
      </p:sp>
      <p:pic>
        <p:nvPicPr>
          <p:cNvPr id="2050" name="Picture 2" descr="Výsledek obrázku pro singapur 186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5881" y="4193704"/>
            <a:ext cx="3744416" cy="2307783"/>
          </a:xfrm>
          <a:prstGeom prst="rect">
            <a:avLst/>
          </a:prstGeom>
          <a:noFill/>
        </p:spPr>
      </p:pic>
      <p:pic>
        <p:nvPicPr>
          <p:cNvPr id="2052" name="Picture 4" descr="Související obráze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4193704"/>
            <a:ext cx="4608512" cy="25940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Geografie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 Leží na ostrově, který je oddělen od malajského poloostrova úzkým </a:t>
            </a:r>
            <a:r>
              <a:rPr lang="cs-CZ" b="1" dirty="0" err="1" smtClean="0"/>
              <a:t>Johorským</a:t>
            </a:r>
            <a:r>
              <a:rPr lang="cs-CZ" b="1" dirty="0" smtClean="0"/>
              <a:t> průlivem</a:t>
            </a:r>
          </a:p>
          <a:p>
            <a:r>
              <a:rPr lang="cs-CZ" dirty="0" smtClean="0"/>
              <a:t>Ostrov je mírně zvlněný a má uprostřed kopec </a:t>
            </a:r>
            <a:r>
              <a:rPr lang="cs-CZ" dirty="0" err="1" smtClean="0"/>
              <a:t>Bukit</a:t>
            </a:r>
            <a:r>
              <a:rPr lang="cs-CZ" dirty="0" smtClean="0"/>
              <a:t> </a:t>
            </a:r>
            <a:r>
              <a:rPr lang="cs-CZ" dirty="0" err="1" smtClean="0"/>
              <a:t>Timah</a:t>
            </a:r>
            <a:endParaRPr lang="cs-CZ" dirty="0" smtClean="0"/>
          </a:p>
          <a:p>
            <a:r>
              <a:rPr lang="cs-CZ" dirty="0" smtClean="0"/>
              <a:t>Ostrovy jsou rozšiřovány tím, že je okolní moře zasypáváno pískem</a:t>
            </a:r>
          </a:p>
          <a:p>
            <a:r>
              <a:rPr lang="pl-PL" dirty="0" smtClean="0"/>
              <a:t>Do roku 2030 je plánováno zvětšení o 55 km²</a:t>
            </a:r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Geografie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Klima je po celý rok velmi teplé s vysokou vlhkostí, monzuny přinášejí velké množství srážek</a:t>
            </a:r>
          </a:p>
          <a:p>
            <a:r>
              <a:rPr lang="cs-CZ" dirty="0" smtClean="0"/>
              <a:t>Toto podnebí je vhodné pro pěstování některých druhů rostliny durian, rostlina se nesmí v Singapuru kvůli pověstnému zápachu vnášet do vládních budov a metra</a:t>
            </a:r>
            <a:endParaRPr lang="cs-CZ" dirty="0"/>
          </a:p>
        </p:txBody>
      </p:sp>
      <p:pic>
        <p:nvPicPr>
          <p:cNvPr id="22530" name="Picture 2" descr="Výsledek obrázku pro duri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4797152"/>
            <a:ext cx="2555776" cy="20608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Obyvatelstvo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Uchovává si rychlý růst populace, především díky vysoké imigraci</a:t>
            </a:r>
          </a:p>
          <a:p>
            <a:r>
              <a:rPr lang="cs-CZ" dirty="0" smtClean="0"/>
              <a:t>Úhrnná plodnost je ale nízká, takže imigrace je pro Singapur jediným prostředkem, jak zabránit populačnímu poklesu</a:t>
            </a:r>
          </a:p>
          <a:p>
            <a:r>
              <a:rPr lang="cs-CZ" dirty="0" smtClean="0"/>
              <a:t>Náboženské složení: </a:t>
            </a:r>
            <a:r>
              <a:rPr lang="cs-CZ" b="1" dirty="0" smtClean="0"/>
              <a:t>55% buddhisté   </a:t>
            </a:r>
            <a:r>
              <a:rPr lang="cs-CZ" dirty="0" smtClean="0"/>
              <a:t> 					 </a:t>
            </a:r>
            <a:r>
              <a:rPr lang="cs-CZ" b="1" dirty="0" smtClean="0"/>
              <a:t>15,5% muslimové </a:t>
            </a:r>
            <a:r>
              <a:rPr lang="cs-CZ" dirty="0" smtClean="0"/>
              <a:t>					 12,5% křesťané 						 3,5% hinduisté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Obyvatelstvo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3554" name="Picture 2" descr="Výsledek obrázku pro obyvatelstvo singapu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6777" y="1600200"/>
            <a:ext cx="5292588" cy="3528392"/>
          </a:xfrm>
          <a:prstGeom prst="rect">
            <a:avLst/>
          </a:prstGeom>
          <a:noFill/>
        </p:spPr>
      </p:pic>
      <p:pic>
        <p:nvPicPr>
          <p:cNvPr id="23556" name="Picture 4" descr="Výsledek obrázku pro obyvatelstvo singapu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82719" y="1604523"/>
            <a:ext cx="2971800" cy="4286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902</TotalTime>
  <Words>550</Words>
  <Application>Microsoft Office PowerPoint</Application>
  <PresentationFormat>Předvádění na obrazovce (4:3)</PresentationFormat>
  <Paragraphs>87</Paragraphs>
  <Slides>32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3" baseType="lpstr">
      <vt:lpstr>Motiv sady Office</vt:lpstr>
      <vt:lpstr>JV Asie</vt:lpstr>
      <vt:lpstr>Singapur - Lví město (ze Sanskrtu) </vt:lpstr>
      <vt:lpstr>Bukit Timah</vt:lpstr>
      <vt:lpstr>Historie</vt:lpstr>
      <vt:lpstr>Historie</vt:lpstr>
      <vt:lpstr>Geografie</vt:lpstr>
      <vt:lpstr>Geografie</vt:lpstr>
      <vt:lpstr>Obyvatelstvo</vt:lpstr>
      <vt:lpstr>Obyvatelstvo</vt:lpstr>
      <vt:lpstr>Snímek 10</vt:lpstr>
      <vt:lpstr>Snímek 11</vt:lpstr>
      <vt:lpstr>Snímek 12</vt:lpstr>
      <vt:lpstr>Snímek 13</vt:lpstr>
      <vt:lpstr>Snímek 14</vt:lpstr>
      <vt:lpstr>Indonésie</vt:lpstr>
      <vt:lpstr>Samostatná práce</vt:lpstr>
      <vt:lpstr>Samostatná práce</vt:lpstr>
      <vt:lpstr>Snímek 18</vt:lpstr>
      <vt:lpstr>Současný problém – pěstování palmy olejné</vt:lpstr>
      <vt:lpstr>Indonésie - obyvatelstvo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Brunej</vt:lpstr>
      <vt:lpstr>Snímek 29</vt:lpstr>
      <vt:lpstr>Filipíny</vt:lpstr>
      <vt:lpstr>Snímek 31</vt:lpstr>
      <vt:lpstr>Snímek 32</vt:lpstr>
    </vt:vector>
  </TitlesOfParts>
  <Company>ATC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JV Asie</dc:title>
  <dc:creator>mlcek</dc:creator>
  <cp:lastModifiedBy>mlcek</cp:lastModifiedBy>
  <cp:revision>62</cp:revision>
  <dcterms:created xsi:type="dcterms:W3CDTF">2019-12-06T09:14:39Z</dcterms:created>
  <dcterms:modified xsi:type="dcterms:W3CDTF">2024-04-11T06:45:20Z</dcterms:modified>
</cp:coreProperties>
</file>