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-504" y="16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5D35-2B01-492C-A5BD-133B10A5E675}" type="datetimeFigureOut">
              <a:rPr lang="cs-CZ" smtClean="0"/>
              <a:t>21.03.2022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FB97-5350-4A62-A59A-CC68C7DBD55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5D35-2B01-492C-A5BD-133B10A5E675}" type="datetimeFigureOut">
              <a:rPr lang="cs-CZ" smtClean="0"/>
              <a:t>21.03.2022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FB97-5350-4A62-A59A-CC68C7DBD55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5D35-2B01-492C-A5BD-133B10A5E675}" type="datetimeFigureOut">
              <a:rPr lang="cs-CZ" smtClean="0"/>
              <a:t>21.03.2022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FB97-5350-4A62-A59A-CC68C7DBD55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5D35-2B01-492C-A5BD-133B10A5E675}" type="datetimeFigureOut">
              <a:rPr lang="cs-CZ" smtClean="0"/>
              <a:t>21.03.2022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FB97-5350-4A62-A59A-CC68C7DBD55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5D35-2B01-492C-A5BD-133B10A5E675}" type="datetimeFigureOut">
              <a:rPr lang="cs-CZ" smtClean="0"/>
              <a:t>21.03.2022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FB97-5350-4A62-A59A-CC68C7DBD55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5D35-2B01-492C-A5BD-133B10A5E675}" type="datetimeFigureOut">
              <a:rPr lang="cs-CZ" smtClean="0"/>
              <a:t>21.03.2022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FB97-5350-4A62-A59A-CC68C7DBD55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5D35-2B01-492C-A5BD-133B10A5E675}" type="datetimeFigureOut">
              <a:rPr lang="cs-CZ" smtClean="0"/>
              <a:t>21.03.2022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FB97-5350-4A62-A59A-CC68C7DBD55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5D35-2B01-492C-A5BD-133B10A5E675}" type="datetimeFigureOut">
              <a:rPr lang="cs-CZ" smtClean="0"/>
              <a:t>21.03.2022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FB97-5350-4A62-A59A-CC68C7DBD55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5D35-2B01-492C-A5BD-133B10A5E675}" type="datetimeFigureOut">
              <a:rPr lang="cs-CZ" smtClean="0"/>
              <a:t>21.03.2022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FB97-5350-4A62-A59A-CC68C7DBD55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5D35-2B01-492C-A5BD-133B10A5E675}" type="datetimeFigureOut">
              <a:rPr lang="cs-CZ" smtClean="0"/>
              <a:t>21.03.2022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FB97-5350-4A62-A59A-CC68C7DBD55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5D35-2B01-492C-A5BD-133B10A5E675}" type="datetimeFigureOut">
              <a:rPr lang="cs-CZ" smtClean="0"/>
              <a:t>21.03.2022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FB97-5350-4A62-A59A-CC68C7DBD55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65D35-2B01-492C-A5BD-133B10A5E675}" type="datetimeFigureOut">
              <a:rPr lang="cs-CZ" smtClean="0"/>
              <a:t>21.03.2022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9FB97-5350-4A62-A59A-CC68C7DBD559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/>
          <a:lstStyle/>
          <a:p>
            <a:r>
              <a:rPr lang="cs-CZ" dirty="0" smtClean="0"/>
              <a:t>Jižní Asie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South_Asi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628800"/>
            <a:ext cx="4392488" cy="43924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ChangeAspect="1"/>
          </p:cNvGraphicFramePr>
          <p:nvPr>
            <p:ph idx="1"/>
          </p:nvPr>
        </p:nvGraphicFramePr>
        <p:xfrm>
          <a:off x="2257423" y="-51818"/>
          <a:ext cx="5338914" cy="6909818"/>
        </p:xfrm>
        <a:graphic>
          <a:graphicData uri="http://schemas.openxmlformats.org/presentationml/2006/ole">
            <p:oleObj spid="_x0000_s21506" name="Acrobat Document" r:id="rId3" imgW="5829108" imgH="7543672" progId="Acrobat.Document.DC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ChangeAspect="1"/>
          </p:cNvGraphicFramePr>
          <p:nvPr>
            <p:ph idx="1"/>
          </p:nvPr>
        </p:nvGraphicFramePr>
        <p:xfrm>
          <a:off x="2267745" y="41377"/>
          <a:ext cx="5256584" cy="6803263"/>
        </p:xfrm>
        <a:graphic>
          <a:graphicData uri="http://schemas.openxmlformats.org/presentationml/2006/ole">
            <p:oleObj spid="_x0000_s22530" name="Acrobat Document" r:id="rId3" imgW="5830114" imgH="7542857" progId="Acrobat.Document.DC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836712"/>
          </a:xfrm>
        </p:spPr>
        <p:txBody>
          <a:bodyPr/>
          <a:lstStyle/>
          <a:p>
            <a:r>
              <a:rPr lang="cs-CZ" dirty="0" smtClean="0"/>
              <a:t>Charakteristika </a:t>
            </a:r>
            <a:r>
              <a:rPr lang="cs-CZ" dirty="0" err="1" smtClean="0"/>
              <a:t>jednotl</a:t>
            </a:r>
            <a:r>
              <a:rPr lang="cs-CZ" dirty="0" smtClean="0"/>
              <a:t>. zemí</a:t>
            </a:r>
            <a:endParaRPr lang="cs-CZ" dirty="0"/>
          </a:p>
        </p:txBody>
      </p:sp>
      <p:graphicFrame>
        <p:nvGraphicFramePr>
          <p:cNvPr id="15" name="Tabulka 14"/>
          <p:cNvGraphicFramePr>
            <a:graphicFrameLocks noGrp="1"/>
          </p:cNvGraphicFramePr>
          <p:nvPr/>
        </p:nvGraphicFramePr>
        <p:xfrm>
          <a:off x="251518" y="548680"/>
          <a:ext cx="8712969" cy="629889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506471"/>
                <a:gridCol w="1909691"/>
                <a:gridCol w="1312913"/>
                <a:gridCol w="1491947"/>
                <a:gridCol w="1491947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Stát a jeho vlajka</a:t>
                      </a:r>
                    </a:p>
                  </a:txBody>
                  <a:tcPr marL="84667" marR="185208" marT="42333" marB="42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Hlavní město</a:t>
                      </a:r>
                    </a:p>
                  </a:txBody>
                  <a:tcPr marL="84667" marR="185208" marT="42333" marB="42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Rozloha (km²)</a:t>
                      </a:r>
                    </a:p>
                  </a:txBody>
                  <a:tcPr marL="84667" marR="185208" marT="42333" marB="42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Počet obyvatel (CIA, červenec</a:t>
                      </a:r>
                      <a:r>
                        <a:rPr lang="cs-CZ" sz="1400" baseline="0" dirty="0" smtClean="0"/>
                        <a:t> 2021)</a:t>
                      </a:r>
                      <a:endParaRPr lang="cs-CZ" sz="1400" dirty="0" smtClean="0"/>
                    </a:p>
                  </a:txBody>
                  <a:tcPr marL="84667" marR="185208" marT="42333" marB="42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HDP/</a:t>
                      </a:r>
                      <a:r>
                        <a:rPr lang="cs-CZ" sz="1600" dirty="0" err="1" smtClean="0"/>
                        <a:t>obyv</a:t>
                      </a:r>
                      <a:r>
                        <a:rPr lang="cs-CZ" sz="1600" dirty="0" smtClean="0"/>
                        <a:t>. (odhad 2020)</a:t>
                      </a:r>
                    </a:p>
                  </a:txBody>
                  <a:tcPr marL="84667" marR="185208" marT="42333" marB="42333" anchor="ctr"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cs-CZ" dirty="0" smtClean="0"/>
                        <a:t> Afghánistán</a:t>
                      </a:r>
                    </a:p>
                  </a:txBody>
                  <a:tcPr marL="84667" marR="84667" marT="42333" marB="42333" anchor="ctr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Kábul</a:t>
                      </a:r>
                    </a:p>
                  </a:txBody>
                  <a:tcPr marL="84667" marR="84667" marT="42333" marB="42333" anchor="ctr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647 500</a:t>
                      </a:r>
                    </a:p>
                  </a:txBody>
                  <a:tcPr marL="84667" marR="84667" marT="42333" marB="42333" anchor="ctr"/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  <a:r>
                        <a:rPr lang="cs-CZ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466</a:t>
                      </a:r>
                      <a:r>
                        <a:rPr lang="cs-CZ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414</a:t>
                      </a:r>
                      <a:endParaRPr lang="cs-CZ" sz="1600" dirty="0"/>
                    </a:p>
                  </a:txBody>
                  <a:tcPr marL="84667" marR="84667" marT="42333" marB="42333" anchor="ctr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$2</a:t>
                      </a:r>
                      <a:r>
                        <a:rPr lang="cs-CZ" sz="1400" baseline="0" dirty="0" smtClean="0"/>
                        <a:t> </a:t>
                      </a:r>
                      <a:r>
                        <a:rPr lang="cs-CZ" sz="1400" dirty="0" smtClean="0"/>
                        <a:t>000</a:t>
                      </a:r>
                      <a:endParaRPr lang="cs-CZ" sz="1400" dirty="0"/>
                    </a:p>
                  </a:txBody>
                  <a:tcPr marL="84667" marR="84667" marT="42333" marB="42333" anchor="ctr"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cs-CZ" dirty="0" smtClean="0"/>
                        <a:t> Bangladéš </a:t>
                      </a:r>
                    </a:p>
                  </a:txBody>
                  <a:tcPr marL="84667" marR="84667" marT="42333" marB="42333" anchor="ctr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Dháka</a:t>
                      </a:r>
                    </a:p>
                  </a:txBody>
                  <a:tcPr marL="84667" marR="84667" marT="42333" marB="42333" anchor="ctr"/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144 000</a:t>
                      </a:r>
                    </a:p>
                  </a:txBody>
                  <a:tcPr marL="84667" marR="84667" marT="42333" marB="42333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164 098 818</a:t>
                      </a:r>
                      <a:endParaRPr lang="cs-CZ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667" marR="84667" marT="42333" marB="42333" anchor="ctr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$4</a:t>
                      </a:r>
                      <a:r>
                        <a:rPr lang="cs-CZ" sz="1400" baseline="0" dirty="0" smtClean="0"/>
                        <a:t> </a:t>
                      </a:r>
                      <a:r>
                        <a:rPr lang="cs-CZ" sz="1400" dirty="0" smtClean="0"/>
                        <a:t>800</a:t>
                      </a:r>
                      <a:endParaRPr lang="cs-CZ" sz="1400" dirty="0"/>
                    </a:p>
                  </a:txBody>
                  <a:tcPr marL="84667" marR="84667" marT="42333" marB="42333" anchor="ctr"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cs-CZ" dirty="0"/>
                        <a:t> </a:t>
                      </a:r>
                      <a:r>
                        <a:rPr lang="cs-CZ" dirty="0" smtClean="0"/>
                        <a:t>Bhútán</a:t>
                      </a:r>
                      <a:endParaRPr lang="cs-CZ" dirty="0"/>
                    </a:p>
                  </a:txBody>
                  <a:tcPr marL="84667" marR="84667" marT="42333" marB="42333" anchor="ctr"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Thimbú</a:t>
                      </a:r>
                      <a:endParaRPr lang="cs-CZ" dirty="0" smtClean="0"/>
                    </a:p>
                  </a:txBody>
                  <a:tcPr marL="84667" marR="84667" marT="42333" marB="42333" anchor="ctr"/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47 000</a:t>
                      </a:r>
                    </a:p>
                  </a:txBody>
                  <a:tcPr marL="84667" marR="84667" marT="42333" marB="42333" anchor="ctr"/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857</a:t>
                      </a:r>
                      <a:r>
                        <a:rPr lang="cs-CZ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423</a:t>
                      </a:r>
                      <a:endParaRPr lang="cs-CZ" sz="1600" dirty="0"/>
                    </a:p>
                  </a:txBody>
                  <a:tcPr marL="84667" marR="84667" marT="42333" marB="42333" anchor="ctr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$10</a:t>
                      </a:r>
                      <a:r>
                        <a:rPr lang="cs-CZ" sz="1400" baseline="0" dirty="0" smtClean="0"/>
                        <a:t> </a:t>
                      </a:r>
                      <a:r>
                        <a:rPr lang="cs-CZ" sz="1400" dirty="0" smtClean="0"/>
                        <a:t>900</a:t>
                      </a:r>
                      <a:endParaRPr lang="cs-CZ" sz="1400" dirty="0"/>
                    </a:p>
                  </a:txBody>
                  <a:tcPr marL="84667" marR="84667" marT="42333" marB="42333" anchor="ctr"/>
                </a:tc>
              </a:tr>
              <a:tr h="650989">
                <a:tc>
                  <a:txBody>
                    <a:bodyPr/>
                    <a:lstStyle/>
                    <a:p>
                      <a:r>
                        <a:rPr lang="cs-CZ" dirty="0" smtClean="0"/>
                        <a:t> Indie</a:t>
                      </a:r>
                    </a:p>
                  </a:txBody>
                  <a:tcPr marL="84667" marR="84667" marT="42333" marB="42333" anchor="ctr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Nové Dillí</a:t>
                      </a:r>
                    </a:p>
                  </a:txBody>
                  <a:tcPr marL="84667" marR="84667" marT="42333" marB="42333" anchor="ctr"/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3 290 797</a:t>
                      </a:r>
                    </a:p>
                  </a:txBody>
                  <a:tcPr marL="84667" marR="84667" marT="42333" marB="42333" anchor="ctr"/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cs-CZ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339</a:t>
                      </a:r>
                      <a:r>
                        <a:rPr lang="cs-CZ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330</a:t>
                      </a:r>
                      <a:r>
                        <a:rPr lang="cs-CZ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514</a:t>
                      </a:r>
                      <a:endParaRPr lang="cs-CZ" sz="1600" dirty="0"/>
                    </a:p>
                  </a:txBody>
                  <a:tcPr marL="84667" marR="84667" marT="42333" marB="42333" anchor="ctr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$6</a:t>
                      </a:r>
                      <a:r>
                        <a:rPr lang="cs-CZ" sz="1400" baseline="0" dirty="0" smtClean="0"/>
                        <a:t> </a:t>
                      </a:r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84667" marR="84667" marT="42333" marB="42333" anchor="ctr"/>
                </a:tc>
              </a:tr>
              <a:tr h="645155">
                <a:tc>
                  <a:txBody>
                    <a:bodyPr/>
                    <a:lstStyle/>
                    <a:p>
                      <a:r>
                        <a:rPr lang="cs-CZ" dirty="0" smtClean="0"/>
                        <a:t> Maledivy</a:t>
                      </a:r>
                    </a:p>
                  </a:txBody>
                  <a:tcPr marL="84667" marR="84667" marT="42333" marB="42333" anchor="ctr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Male</a:t>
                      </a:r>
                    </a:p>
                  </a:txBody>
                  <a:tcPr marL="84667" marR="84667" marT="42333" marB="42333" anchor="ctr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300</a:t>
                      </a:r>
                    </a:p>
                  </a:txBody>
                  <a:tcPr marL="84667" marR="84667" marT="42333" marB="42333" anchor="ctr"/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390</a:t>
                      </a:r>
                      <a:r>
                        <a:rPr lang="cs-CZ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669</a:t>
                      </a:r>
                      <a:endParaRPr lang="cs-CZ" sz="1600" dirty="0"/>
                    </a:p>
                  </a:txBody>
                  <a:tcPr marL="84667" marR="84667" marT="42333" marB="42333" anchor="ctr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$13</a:t>
                      </a:r>
                      <a:r>
                        <a:rPr lang="cs-CZ" sz="1400" baseline="0" dirty="0" smtClean="0"/>
                        <a:t> </a:t>
                      </a:r>
                      <a:r>
                        <a:rPr lang="cs-CZ" sz="1400" dirty="0" smtClean="0"/>
                        <a:t>000</a:t>
                      </a:r>
                      <a:endParaRPr lang="cs-CZ" sz="1400" dirty="0"/>
                    </a:p>
                  </a:txBody>
                  <a:tcPr marL="84667" marR="84667" marT="42333" marB="42333" anchor="ctr"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cs-CZ" dirty="0" smtClean="0"/>
                        <a:t> Nepál</a:t>
                      </a:r>
                    </a:p>
                  </a:txBody>
                  <a:tcPr marL="84667" marR="84667" marT="42333" marB="42333" anchor="ctr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Káthmándú</a:t>
                      </a:r>
                    </a:p>
                  </a:txBody>
                  <a:tcPr marL="84667" marR="84667" marT="42333" marB="42333" anchor="ctr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140 800</a:t>
                      </a:r>
                    </a:p>
                  </a:txBody>
                  <a:tcPr marL="84667" marR="84667" marT="42333" marB="42333" anchor="ctr"/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r>
                        <a:rPr lang="cs-CZ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424</a:t>
                      </a:r>
                      <a:r>
                        <a:rPr lang="cs-CZ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878</a:t>
                      </a:r>
                      <a:endParaRPr lang="cs-CZ" sz="1600" dirty="0"/>
                    </a:p>
                  </a:txBody>
                  <a:tcPr marL="84667" marR="84667" marT="42333" marB="42333" anchor="ctr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$3</a:t>
                      </a:r>
                      <a:r>
                        <a:rPr lang="cs-CZ" sz="1400" baseline="0" dirty="0" smtClean="0"/>
                        <a:t> </a:t>
                      </a:r>
                      <a:r>
                        <a:rPr lang="cs-CZ" sz="1400" dirty="0" smtClean="0"/>
                        <a:t>800</a:t>
                      </a:r>
                      <a:endParaRPr lang="cs-CZ" sz="1400" dirty="0"/>
                    </a:p>
                  </a:txBody>
                  <a:tcPr marL="84667" marR="84667" marT="42333" marB="42333" anchor="ctr"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cs-CZ" dirty="0" smtClean="0"/>
                        <a:t> Pákistán</a:t>
                      </a:r>
                    </a:p>
                  </a:txBody>
                  <a:tcPr marL="84667" marR="84667" marT="42333" marB="42333" anchor="ctr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Islámábád</a:t>
                      </a:r>
                    </a:p>
                  </a:txBody>
                  <a:tcPr marL="84667" marR="84667" marT="42333" marB="42333" anchor="ctr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795 423</a:t>
                      </a:r>
                    </a:p>
                  </a:txBody>
                  <a:tcPr marL="84667" marR="84667" marT="42333" marB="42333" anchor="ctr"/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238</a:t>
                      </a:r>
                      <a:r>
                        <a:rPr lang="cs-CZ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181</a:t>
                      </a:r>
                      <a:r>
                        <a:rPr lang="cs-CZ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034</a:t>
                      </a:r>
                      <a:endParaRPr lang="cs-CZ" sz="1600" dirty="0"/>
                    </a:p>
                  </a:txBody>
                  <a:tcPr marL="84667" marR="84667" marT="42333" marB="42333" anchor="ctr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$4</a:t>
                      </a:r>
                      <a:r>
                        <a:rPr lang="cs-CZ" sz="1400" baseline="0" dirty="0" smtClean="0"/>
                        <a:t> </a:t>
                      </a:r>
                      <a:r>
                        <a:rPr lang="cs-CZ" sz="1400" dirty="0" smtClean="0"/>
                        <a:t>600</a:t>
                      </a:r>
                      <a:endParaRPr lang="cs-CZ" sz="1400" dirty="0"/>
                    </a:p>
                  </a:txBody>
                  <a:tcPr marL="84667" marR="84667" marT="42333" marB="42333" anchor="ctr"/>
                </a:tc>
              </a:tr>
              <a:tr h="821620">
                <a:tc>
                  <a:txBody>
                    <a:bodyPr/>
                    <a:lstStyle/>
                    <a:p>
                      <a:r>
                        <a:rPr lang="cs-CZ" dirty="0" smtClean="0"/>
                        <a:t> Srí Lanka</a:t>
                      </a:r>
                    </a:p>
                  </a:txBody>
                  <a:tcPr marL="84667" marR="84667" marT="42333" marB="42333" anchor="ctr"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Šrí</a:t>
                      </a:r>
                      <a:r>
                        <a:rPr lang="cs-CZ" sz="1200" dirty="0" smtClean="0"/>
                        <a:t> </a:t>
                      </a:r>
                      <a:r>
                        <a:rPr lang="cs-CZ" sz="1200" dirty="0" err="1" smtClean="0"/>
                        <a:t>Džajavardanapura</a:t>
                      </a:r>
                      <a:r>
                        <a:rPr lang="cs-CZ" sz="1200" dirty="0" smtClean="0"/>
                        <a:t> </a:t>
                      </a:r>
                      <a:r>
                        <a:rPr lang="cs-CZ" sz="1200" dirty="0" err="1" smtClean="0"/>
                        <a:t>Kotte</a:t>
                      </a:r>
                      <a:endParaRPr lang="cs-CZ" sz="1200" dirty="0" smtClean="0"/>
                    </a:p>
                  </a:txBody>
                  <a:tcPr marL="84667" marR="84667" marT="42333" marB="42333" anchor="ctr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65 610</a:t>
                      </a:r>
                    </a:p>
                  </a:txBody>
                  <a:tcPr marL="84667" marR="84667" marT="42333" marB="42333" anchor="ctr"/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23,044,123</a:t>
                      </a:r>
                      <a:endParaRPr lang="cs-CZ" sz="1600" dirty="0"/>
                    </a:p>
                  </a:txBody>
                  <a:tcPr marL="84667" marR="84667" marT="42333" marB="42333" anchor="ctr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$12</a:t>
                      </a:r>
                      <a:r>
                        <a:rPr lang="cs-CZ" sz="1400" baseline="0" dirty="0" smtClean="0"/>
                        <a:t> </a:t>
                      </a:r>
                      <a:r>
                        <a:rPr lang="cs-CZ" sz="1400" dirty="0" smtClean="0"/>
                        <a:t>500</a:t>
                      </a:r>
                      <a:endParaRPr lang="cs-CZ" sz="1400" dirty="0"/>
                    </a:p>
                  </a:txBody>
                  <a:tcPr marL="84667" marR="84667" marT="42333" marB="42333" anchor="ctr"/>
                </a:tc>
              </a:tr>
            </a:tbl>
          </a:graphicData>
        </a:graphic>
      </p:graphicFrame>
      <p:pic>
        <p:nvPicPr>
          <p:cNvPr id="10261" name="Picture 21" descr="vlajka Afghánistán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12776"/>
            <a:ext cx="792088" cy="396044"/>
          </a:xfrm>
          <a:prstGeom prst="rect">
            <a:avLst/>
          </a:prstGeom>
          <a:noFill/>
        </p:spPr>
      </p:pic>
      <p:pic>
        <p:nvPicPr>
          <p:cNvPr id="10263" name="Picture 23" descr="vlajka Bangladéš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132856"/>
            <a:ext cx="720080" cy="432048"/>
          </a:xfrm>
          <a:prstGeom prst="rect">
            <a:avLst/>
          </a:prstGeom>
          <a:noFill/>
        </p:spPr>
      </p:pic>
      <p:pic>
        <p:nvPicPr>
          <p:cNvPr id="10267" name="Picture 27" descr="vlajka Bhútán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2852936"/>
            <a:ext cx="756379" cy="504056"/>
          </a:xfrm>
          <a:prstGeom prst="rect">
            <a:avLst/>
          </a:prstGeom>
          <a:noFill/>
        </p:spPr>
      </p:pic>
      <p:pic>
        <p:nvPicPr>
          <p:cNvPr id="10269" name="Picture 29" descr="vlajka Indi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3501008"/>
            <a:ext cx="764942" cy="509762"/>
          </a:xfrm>
          <a:prstGeom prst="rect">
            <a:avLst/>
          </a:prstGeom>
          <a:noFill/>
        </p:spPr>
      </p:pic>
      <p:pic>
        <p:nvPicPr>
          <p:cNvPr id="10271" name="Picture 31" descr="vlajka Maledi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4149080"/>
            <a:ext cx="756379" cy="504056"/>
          </a:xfrm>
          <a:prstGeom prst="rect">
            <a:avLst/>
          </a:prstGeom>
          <a:noFill/>
        </p:spPr>
      </p:pic>
      <p:pic>
        <p:nvPicPr>
          <p:cNvPr id="10273" name="Picture 33" descr="vlajka Nepálu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664" y="4797152"/>
            <a:ext cx="409147" cy="494557"/>
          </a:xfrm>
          <a:prstGeom prst="rect">
            <a:avLst/>
          </a:prstGeom>
          <a:noFill/>
        </p:spPr>
      </p:pic>
      <p:pic>
        <p:nvPicPr>
          <p:cNvPr id="10275" name="Picture 35" descr="vlajka Pákistánu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75656" y="5445224"/>
            <a:ext cx="726719" cy="484290"/>
          </a:xfrm>
          <a:prstGeom prst="rect">
            <a:avLst/>
          </a:prstGeom>
          <a:noFill/>
        </p:spPr>
      </p:pic>
      <p:pic>
        <p:nvPicPr>
          <p:cNvPr id="10277" name="Picture 37" descr="vlajka Srí Lanky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03648" y="6093296"/>
            <a:ext cx="792088" cy="3960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ulka 14"/>
          <p:cNvGraphicFramePr>
            <a:graphicFrameLocks noGrp="1"/>
          </p:cNvGraphicFramePr>
          <p:nvPr/>
        </p:nvGraphicFramePr>
        <p:xfrm>
          <a:off x="251519" y="548680"/>
          <a:ext cx="8712970" cy="650295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368153"/>
                <a:gridCol w="1224136"/>
                <a:gridCol w="1512168"/>
                <a:gridCol w="4608513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Stát </a:t>
                      </a:r>
                    </a:p>
                  </a:txBody>
                  <a:tcPr marL="84667" marR="185208" marT="42333" marB="42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náboženství</a:t>
                      </a:r>
                    </a:p>
                  </a:txBody>
                  <a:tcPr marL="84667" marR="185208" marT="42333" marB="42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ekonomická</a:t>
                      </a:r>
                      <a:r>
                        <a:rPr lang="cs-CZ" baseline="0" dirty="0" smtClean="0"/>
                        <a:t> činnost</a:t>
                      </a:r>
                      <a:endParaRPr lang="cs-CZ" dirty="0" smtClean="0"/>
                    </a:p>
                  </a:txBody>
                  <a:tcPr marL="84667" marR="185208" marT="42333" marB="42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zajímavost / problém</a:t>
                      </a:r>
                    </a:p>
                  </a:txBody>
                  <a:tcPr marL="84667" marR="185208" marT="42333" marB="42333" anchor="ctr"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cs-CZ" dirty="0" smtClean="0"/>
                        <a:t> Afghánistán</a:t>
                      </a:r>
                    </a:p>
                  </a:txBody>
                  <a:tcPr marL="84667" marR="84667" marT="42333" marB="42333" anchor="ctr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sunnitský</a:t>
                      </a:r>
                      <a:r>
                        <a:rPr lang="cs-CZ" baseline="0" dirty="0" smtClean="0"/>
                        <a:t> Islám</a:t>
                      </a:r>
                      <a:endParaRPr lang="cs-CZ" dirty="0" smtClean="0"/>
                    </a:p>
                  </a:txBody>
                  <a:tcPr marL="84667" marR="84667" marT="42333" marB="42333" anchor="ctr"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84667" marR="84667" marT="42333" marB="42333" anchor="ctr"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Talibán</a:t>
                      </a:r>
                      <a:r>
                        <a:rPr lang="cs-CZ" dirty="0" smtClean="0"/>
                        <a:t> 2021</a:t>
                      </a:r>
                      <a:endParaRPr lang="cs-CZ" dirty="0"/>
                    </a:p>
                  </a:txBody>
                  <a:tcPr marL="84667" marR="84667" marT="42333" marB="42333" anchor="ctr"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cs-CZ" dirty="0" smtClean="0"/>
                        <a:t> Bangladéš </a:t>
                      </a:r>
                    </a:p>
                  </a:txBody>
                  <a:tcPr marL="84667" marR="84667" marT="42333" marB="42333" anchor="ctr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sunnitský</a:t>
                      </a:r>
                      <a:r>
                        <a:rPr lang="cs-CZ" baseline="0" dirty="0" smtClean="0"/>
                        <a:t> Islám 84 %, </a:t>
                      </a:r>
                      <a:r>
                        <a:rPr lang="cs-CZ" baseline="0" dirty="0" err="1" smtClean="0"/>
                        <a:t>hind</a:t>
                      </a:r>
                      <a:r>
                        <a:rPr lang="cs-CZ" baseline="0" dirty="0" smtClean="0"/>
                        <a:t>.</a:t>
                      </a:r>
                      <a:endParaRPr lang="cs-CZ" dirty="0" smtClean="0"/>
                    </a:p>
                  </a:txBody>
                  <a:tcPr marL="84667" marR="84667" marT="42333" marB="42333"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144 000</a:t>
                      </a:r>
                    </a:p>
                  </a:txBody>
                  <a:tcPr marL="84667" marR="84667" marT="42333" marB="42333" anchor="ctr"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84667" marR="84667" marT="42333" marB="42333" anchor="ctr"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cs-CZ" dirty="0"/>
                        <a:t> </a:t>
                      </a:r>
                      <a:r>
                        <a:rPr lang="cs-CZ" dirty="0" smtClean="0"/>
                        <a:t>Bhútán</a:t>
                      </a:r>
                      <a:endParaRPr lang="cs-CZ" dirty="0"/>
                    </a:p>
                  </a:txBody>
                  <a:tcPr marL="84667" marR="84667" marT="42333" marB="42333" anchor="ctr"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buddh</a:t>
                      </a:r>
                      <a:r>
                        <a:rPr lang="cs-CZ" dirty="0" smtClean="0"/>
                        <a:t>.,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hind</a:t>
                      </a:r>
                      <a:r>
                        <a:rPr lang="cs-CZ" baseline="0" dirty="0" smtClean="0"/>
                        <a:t>.</a:t>
                      </a:r>
                      <a:endParaRPr lang="cs-CZ" dirty="0" smtClean="0"/>
                    </a:p>
                  </a:txBody>
                  <a:tcPr marL="84667" marR="84667" marT="42333" marB="42333"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47 000</a:t>
                      </a:r>
                    </a:p>
                  </a:txBody>
                  <a:tcPr marL="84667" marR="84667" marT="42333" marB="42333" anchor="ctr"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84667" marR="84667" marT="42333" marB="42333" anchor="ctr"/>
                </a:tc>
              </a:tr>
              <a:tr h="650989">
                <a:tc>
                  <a:txBody>
                    <a:bodyPr/>
                    <a:lstStyle/>
                    <a:p>
                      <a:r>
                        <a:rPr lang="cs-CZ" dirty="0" smtClean="0"/>
                        <a:t> Indie</a:t>
                      </a:r>
                    </a:p>
                  </a:txBody>
                  <a:tcPr marL="84667" marR="84667" marT="42333" marB="42333" anchor="ctr"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hind</a:t>
                      </a:r>
                      <a:r>
                        <a:rPr lang="cs-CZ" dirty="0" smtClean="0"/>
                        <a:t>.</a:t>
                      </a:r>
                    </a:p>
                  </a:txBody>
                  <a:tcPr marL="84667" marR="84667" marT="42333" marB="42333"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3 290 797</a:t>
                      </a:r>
                    </a:p>
                  </a:txBody>
                  <a:tcPr marL="84667" marR="84667" marT="42333" marB="42333" anchor="ctr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2. nejlidnatější</a:t>
                      </a:r>
                      <a:r>
                        <a:rPr lang="cs-CZ" baseline="0" dirty="0" smtClean="0"/>
                        <a:t> země</a:t>
                      </a:r>
                      <a:endParaRPr lang="cs-CZ" dirty="0"/>
                    </a:p>
                  </a:txBody>
                  <a:tcPr marL="84667" marR="84667" marT="42333" marB="42333" anchor="ctr"/>
                </a:tc>
              </a:tr>
              <a:tr h="645155">
                <a:tc>
                  <a:txBody>
                    <a:bodyPr/>
                    <a:lstStyle/>
                    <a:p>
                      <a:r>
                        <a:rPr lang="cs-CZ" dirty="0" smtClean="0"/>
                        <a:t> Maledivy</a:t>
                      </a:r>
                    </a:p>
                  </a:txBody>
                  <a:tcPr marL="84667" marR="84667" marT="42333" marB="42333" anchor="ctr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sunn.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Isl</a:t>
                      </a:r>
                      <a:r>
                        <a:rPr lang="cs-CZ" baseline="0" dirty="0" smtClean="0"/>
                        <a:t>.</a:t>
                      </a:r>
                      <a:endParaRPr lang="cs-CZ" dirty="0" smtClean="0"/>
                    </a:p>
                  </a:txBody>
                  <a:tcPr marL="84667" marR="84667" marT="42333" marB="42333"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300</a:t>
                      </a:r>
                    </a:p>
                  </a:txBody>
                  <a:tcPr marL="84667" marR="84667" marT="42333" marB="42333" anchor="ctr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nízká n. v.,</a:t>
                      </a:r>
                      <a:r>
                        <a:rPr lang="cs-CZ" baseline="0" dirty="0" smtClean="0"/>
                        <a:t> 1,5 m n. m. – nejníže položený stát na Z, ohrožen změnami klimatu</a:t>
                      </a:r>
                      <a:endParaRPr lang="cs-CZ" dirty="0"/>
                    </a:p>
                  </a:txBody>
                  <a:tcPr marL="84667" marR="84667" marT="42333" marB="42333" anchor="ctr"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cs-CZ" dirty="0" smtClean="0"/>
                        <a:t> Nepál</a:t>
                      </a:r>
                    </a:p>
                  </a:txBody>
                  <a:tcPr marL="84667" marR="84667" marT="42333" marB="42333" anchor="ctr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Hind.,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buddh</a:t>
                      </a:r>
                      <a:endParaRPr lang="cs-CZ" dirty="0" smtClean="0"/>
                    </a:p>
                  </a:txBody>
                  <a:tcPr marL="84667" marR="84667" marT="42333" marB="42333"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140 800</a:t>
                      </a:r>
                    </a:p>
                  </a:txBody>
                  <a:tcPr marL="84667" marR="84667" marT="42333" marB="42333" anchor="ctr"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84667" marR="84667" marT="42333" marB="42333" anchor="ctr"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cs-CZ" dirty="0" smtClean="0"/>
                        <a:t> Pákistán</a:t>
                      </a:r>
                    </a:p>
                  </a:txBody>
                  <a:tcPr marL="84667" marR="84667" marT="42333" marB="42333" anchor="ctr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sunn. </a:t>
                      </a:r>
                      <a:r>
                        <a:rPr lang="cs-CZ" dirty="0" err="1" smtClean="0"/>
                        <a:t>Isl</a:t>
                      </a:r>
                      <a:r>
                        <a:rPr lang="cs-CZ" dirty="0" smtClean="0"/>
                        <a:t>.</a:t>
                      </a:r>
                    </a:p>
                  </a:txBody>
                  <a:tcPr marL="84667" marR="84667" marT="42333" marB="42333"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795 423</a:t>
                      </a:r>
                    </a:p>
                  </a:txBody>
                  <a:tcPr marL="84667" marR="84667" marT="42333" marB="42333" anchor="ctr"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84667" marR="84667" marT="42333" marB="42333" anchor="ctr"/>
                </a:tc>
              </a:tr>
              <a:tr h="1001578">
                <a:tc>
                  <a:txBody>
                    <a:bodyPr/>
                    <a:lstStyle/>
                    <a:p>
                      <a:r>
                        <a:rPr lang="cs-CZ" dirty="0" smtClean="0"/>
                        <a:t> Srí Lanka</a:t>
                      </a:r>
                    </a:p>
                  </a:txBody>
                  <a:tcPr marL="84667" marR="84667" marT="42333" marB="42333" anchor="ctr"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buddh</a:t>
                      </a:r>
                      <a:r>
                        <a:rPr lang="cs-CZ" dirty="0" smtClean="0"/>
                        <a:t>., </a:t>
                      </a:r>
                      <a:r>
                        <a:rPr lang="cs-CZ" dirty="0" err="1" smtClean="0"/>
                        <a:t>hind</a:t>
                      </a:r>
                      <a:r>
                        <a:rPr lang="cs-CZ" dirty="0" smtClean="0"/>
                        <a:t>.</a:t>
                      </a:r>
                    </a:p>
                  </a:txBody>
                  <a:tcPr marL="84667" marR="84667" marT="42333" marB="42333"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65 610</a:t>
                      </a:r>
                    </a:p>
                  </a:txBody>
                  <a:tcPr marL="84667" marR="84667" marT="42333" marB="42333" anchor="ctr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Sinhálci vs. </a:t>
                      </a:r>
                      <a:r>
                        <a:rPr lang="cs-CZ" smtClean="0"/>
                        <a:t>Tamilové</a:t>
                      </a:r>
                      <a:endParaRPr lang="cs-CZ" dirty="0"/>
                    </a:p>
                  </a:txBody>
                  <a:tcPr marL="84667" marR="84667" marT="42333" marB="42333" anchor="ctr"/>
                </a:tc>
              </a:tr>
            </a:tbl>
          </a:graphicData>
        </a:graphic>
      </p:graphicFrame>
      <p:sp>
        <p:nvSpPr>
          <p:cNvPr id="12" name="Nadpis 1"/>
          <p:cNvSpPr txBox="1">
            <a:spLocks/>
          </p:cNvSpPr>
          <p:nvPr/>
        </p:nvSpPr>
        <p:spPr>
          <a:xfrm>
            <a:off x="611560" y="-144016"/>
            <a:ext cx="82296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Charakteristika </a:t>
            </a:r>
            <a:r>
              <a:rPr kumimoji="0" lang="cs-CZ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jednotl</a:t>
            </a:r>
            <a:r>
              <a:rPr kumimoji="0" 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zemí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5" name="Zástupný symbol pro obsah 4"/>
          <p:cNvGraphicFramePr>
            <a:graphicFrameLocks noChangeAspect="1"/>
          </p:cNvGraphicFramePr>
          <p:nvPr>
            <p:ph idx="1"/>
          </p:nvPr>
        </p:nvGraphicFramePr>
        <p:xfrm>
          <a:off x="2267745" y="41377"/>
          <a:ext cx="5256584" cy="6803263"/>
        </p:xfrm>
        <a:graphic>
          <a:graphicData uri="http://schemas.openxmlformats.org/presentationml/2006/ole">
            <p:oleObj spid="_x0000_s15363" name="Acrobat Document" r:id="rId3" imgW="5830114" imgH="7542857" progId="Acrobat.Document.DC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ChangeAspect="1"/>
          </p:cNvGraphicFramePr>
          <p:nvPr>
            <p:ph idx="1"/>
          </p:nvPr>
        </p:nvGraphicFramePr>
        <p:xfrm>
          <a:off x="2257423" y="41378"/>
          <a:ext cx="5266906" cy="6816622"/>
        </p:xfrm>
        <a:graphic>
          <a:graphicData uri="http://schemas.openxmlformats.org/presentationml/2006/ole">
            <p:oleObj spid="_x0000_s17410" name="Acrobat Document" r:id="rId3" imgW="5830114" imgH="7542857" progId="Acrobat.Document.DC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/>
          </p:cNvGraphicFramePr>
          <p:nvPr>
            <p:ph idx="1"/>
          </p:nvPr>
        </p:nvGraphicFramePr>
        <p:xfrm>
          <a:off x="1524000" y="1831181"/>
          <a:ext cx="6096000" cy="4064000"/>
        </p:xfrm>
        <a:graphic>
          <a:graphicData uri="http://schemas.openxmlformats.org/presentationml/2006/ole">
            <p:oleObj spid="_x0000_s16388" name="Acrobat Document" r:id="rId3" imgW="0" imgH="0" progId="Acrobat.Document.DC">
              <p:embed/>
            </p:oleObj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1922562" y="0"/>
          <a:ext cx="5298877" cy="6858000"/>
        </p:xfrm>
        <a:graphic>
          <a:graphicData uri="http://schemas.openxmlformats.org/presentationml/2006/ole">
            <p:oleObj spid="_x0000_s16389" name="Acrobat Document" r:id="rId4" imgW="5830114" imgH="7542857" progId="Acrobat.Document.DC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ChangeAspect="1"/>
          </p:cNvGraphicFramePr>
          <p:nvPr>
            <p:ph idx="1"/>
          </p:nvPr>
        </p:nvGraphicFramePr>
        <p:xfrm>
          <a:off x="2257423" y="41378"/>
          <a:ext cx="5266906" cy="6816622"/>
        </p:xfrm>
        <a:graphic>
          <a:graphicData uri="http://schemas.openxmlformats.org/presentationml/2006/ole">
            <p:oleObj spid="_x0000_s18434" name="Acrobat Document" r:id="rId3" imgW="5830114" imgH="7542857" progId="Acrobat.Document.DC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ChangeAspect="1"/>
          </p:cNvGraphicFramePr>
          <p:nvPr>
            <p:ph idx="1"/>
          </p:nvPr>
        </p:nvGraphicFramePr>
        <p:xfrm>
          <a:off x="2257423" y="41378"/>
          <a:ext cx="5266906" cy="6816622"/>
        </p:xfrm>
        <a:graphic>
          <a:graphicData uri="http://schemas.openxmlformats.org/presentationml/2006/ole">
            <p:oleObj spid="_x0000_s19458" name="Acrobat Document" r:id="rId3" imgW="5829108" imgH="7543672" progId="Acrobat.Document.DC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ChangeAspect="1"/>
          </p:cNvGraphicFramePr>
          <p:nvPr>
            <p:ph idx="1"/>
          </p:nvPr>
        </p:nvGraphicFramePr>
        <p:xfrm>
          <a:off x="1779266" y="0"/>
          <a:ext cx="5298876" cy="6858000"/>
        </p:xfrm>
        <a:graphic>
          <a:graphicData uri="http://schemas.openxmlformats.org/presentationml/2006/ole">
            <p:oleObj spid="_x0000_s20482" name="Acrobat Document" r:id="rId3" imgW="5829108" imgH="7543672" progId="Acrobat.Document.DC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166</Words>
  <Application>Microsoft Office PowerPoint</Application>
  <PresentationFormat>Předvádění na obrazovce (4:3)</PresentationFormat>
  <Paragraphs>79</Paragraphs>
  <Slides>15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7" baseType="lpstr">
      <vt:lpstr>Motiv sady Office</vt:lpstr>
      <vt:lpstr>Adobe Acrobat Document</vt:lpstr>
      <vt:lpstr>Jižní Asie</vt:lpstr>
      <vt:lpstr>Charakteristika jednotl. zemí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</vt:vector>
  </TitlesOfParts>
  <Company>ATC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Jižní Asie</dc:title>
  <dc:creator>mlcek</dc:creator>
  <cp:lastModifiedBy>mlcek</cp:lastModifiedBy>
  <cp:revision>16</cp:revision>
  <dcterms:created xsi:type="dcterms:W3CDTF">2022-03-21T14:56:46Z</dcterms:created>
  <dcterms:modified xsi:type="dcterms:W3CDTF">2022-03-21T16:51:54Z</dcterms:modified>
</cp:coreProperties>
</file>