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6.jpeg" ContentType="image/jpeg"/>
  <Override PartName="/ppt/media/image25.jpeg" ContentType="image/jpeg"/>
  <Override PartName="/ppt/media/image22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23.jpeg" ContentType="image/jpeg"/>
  <Override PartName="/ppt/media/image21.jpeg" ContentType="image/jpeg"/>
  <Override PartName="/ppt/media/image13.png" ContentType="image/png"/>
  <Override PartName="/ppt/media/image11.jpeg" ContentType="image/jpeg"/>
  <Override PartName="/ppt/media/image8.jpeg" ContentType="image/jpeg"/>
  <Override PartName="/ppt/media/image6.png" ContentType="image/png"/>
  <Override PartName="/ppt/media/image24.gif" ContentType="image/gif"/>
  <Override PartName="/ppt/media/image10.jpeg" ContentType="image/jpeg"/>
  <Override PartName="/ppt/media/image5.png" ContentType="image/png"/>
  <Override PartName="/ppt/media/image20.jpeg" ContentType="image/jpeg"/>
  <Override PartName="/ppt/media/image12.jpeg" ContentType="image/jpeg"/>
  <Override PartName="/ppt/media/image4.png" ContentType="image/png"/>
  <Override PartName="/ppt/media/image7.png" ContentType="image/png"/>
  <Override PartName="/ppt/media/image3.png" ContentType="image/png"/>
  <Override PartName="/ppt/media/image9.jpeg" ContentType="image/jpeg"/>
  <Override PartName="/ppt/media/image2.png" ContentType="image/png"/>
  <Override PartName="/ppt/media/image14.jpeg" ContentType="image/jpe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811520" y="1553760"/>
            <a:ext cx="5672880" cy="452556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1811520" y="1553760"/>
            <a:ext cx="567288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1811520" y="1553760"/>
            <a:ext cx="5672880" cy="452556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1811520" y="1553760"/>
            <a:ext cx="567288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3600" strike="noStrike" cap="all">
                <a:solidFill>
                  <a:srgbClr val="4e3b30"/>
                </a:solidFill>
                <a:latin typeface="Franklin Gothic Medium"/>
              </a:rPr>
              <a:t>Klepnutím lze upravit styl předlohy nadpisů.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ubTitle"/>
          </p:nvPr>
        </p:nvSpPr>
        <p:spPr>
          <a:xfrm>
            <a:off x="380880" y="3886200"/>
            <a:ext cx="8457840" cy="9140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cs-CZ" sz="2400" strike="noStrike">
                <a:solidFill>
                  <a:srgbClr val="44342a"/>
                </a:solidFill>
                <a:latin typeface="Franklin Gothic Book"/>
              </a:rPr>
              <a:t>Klepnutím lze upravit styl předlohy podnadpisů.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d38e28"/>
                </a:solidFill>
                <a:latin typeface="Franklin Gothic Book"/>
              </a:rPr>
              <a:t>4. 5. 2021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732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B1086812-1A07-493D-A65A-077A778A0BF7}" type="slidenum">
              <a:rPr lang="cs-CZ" sz="1200" strike="noStrike">
                <a:solidFill>
                  <a:srgbClr val="d38e28"/>
                </a:solidFill>
                <a:latin typeface="Franklin Gothic Book"/>
              </a:rPr>
              <a:t>&lt;číslo&gt;</a:t>
            </a:fld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Franklin Gothic Book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Franklin Gothic Book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Franklin Gothic Book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Franklin Gothic Book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Franklin Gothic Book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Franklin Gothic Book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Franklin Gothic Book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5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6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cs-CZ" sz="3600" strike="noStrike" cap="all">
                <a:solidFill>
                  <a:srgbClr val="4e3b30"/>
                </a:solidFill>
                <a:latin typeface="Franklin Gothic Medium"/>
              </a:rPr>
              <a:t>Klepnutím lze upravit styl předlohy nadpisů.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Šestá úroveň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Sedmá úroveňKlepnutím lze upravit styly předlohy textu.</a:t>
            </a:r>
            <a:endParaRPr/>
          </a:p>
          <a:p>
            <a:pPr lvl="1">
              <a:lnSpc>
                <a:spcPct val="100000"/>
              </a:lnSpc>
              <a:buSzPct val="70000"/>
              <a:buFont typeface="Wingdings 2" charset="2"/>
              <a:buChar char=""/>
            </a:pPr>
            <a:r>
              <a:rPr lang="cs-CZ" sz="2800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70000"/>
              <a:buFont typeface="Wingdings 2" charset="2"/>
              <a:buChar char=""/>
            </a:pPr>
            <a:r>
              <a:rPr lang="cs-CZ" sz="2400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70000"/>
              <a:buFont typeface="Wingdings 2" charset="2"/>
              <a:buChar char=""/>
            </a:pPr>
            <a:r>
              <a:rPr lang="cs-CZ" sz="2000" strike="noStrike">
                <a:solidFill>
                  <a:srgbClr val="4e3b30"/>
                </a:solidFill>
                <a:latin typeface="Franklin Gothic Book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SzPct val="60000"/>
              <a:buFont typeface="Wingdings 2" charset="2"/>
              <a:buChar char=""/>
            </a:pPr>
            <a:r>
              <a:rPr lang="cs-CZ" strike="noStrike">
                <a:solidFill>
                  <a:srgbClr val="4e3b30"/>
                </a:solidFill>
                <a:latin typeface="Franklin Gothic Book"/>
              </a:rPr>
              <a:t>Pátá úroveň</a:t>
            </a:r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d38e28"/>
                </a:solidFill>
                <a:latin typeface="Franklin Gothic Book"/>
              </a:rPr>
              <a:t>4. 5. 2021</a:t>
            </a:r>
            <a:endParaRPr/>
          </a:p>
        </p:txBody>
      </p:sp>
      <p:sp>
        <p:nvSpPr>
          <p:cNvPr id="50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51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732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8CF87C0D-307D-4043-ADA1-64851CF1426B}" type="slidenum">
              <a:rPr lang="cs-CZ" sz="1200" strike="noStrike">
                <a:solidFill>
                  <a:srgbClr val="d38e28"/>
                </a:solidFill>
                <a:latin typeface="Franklin Gothic Book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gif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67640" y="188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3600" strike="noStrike" cap="all">
                <a:solidFill>
                  <a:srgbClr val="4e3b30"/>
                </a:solidFill>
                <a:latin typeface="Franklin Gothic Medium"/>
              </a:rPr>
              <a:t>Sleď Obecný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3924000" y="3717000"/>
            <a:ext cx="4931640" cy="2952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buSzPct val="70000"/>
              <a:buFont typeface="Wingdings 2" charset="2"/>
              <a:buChar char=""/>
            </a:pPr>
            <a:r>
              <a:rPr lang="cs-CZ" sz="2800" strike="noStrike">
                <a:solidFill>
                  <a:srgbClr val="44342a"/>
                </a:solidFill>
                <a:latin typeface="Franklin Gothic Book"/>
              </a:rPr>
              <a:t> </a:t>
            </a:r>
            <a:r>
              <a:rPr lang="cs-CZ" sz="2800" strike="noStrike">
                <a:solidFill>
                  <a:srgbClr val="44342a"/>
                </a:solidFill>
                <a:latin typeface="Franklin Gothic Book"/>
              </a:rPr>
              <a:t>nejhojnější ryba vůbec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"/>
            </a:pPr>
            <a:r>
              <a:rPr lang="cs-CZ" sz="2800" strike="noStrike">
                <a:solidFill>
                  <a:srgbClr val="44342a"/>
                </a:solidFill>
                <a:latin typeface="Franklin Gothic Book"/>
              </a:rPr>
              <a:t> </a:t>
            </a:r>
            <a:r>
              <a:rPr lang="cs-CZ" sz="2800" strike="noStrike">
                <a:solidFill>
                  <a:srgbClr val="44342a"/>
                </a:solidFill>
                <a:latin typeface="Franklin Gothic Book"/>
              </a:rPr>
              <a:t>významný hospodářský druh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"/>
            </a:pPr>
            <a:r>
              <a:rPr lang="cs-CZ" sz="2800" strike="noStrike">
                <a:solidFill>
                  <a:srgbClr val="44342a"/>
                </a:solidFill>
                <a:latin typeface="Franklin Gothic Book"/>
              </a:rPr>
              <a:t> </a:t>
            </a:r>
            <a:r>
              <a:rPr lang="cs-CZ" sz="2800" strike="noStrike">
                <a:solidFill>
                  <a:srgbClr val="44342a"/>
                </a:solidFill>
                <a:latin typeface="Franklin Gothic Book"/>
              </a:rPr>
              <a:t>žije v severním Atlantiku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"/>
            </a:pPr>
            <a:r>
              <a:rPr lang="cs-CZ" sz="2800" strike="noStrike">
                <a:solidFill>
                  <a:srgbClr val="44342a"/>
                </a:solidFill>
                <a:latin typeface="Franklin Gothic Book"/>
              </a:rPr>
              <a:t>živí se planktonem a drobnými rybami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"/>
            </a:pPr>
            <a:r>
              <a:rPr lang="cs-CZ" sz="2800" strike="noStrike">
                <a:solidFill>
                  <a:srgbClr val="44342a"/>
                </a:solidFill>
                <a:latin typeface="Franklin Gothic Book"/>
              </a:rPr>
              <a:t> </a:t>
            </a:r>
            <a:r>
              <a:rPr lang="cs-CZ" sz="2800" strike="noStrike">
                <a:solidFill>
                  <a:srgbClr val="44342a"/>
                </a:solidFill>
                <a:latin typeface="Franklin Gothic Book"/>
              </a:rPr>
              <a:t>prům. délka je 45 cm</a:t>
            </a:r>
            <a:endParaRPr/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1187640" y="764640"/>
            <a:ext cx="7699680" cy="2592000"/>
          </a:xfrm>
          <a:prstGeom prst="rect">
            <a:avLst/>
          </a:prstGeom>
          <a:ln>
            <a:noFill/>
          </a:ln>
        </p:spPr>
      </p:pic>
      <p:pic>
        <p:nvPicPr>
          <p:cNvPr id="89" name="Picture 4" descr=""/>
          <p:cNvPicPr/>
          <p:nvPr/>
        </p:nvPicPr>
        <p:blipFill>
          <a:blip r:embed="rId2"/>
          <a:stretch/>
        </p:blipFill>
        <p:spPr>
          <a:xfrm>
            <a:off x="395640" y="3501000"/>
            <a:ext cx="3148200" cy="314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Obrázek 3" descr=""/>
          <p:cNvPicPr/>
          <p:nvPr/>
        </p:nvPicPr>
        <p:blipFill>
          <a:blip r:embed="rId1"/>
          <a:stretch/>
        </p:blipFill>
        <p:spPr>
          <a:xfrm rot="20968800">
            <a:off x="263880" y="634680"/>
            <a:ext cx="4401360" cy="329688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17" name="Obrázek 4" descr=""/>
          <p:cNvPicPr/>
          <p:nvPr/>
        </p:nvPicPr>
        <p:blipFill>
          <a:blip r:embed="rId2"/>
          <a:stretch/>
        </p:blipFill>
        <p:spPr>
          <a:xfrm rot="588000">
            <a:off x="4233960" y="2965680"/>
            <a:ext cx="4471560" cy="313668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23640" y="18864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cs-CZ" sz="3600" strike="noStrike">
                <a:solidFill>
                  <a:srgbClr val="4e3b30"/>
                </a:solidFill>
                <a:latin typeface="Arial"/>
              </a:rPr>
              <a:t>Makrela obecná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0" y="4149000"/>
            <a:ext cx="6083640" cy="21600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dravá ryba, vykrojená ocasní ploutev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nemá dobře vyvinutý plynový měchýř -&gt; musí být v pohybu, aby se neutopila</a:t>
            </a:r>
            <a:endParaRPr/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0" y="908640"/>
            <a:ext cx="9143640" cy="3089160"/>
          </a:xfrm>
          <a:prstGeom prst="rect">
            <a:avLst/>
          </a:prstGeom>
          <a:ln>
            <a:noFill/>
          </a:ln>
        </p:spPr>
      </p:pic>
      <p:pic>
        <p:nvPicPr>
          <p:cNvPr id="93" name="Picture 4" descr=""/>
          <p:cNvPicPr/>
          <p:nvPr/>
        </p:nvPicPr>
        <p:blipFill>
          <a:blip r:embed="rId2"/>
          <a:stretch/>
        </p:blipFill>
        <p:spPr>
          <a:xfrm>
            <a:off x="5628240" y="4221000"/>
            <a:ext cx="3515400" cy="263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"/>
          <p:cNvPicPr/>
          <p:nvPr/>
        </p:nvPicPr>
        <p:blipFill>
          <a:blip r:embed="rId1"/>
          <a:srcRect l="19030" t="27002" r="6432" b="36266"/>
          <a:stretch/>
        </p:blipFill>
        <p:spPr>
          <a:xfrm>
            <a:off x="0" y="0"/>
            <a:ext cx="9143640" cy="337896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0" y="3213000"/>
            <a:ext cx="439200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 cap="all">
                <a:solidFill>
                  <a:srgbClr val="4e3b30"/>
                </a:solidFill>
                <a:latin typeface="Franklin Gothic Medium"/>
              </a:rPr>
              <a:t>Treska obecná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395640" y="3933000"/>
            <a:ext cx="5184360" cy="273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2800" strike="noStrike">
                <a:solidFill>
                  <a:srgbClr val="4e3b30"/>
                </a:solidFill>
                <a:latin typeface="Franklin Gothic Book"/>
              </a:rPr>
              <a:t>dravá ryba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2800" strike="noStrike">
                <a:solidFill>
                  <a:srgbClr val="4e3b30"/>
                </a:solidFill>
                <a:latin typeface="Franklin Gothic Book"/>
              </a:rPr>
              <a:t>až 2m a 90kg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2800" strike="noStrike">
                <a:solidFill>
                  <a:srgbClr val="4e3b30"/>
                </a:solidFill>
                <a:latin typeface="Franklin Gothic Book"/>
              </a:rPr>
              <a:t>častá potravina severských národů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2800" strike="noStrike">
                <a:solidFill>
                  <a:srgbClr val="4e3b30"/>
                </a:solidFill>
                <a:latin typeface="Franklin Gothic Book"/>
              </a:rPr>
              <a:t>typickým znakem je vousek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7" name="Obrázek 6" descr=""/>
          <p:cNvPicPr/>
          <p:nvPr/>
        </p:nvPicPr>
        <p:blipFill>
          <a:blip r:embed="rId2"/>
          <a:stretch/>
        </p:blipFill>
        <p:spPr>
          <a:xfrm>
            <a:off x="5724000" y="4779000"/>
            <a:ext cx="3419640" cy="207864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98" name="Picture 2" descr=""/>
          <p:cNvPicPr/>
          <p:nvPr/>
        </p:nvPicPr>
        <p:blipFill>
          <a:blip r:embed="rId3"/>
          <a:stretch/>
        </p:blipFill>
        <p:spPr>
          <a:xfrm>
            <a:off x="5724000" y="2795040"/>
            <a:ext cx="3419640" cy="200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brázek 3" descr=""/>
          <p:cNvPicPr/>
          <p:nvPr/>
        </p:nvPicPr>
        <p:blipFill>
          <a:blip r:embed="rId1"/>
          <a:stretch/>
        </p:blipFill>
        <p:spPr>
          <a:xfrm rot="276000">
            <a:off x="453960" y="918720"/>
            <a:ext cx="4374720" cy="328104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00" name="Obrázek 4" descr=""/>
          <p:cNvPicPr/>
          <p:nvPr/>
        </p:nvPicPr>
        <p:blipFill>
          <a:blip r:embed="rId2"/>
          <a:stretch/>
        </p:blipFill>
        <p:spPr>
          <a:xfrm>
            <a:off x="4235760" y="3001680"/>
            <a:ext cx="4644360" cy="349236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23640" y="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 cap="all">
                <a:solidFill>
                  <a:srgbClr val="4e3b30"/>
                </a:solidFill>
                <a:latin typeface="Franklin Gothic Medium"/>
              </a:rPr>
              <a:t>Tuňák Obecný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107640" y="1196640"/>
            <a:ext cx="549108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2400" strike="noStrike">
                <a:solidFill>
                  <a:srgbClr val="4e3b30"/>
                </a:solidFill>
                <a:latin typeface="Franklin Gothic Book"/>
              </a:rPr>
              <a:t>dravá ryba, rychle a obratně plave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2400" strike="noStrike">
                <a:solidFill>
                  <a:srgbClr val="4e3b30"/>
                </a:solidFill>
                <a:latin typeface="Franklin Gothic Book"/>
              </a:rPr>
              <a:t>rozšířen v teplých vodách Atlantiku a Tichého oceánu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2400" strike="noStrike">
                <a:solidFill>
                  <a:srgbClr val="4e3b30"/>
                </a:solidFill>
                <a:latin typeface="Franklin Gothic Book"/>
              </a:rPr>
              <a:t>80 % tichooceánské populace končí v Japonsku, využití na Sushi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2400" strike="noStrike">
                <a:solidFill>
                  <a:srgbClr val="4e3b30"/>
                </a:solidFill>
                <a:latin typeface="Franklin Gothic Book"/>
              </a:rPr>
              <a:t>dvojí maso - červené a bílé (tučnější)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2400" strike="noStrike">
                <a:solidFill>
                  <a:srgbClr val="4e3b30"/>
                </a:solidFill>
                <a:latin typeface="Franklin Gothic Book"/>
              </a:rPr>
              <a:t>ohrožený druh kvůli nadměrnému lovu (Středozemní moře)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2400" strike="noStrike">
                <a:solidFill>
                  <a:srgbClr val="4e3b30"/>
                </a:solidFill>
                <a:latin typeface="Franklin Gothic Book"/>
              </a:rPr>
              <a:t>je teplokrevný!!!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2400" strike="noStrike">
                <a:solidFill>
                  <a:srgbClr val="4e3b30"/>
                </a:solidFill>
                <a:latin typeface="Franklin Gothic Book"/>
              </a:rPr>
              <a:t>             </a:t>
            </a:r>
            <a:r>
              <a:rPr lang="cs-CZ" sz="2400" strike="noStrike">
                <a:solidFill>
                  <a:srgbClr val="4e3b30"/>
                </a:solidFill>
                <a:latin typeface="Franklin Gothic Book"/>
              </a:rPr>
              <a:t>velký ulovený tuňák</a:t>
            </a:r>
            <a:r>
              <a:rPr lang="cs-CZ" sz="2400" strike="noStrike">
                <a:solidFill>
                  <a:srgbClr val="4e3b30"/>
                </a:solidFill>
                <a:latin typeface="Wingdings"/>
              </a:rPr>
              <a:t></a:t>
            </a:r>
            <a:endParaRPr/>
          </a:p>
        </p:txBody>
      </p:sp>
      <p:pic>
        <p:nvPicPr>
          <p:cNvPr id="103" name="Obrázek 3" descr=""/>
          <p:cNvPicPr/>
          <p:nvPr/>
        </p:nvPicPr>
        <p:blipFill>
          <a:blip r:embed="rId1"/>
          <a:stretch/>
        </p:blipFill>
        <p:spPr>
          <a:xfrm>
            <a:off x="5796000" y="1413000"/>
            <a:ext cx="3033360" cy="4536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rázek 3" descr=""/>
          <p:cNvPicPr/>
          <p:nvPr/>
        </p:nvPicPr>
        <p:blipFill>
          <a:blip r:embed="rId1"/>
          <a:stretch/>
        </p:blipFill>
        <p:spPr>
          <a:xfrm rot="21120600">
            <a:off x="4449600" y="3140640"/>
            <a:ext cx="4693680" cy="335232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05" name="Obrázek 4" descr=""/>
          <p:cNvPicPr/>
          <p:nvPr/>
        </p:nvPicPr>
        <p:blipFill>
          <a:blip r:embed="rId2"/>
          <a:stretch/>
        </p:blipFill>
        <p:spPr>
          <a:xfrm rot="925800">
            <a:off x="-97200" y="105120"/>
            <a:ext cx="5671440" cy="4248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Obrázek 4" descr=""/>
          <p:cNvPicPr/>
          <p:nvPr/>
        </p:nvPicPr>
        <p:blipFill>
          <a:blip r:embed="rId1"/>
          <a:stretch/>
        </p:blipFill>
        <p:spPr>
          <a:xfrm rot="20864400">
            <a:off x="4932000" y="3789000"/>
            <a:ext cx="3777480" cy="2376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7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 cap="all">
                <a:solidFill>
                  <a:srgbClr val="4e3b30"/>
                </a:solidFill>
                <a:latin typeface="Franklin Gothic Medium"/>
              </a:rPr>
              <a:t>Sardinka Obecná (sleďovití)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žije v hejnech 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živí se planktonem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obývá vody Atlantiku – Černé moře, Středozemní 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často se prodává v konzervách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3" descr=""/>
          <p:cNvPicPr/>
          <p:nvPr/>
        </p:nvPicPr>
        <p:blipFill>
          <a:blip r:embed="rId1"/>
          <a:stretch/>
        </p:blipFill>
        <p:spPr>
          <a:xfrm rot="20685600">
            <a:off x="899640" y="1124280"/>
            <a:ext cx="4527720" cy="2376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10" name="Obrázek 4" descr=""/>
          <p:cNvPicPr/>
          <p:nvPr/>
        </p:nvPicPr>
        <p:blipFill>
          <a:blip r:embed="rId2"/>
          <a:stretch/>
        </p:blipFill>
        <p:spPr>
          <a:xfrm rot="843600">
            <a:off x="4283640" y="3284640"/>
            <a:ext cx="4102920" cy="315756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756360" y="386280"/>
            <a:ext cx="52916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 cap="all">
                <a:solidFill>
                  <a:srgbClr val="4e3b30"/>
                </a:solidFill>
                <a:latin typeface="Franklin Gothic Medium"/>
              </a:rPr>
              <a:t>Losos  obecný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304920" y="1554120"/>
            <a:ext cx="8686440" cy="5043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tuková ploutvička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b="1" lang="cs-CZ" sz="3200" strike="noStrike">
                <a:solidFill>
                  <a:srgbClr val="4e3b30"/>
                </a:solidFill>
                <a:latin typeface="Franklin Gothic Book"/>
              </a:rPr>
              <a:t>mladí v řekách, dospělí v mořích (anadromní druh)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cs-CZ" sz="3200" strike="noStrike">
                <a:solidFill>
                  <a:srgbClr val="4e3b30"/>
                </a:solidFill>
                <a:latin typeface="Franklin Gothic Book"/>
              </a:rPr>
              <a:t>losos se loví pro velmi chutné maso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3" name="Obrázek 3" descr=""/>
          <p:cNvPicPr/>
          <p:nvPr/>
        </p:nvPicPr>
        <p:blipFill>
          <a:blip r:embed="rId1"/>
          <a:stretch/>
        </p:blipFill>
        <p:spPr>
          <a:xfrm rot="700800">
            <a:off x="409320" y="4190760"/>
            <a:ext cx="3528000" cy="263232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14" name="Obrázek 4" descr=""/>
          <p:cNvPicPr/>
          <p:nvPr/>
        </p:nvPicPr>
        <p:blipFill>
          <a:blip r:embed="rId2"/>
          <a:stretch/>
        </p:blipFill>
        <p:spPr>
          <a:xfrm>
            <a:off x="4932360" y="3786120"/>
            <a:ext cx="3816000" cy="2858760"/>
          </a:xfrm>
          <a:prstGeom prst="rect">
            <a:avLst/>
          </a:prstGeom>
          <a:ln w="9360">
            <a:noFill/>
          </a:ln>
        </p:spPr>
      </p:pic>
      <p:pic>
        <p:nvPicPr>
          <p:cNvPr id="115" name="Picture 2" descr=""/>
          <p:cNvPicPr/>
          <p:nvPr/>
        </p:nvPicPr>
        <p:blipFill>
          <a:blip r:embed="rId3"/>
          <a:stretch/>
        </p:blipFill>
        <p:spPr>
          <a:xfrm>
            <a:off x="5544000" y="0"/>
            <a:ext cx="3599640" cy="215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Application>LibreOffice/4.4.3.2$MacOSX_X86_64 LibreOffice_project/88805f81e9fe61362df02b9941de8e38a9b5fd16</Application>
  <Paragraphs>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Mlček Lukáš</dc:creator>
  <dc:language>cs-CZ</dc:language>
  <dcterms:modified xsi:type="dcterms:W3CDTF">2021-05-04T11:20:38Z</dcterms:modified>
  <cp:revision>14</cp:revision>
  <dc:title>Sleď Obecný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