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E34E-18FA-4B40-9E34-54BE05486415}" type="datetimeFigureOut">
              <a:rPr lang="cs-CZ" smtClean="0"/>
              <a:pPr/>
              <a:t>13.12.2023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46F-C569-4F1C-9987-2C917FA282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E34E-18FA-4B40-9E34-54BE05486415}" type="datetimeFigureOut">
              <a:rPr lang="cs-CZ" smtClean="0"/>
              <a:pPr/>
              <a:t>13.12.2023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46F-C569-4F1C-9987-2C917FA282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E34E-18FA-4B40-9E34-54BE05486415}" type="datetimeFigureOut">
              <a:rPr lang="cs-CZ" smtClean="0"/>
              <a:pPr/>
              <a:t>13.12.2023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46F-C569-4F1C-9987-2C917FA282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E34E-18FA-4B40-9E34-54BE05486415}" type="datetimeFigureOut">
              <a:rPr lang="cs-CZ" smtClean="0"/>
              <a:pPr/>
              <a:t>13.12.2023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46F-C569-4F1C-9987-2C917FA282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E34E-18FA-4B40-9E34-54BE05486415}" type="datetimeFigureOut">
              <a:rPr lang="cs-CZ" smtClean="0"/>
              <a:pPr/>
              <a:t>13.12.2023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46F-C569-4F1C-9987-2C917FA282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E34E-18FA-4B40-9E34-54BE05486415}" type="datetimeFigureOut">
              <a:rPr lang="cs-CZ" smtClean="0"/>
              <a:pPr/>
              <a:t>13.12.2023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46F-C569-4F1C-9987-2C917FA282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E34E-18FA-4B40-9E34-54BE05486415}" type="datetimeFigureOut">
              <a:rPr lang="cs-CZ" smtClean="0"/>
              <a:pPr/>
              <a:t>13.12.2023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46F-C569-4F1C-9987-2C917FA282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E34E-18FA-4B40-9E34-54BE05486415}" type="datetimeFigureOut">
              <a:rPr lang="cs-CZ" smtClean="0"/>
              <a:pPr/>
              <a:t>13.12.2023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46F-C569-4F1C-9987-2C917FA282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E34E-18FA-4B40-9E34-54BE05486415}" type="datetimeFigureOut">
              <a:rPr lang="cs-CZ" smtClean="0"/>
              <a:pPr/>
              <a:t>13.12.2023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46F-C569-4F1C-9987-2C917FA282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E34E-18FA-4B40-9E34-54BE05486415}" type="datetimeFigureOut">
              <a:rPr lang="cs-CZ" smtClean="0"/>
              <a:pPr/>
              <a:t>13.12.2023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46F-C569-4F1C-9987-2C917FA282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E34E-18FA-4B40-9E34-54BE05486415}" type="datetimeFigureOut">
              <a:rPr lang="cs-CZ" smtClean="0"/>
              <a:pPr/>
              <a:t>13.12.2023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446F-C569-4F1C-9987-2C917FA282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CE34E-18FA-4B40-9E34-54BE05486415}" type="datetimeFigureOut">
              <a:rPr lang="cs-CZ" smtClean="0"/>
              <a:pPr/>
              <a:t>13.12.2023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D446F-C569-4F1C-9987-2C917FA2822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tabilita lesních porostů v Čechá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75448" y="3518198"/>
            <a:ext cx="4968552" cy="3339802"/>
          </a:xfrm>
          <a:noFill/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cs-CZ" sz="8000" b="1" dirty="0" smtClean="0">
                <a:solidFill>
                  <a:schemeClr val="bg1"/>
                </a:solidFill>
              </a:rPr>
              <a:t>HOUBY</a:t>
            </a:r>
            <a:br>
              <a:rPr lang="cs-CZ" sz="8000" b="1" dirty="0" smtClean="0">
                <a:solidFill>
                  <a:schemeClr val="bg1"/>
                </a:solidFill>
              </a:rPr>
            </a:br>
            <a:r>
              <a:rPr lang="cs-CZ" sz="3200" b="1" dirty="0" smtClean="0">
                <a:solidFill>
                  <a:prstClr val="white"/>
                </a:solidFill>
                <a:ea typeface="+mn-ea"/>
                <a:cs typeface="+mn-cs"/>
              </a:rPr>
              <a:t>Které si snadno spletete</a:t>
            </a:r>
            <a:br>
              <a:rPr lang="cs-CZ" sz="3200" b="1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cs-CZ" sz="3200" b="1" dirty="0" smtClean="0">
                <a:solidFill>
                  <a:prstClr val="white"/>
                </a:solidFill>
                <a:ea typeface="+mn-ea"/>
                <a:cs typeface="+mn-cs"/>
              </a:rPr>
              <a:t>a něco o </a:t>
            </a:r>
            <a:r>
              <a:rPr lang="cs-CZ" sz="3200" b="1" dirty="0" smtClean="0">
                <a:solidFill>
                  <a:prstClr val="white"/>
                </a:solidFill>
                <a:ea typeface="+mn-ea"/>
                <a:cs typeface="+mn-cs"/>
              </a:rPr>
              <a:t>nich</a:t>
            </a:r>
            <a:br>
              <a:rPr lang="cs-CZ" sz="3200" b="1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cs-CZ" sz="2200" b="1" dirty="0" smtClean="0">
                <a:solidFill>
                  <a:prstClr val="white"/>
                </a:solidFill>
                <a:ea typeface="+mn-ea"/>
                <a:cs typeface="+mn-cs"/>
              </a:rPr>
              <a:t>Magdalena Maršálková</a:t>
            </a:r>
            <a:endParaRPr lang="cs-CZ" sz="8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Rozdíly</a:t>
            </a:r>
            <a:endParaRPr lang="cs-CZ" b="1" dirty="0">
              <a:latin typeface="Bookman Old Style" pitchFamily="18" charset="0"/>
              <a:ea typeface="SamsungOneUIKorean" pitchFamily="2" charset="-127"/>
            </a:endParaRPr>
          </a:p>
        </p:txBody>
      </p:sp>
      <p:sp>
        <p:nvSpPr>
          <p:cNvPr id="49154" name="AutoShape 2" descr="Dá se jíst hřib satan? Pozor i na další jedovaté hřiby | iReceptář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156" name="AutoShape 4" descr="Dá se jíst hřib satan? Pozor i na další jedovaté hřiby | iReceptář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158" name="AutoShape 6" descr="Dá se jíst hřib satan? Pozor i na další jedovaté hřiby | iReceptář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160" name="AutoShape 8" descr="Dá se jíst hřib satan? Pozor i na další jedovaté hřiby | iReceptář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162" name="AutoShape 10" descr="Dá se jíst hřib satan? Pozor i na další jedovaté hřiby | iReceptář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9164" name="Picture 12" descr="Hřib satan - Boletus satanas Lenz | www.ohoubach.cz"/>
          <p:cNvPicPr>
            <a:picLocks noChangeAspect="1" noChangeArrowheads="1"/>
          </p:cNvPicPr>
          <p:nvPr/>
        </p:nvPicPr>
        <p:blipFill>
          <a:blip r:embed="rId2" cstate="print"/>
          <a:srcRect l="20160" r="20201"/>
          <a:stretch>
            <a:fillRect/>
          </a:stretch>
        </p:blipFill>
        <p:spPr bwMode="auto">
          <a:xfrm>
            <a:off x="5436096" y="1949770"/>
            <a:ext cx="3198536" cy="3545636"/>
          </a:xfrm>
          <a:prstGeom prst="rect">
            <a:avLst/>
          </a:prstGeom>
          <a:noFill/>
        </p:spPr>
      </p:pic>
      <p:pic>
        <p:nvPicPr>
          <p:cNvPr id="49166" name="Picture 14" descr="Hřib kovář - Boletus erythropus - PŘÍRODA.cz"/>
          <p:cNvPicPr>
            <a:picLocks noChangeAspect="1" noChangeArrowheads="1"/>
          </p:cNvPicPr>
          <p:nvPr/>
        </p:nvPicPr>
        <p:blipFill>
          <a:blip r:embed="rId3" cstate="print"/>
          <a:srcRect l="34020"/>
          <a:stretch>
            <a:fillRect/>
          </a:stretch>
        </p:blipFill>
        <p:spPr bwMode="auto">
          <a:xfrm>
            <a:off x="395536" y="1916832"/>
            <a:ext cx="3168352" cy="3601467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588224" y="57332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Má na třeni červenou síťku</a:t>
            </a:r>
            <a:endParaRPr lang="cs-CZ" dirty="0"/>
          </a:p>
        </p:txBody>
      </p:sp>
      <p:cxnSp>
        <p:nvCxnSpPr>
          <p:cNvPr id="13" name="Přímá spojovací šipka 12"/>
          <p:cNvCxnSpPr>
            <a:stCxn id="11" idx="0"/>
          </p:cNvCxnSpPr>
          <p:nvPr/>
        </p:nvCxnSpPr>
        <p:spPr>
          <a:xfrm flipH="1" flipV="1">
            <a:off x="6876256" y="4725144"/>
            <a:ext cx="54006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043608" y="8367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Má tmavší klobouk</a:t>
            </a:r>
            <a:endParaRPr lang="cs-CZ" dirty="0"/>
          </a:p>
        </p:txBody>
      </p:sp>
      <p:cxnSp>
        <p:nvCxnSpPr>
          <p:cNvPr id="17" name="Přímá spojovací šipka 16"/>
          <p:cNvCxnSpPr>
            <a:stCxn id="15" idx="2"/>
          </p:cNvCxnSpPr>
          <p:nvPr/>
        </p:nvCxnSpPr>
        <p:spPr>
          <a:xfrm flipH="1">
            <a:off x="1835696" y="1206044"/>
            <a:ext cx="360040" cy="1574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115616" y="58052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</a:t>
            </a:r>
            <a:r>
              <a:rPr lang="cs-CZ" dirty="0" smtClean="0"/>
              <a:t>třeni </a:t>
            </a:r>
            <a:r>
              <a:rPr lang="cs-CZ" dirty="0" smtClean="0"/>
              <a:t>má červené šupiny</a:t>
            </a:r>
            <a:endParaRPr lang="cs-CZ" dirty="0"/>
          </a:p>
        </p:txBody>
      </p:sp>
      <p:cxnSp>
        <p:nvCxnSpPr>
          <p:cNvPr id="20" name="Přímá spojovací šipka 19"/>
          <p:cNvCxnSpPr>
            <a:stCxn id="18" idx="0"/>
          </p:cNvCxnSpPr>
          <p:nvPr/>
        </p:nvCxnSpPr>
        <p:spPr>
          <a:xfrm flipH="1" flipV="1">
            <a:off x="1835696" y="4509120"/>
            <a:ext cx="14401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Ryzec </a:t>
            </a:r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smrkový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Klobouk má oranžový s tmavšími </a:t>
            </a:r>
            <a:r>
              <a:rPr lang="cs-CZ" dirty="0" smtClean="0"/>
              <a:t>soustřednými kruhy</a:t>
            </a:r>
          </a:p>
          <a:p>
            <a:endParaRPr lang="cs-CZ" dirty="0" smtClean="0"/>
          </a:p>
          <a:p>
            <a:r>
              <a:rPr lang="cs-CZ" dirty="0" smtClean="0"/>
              <a:t>Starší plodnice mívají zelené </a:t>
            </a:r>
            <a:r>
              <a:rPr lang="cs-CZ" dirty="0" smtClean="0"/>
              <a:t>fleky</a:t>
            </a:r>
          </a:p>
          <a:p>
            <a:endParaRPr lang="cs-CZ" dirty="0" smtClean="0"/>
          </a:p>
          <a:p>
            <a:r>
              <a:rPr lang="cs-CZ" dirty="0" smtClean="0"/>
              <a:t>Je jedlá a má kořeněnou chuť</a:t>
            </a:r>
            <a:endParaRPr lang="cs-CZ" dirty="0"/>
          </a:p>
        </p:txBody>
      </p:sp>
      <p:pic>
        <p:nvPicPr>
          <p:cNvPr id="1026" name="Picture 2" descr="Ryzec smrkový – Wikipedie"/>
          <p:cNvPicPr>
            <a:picLocks noChangeAspect="1" noChangeArrowheads="1"/>
          </p:cNvPicPr>
          <p:nvPr/>
        </p:nvPicPr>
        <p:blipFill>
          <a:blip r:embed="rId2" cstate="print"/>
          <a:srcRect l="7252" r="2100"/>
          <a:stretch>
            <a:fillRect/>
          </a:stretch>
        </p:blipFill>
        <p:spPr bwMode="auto">
          <a:xfrm>
            <a:off x="4788024" y="2204864"/>
            <a:ext cx="3974592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Ryzec kravský</a:t>
            </a:r>
            <a:r>
              <a:rPr lang="cs-CZ" dirty="0" smtClean="0"/>
              <a:t> </a:t>
            </a:r>
            <a:endParaRPr lang="cs-CZ" dirty="0">
              <a:latin typeface="+mn-lt"/>
              <a:ea typeface="SamsungOneUIKorean" pitchFamily="2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cs-CZ" dirty="0" smtClean="0"/>
              <a:t>Okraj jeho klobouku je výrazně chlupatý a načervenalý se světlejšími pruhy</a:t>
            </a:r>
          </a:p>
          <a:p>
            <a:endParaRPr lang="cs-CZ" dirty="0" smtClean="0"/>
          </a:p>
          <a:p>
            <a:r>
              <a:rPr lang="cs-CZ" dirty="0" smtClean="0"/>
              <a:t>Vyvolává silný průjem a zvracení</a:t>
            </a:r>
            <a:endParaRPr lang="cs-CZ" dirty="0"/>
          </a:p>
        </p:txBody>
      </p:sp>
      <p:pic>
        <p:nvPicPr>
          <p:cNvPr id="24578" name="Picture 2" descr="Ryzec kravský – Wikipe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384376" cy="33700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Rozdíly</a:t>
            </a:r>
            <a:endParaRPr lang="cs-CZ" b="1" dirty="0">
              <a:latin typeface="Bookman Old Style" pitchFamily="18" charset="0"/>
              <a:ea typeface="SamsungOneUIKorean" pitchFamily="2" charset="-127"/>
            </a:endParaRPr>
          </a:p>
        </p:txBody>
      </p:sp>
      <p:pic>
        <p:nvPicPr>
          <p:cNvPr id="25602" name="Picture 2" descr="https://1gr.cz/fotky/idnes/08/052/sph/LIX23036f_ryzec_smrko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004286" cy="3003217"/>
          </a:xfrm>
          <a:prstGeom prst="rect">
            <a:avLst/>
          </a:prstGeom>
          <a:noFill/>
        </p:spPr>
      </p:pic>
      <p:pic>
        <p:nvPicPr>
          <p:cNvPr id="25604" name="Picture 4" descr="https://1gr.cz/fotky/idnes/08/112/sph/MIB27027e_ryzec_krav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960440" cy="297033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11560" y="54452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Roní červené mléko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24128" y="55172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Roní palčivě bílé mléko</a:t>
            </a:r>
            <a:endParaRPr lang="cs-CZ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Liška </a:t>
            </a:r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obecná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3970784" cy="464137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Klobouk má žlutý nebo oranžovohnědý</a:t>
            </a:r>
          </a:p>
          <a:p>
            <a:endParaRPr lang="cs-CZ" dirty="0" smtClean="0"/>
          </a:p>
          <a:p>
            <a:r>
              <a:rPr lang="cs-CZ" dirty="0" smtClean="0"/>
              <a:t>Klobouk je na okrajích zprohýbaný</a:t>
            </a:r>
          </a:p>
          <a:p>
            <a:endParaRPr lang="cs-CZ" dirty="0" smtClean="0"/>
          </a:p>
          <a:p>
            <a:r>
              <a:rPr lang="cs-CZ" dirty="0" smtClean="0"/>
              <a:t>Jedna z nejoblíbenějších hub</a:t>
            </a:r>
          </a:p>
          <a:p>
            <a:endParaRPr lang="cs-CZ" dirty="0"/>
          </a:p>
        </p:txBody>
      </p:sp>
      <p:pic>
        <p:nvPicPr>
          <p:cNvPr id="26626" name="Picture 2" descr="Liška obecná - Cantharellus cibarius Fr. ex Fr. | www.ohoubach.cz"/>
          <p:cNvPicPr>
            <a:picLocks noChangeAspect="1" noChangeArrowheads="1"/>
          </p:cNvPicPr>
          <p:nvPr/>
        </p:nvPicPr>
        <p:blipFill>
          <a:blip r:embed="rId2" cstate="print"/>
          <a:srcRect l="7752" r="3875"/>
          <a:stretch>
            <a:fillRect/>
          </a:stretch>
        </p:blipFill>
        <p:spPr bwMode="auto">
          <a:xfrm>
            <a:off x="4716016" y="1988840"/>
            <a:ext cx="4104456" cy="309474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H</a:t>
            </a:r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líva olivová</a:t>
            </a:r>
            <a:endParaRPr lang="cs-CZ" b="1" dirty="0">
              <a:latin typeface="Bookman Old Style" pitchFamily="18" charset="0"/>
              <a:ea typeface="SamsungOneUIKorean" pitchFamily="2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cs-CZ" dirty="0" smtClean="0"/>
              <a:t>Nálevkovitý klobouk je oranžový či </a:t>
            </a:r>
            <a:r>
              <a:rPr lang="cs-CZ" dirty="0" smtClean="0"/>
              <a:t>hnědavý</a:t>
            </a:r>
          </a:p>
          <a:p>
            <a:endParaRPr lang="cs-CZ" dirty="0" smtClean="0"/>
          </a:p>
          <a:p>
            <a:r>
              <a:rPr lang="cs-CZ" dirty="0" smtClean="0"/>
              <a:t>Způsobuje lehčí otravy a žaludečních potíží</a:t>
            </a:r>
            <a:endParaRPr lang="cs-CZ" dirty="0"/>
          </a:p>
        </p:txBody>
      </p:sp>
      <p:pic>
        <p:nvPicPr>
          <p:cNvPr id="27650" name="Picture 2" descr="Jedovaté houby - Články k jednotlivým houbám - Hlíva olivov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68594"/>
            <a:ext cx="3968480" cy="27779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Rozdíly</a:t>
            </a:r>
            <a:endParaRPr lang="cs-CZ" b="1" dirty="0">
              <a:latin typeface="Bookman Old Style" pitchFamily="18" charset="0"/>
              <a:ea typeface="SamsungOneUIKorean" pitchFamily="2" charset="-127"/>
            </a:endParaRPr>
          </a:p>
        </p:txBody>
      </p:sp>
      <p:pic>
        <p:nvPicPr>
          <p:cNvPr id="28674" name="Picture 2" descr="https://1gr.cz/fotky/idnes/14/071/sph/BMA545222_profimedia_0172585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9533"/>
            <a:ext cx="3834747" cy="2876060"/>
          </a:xfrm>
          <a:prstGeom prst="rect">
            <a:avLst/>
          </a:prstGeom>
          <a:noFill/>
        </p:spPr>
      </p:pic>
      <p:pic>
        <p:nvPicPr>
          <p:cNvPr id="28676" name="Picture 4" descr="https://1gr.cz/fotky/idnes/14/071/sph/LIS243fa6_Liska_obecn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26404"/>
            <a:ext cx="3816424" cy="286231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899592" y="48691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Vyrůstá ze země</a:t>
            </a: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 flipH="1" flipV="1">
            <a:off x="1331640" y="4365104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228184" y="50131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Vyrůstá ze dřeva v trsech</a:t>
            </a:r>
            <a:endParaRPr lang="cs-CZ" dirty="0"/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6372200" y="4653136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ouby II - jedovaté houby | poplužní dvůr české dárky a dobroty, lahůdky,  originální krásné tradiční dárky, regionální potraviny, retro, vintage"/>
          <p:cNvPicPr>
            <a:picLocks noChangeAspect="1" noChangeArrowheads="1"/>
          </p:cNvPicPr>
          <p:nvPr/>
        </p:nvPicPr>
        <p:blipFill>
          <a:blip r:embed="rId2" cstate="print"/>
          <a:srcRect l="2000" t="3796" r="2000" b="25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655676" y="836712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Děkuji za pozornost</a:t>
            </a:r>
            <a:endParaRPr lang="cs-CZ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Muchomůrka </a:t>
            </a:r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růžovka</a:t>
            </a:r>
            <a:endParaRPr lang="cs-CZ" dirty="0">
              <a:latin typeface="Bookman Old Style" pitchFamily="18" charset="0"/>
              <a:ea typeface="SamsungOneUIKorean" pitchFamily="2" charset="-127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Výborně </a:t>
            </a:r>
            <a:r>
              <a:rPr lang="cs-CZ" dirty="0" smtClean="0"/>
              <a:t>chutnající jedlá houba</a:t>
            </a:r>
          </a:p>
          <a:p>
            <a:endParaRPr lang="cs-CZ" dirty="0" smtClean="0"/>
          </a:p>
          <a:p>
            <a:r>
              <a:rPr lang="cs-CZ" dirty="0" smtClean="0"/>
              <a:t>Dříve lidem nahrazovala </a:t>
            </a:r>
            <a:r>
              <a:rPr lang="cs-CZ" b="1" dirty="0" smtClean="0"/>
              <a:t>maso</a:t>
            </a:r>
            <a:r>
              <a:rPr lang="cs-CZ" dirty="0" smtClean="0"/>
              <a:t>, proto se jí také říká </a:t>
            </a:r>
            <a:r>
              <a:rPr lang="cs-CZ" b="1" dirty="0" smtClean="0"/>
              <a:t>MASÁK</a:t>
            </a:r>
            <a:endParaRPr lang="cs-CZ" dirty="0" smtClean="0"/>
          </a:p>
        </p:txBody>
      </p:sp>
      <p:pic>
        <p:nvPicPr>
          <p:cNvPr id="35844" name="Picture 4" descr="Muchomůrka růžovka alias masák, vynikající jedlý druh"/>
          <p:cNvPicPr>
            <a:picLocks noChangeAspect="1" noChangeArrowheads="1"/>
          </p:cNvPicPr>
          <p:nvPr/>
        </p:nvPicPr>
        <p:blipFill>
          <a:blip r:embed="rId2" cstate="print"/>
          <a:srcRect l="38154" r="7785"/>
          <a:stretch>
            <a:fillRect/>
          </a:stretch>
        </p:blipFill>
        <p:spPr bwMode="auto">
          <a:xfrm>
            <a:off x="4716016" y="1340768"/>
            <a:ext cx="3744416" cy="462076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Muchomůrka tygrovaná</a:t>
            </a:r>
            <a:endParaRPr lang="cs-CZ" b="1" dirty="0">
              <a:latin typeface="Bookman Old Style" pitchFamily="18" charset="0"/>
              <a:ea typeface="SamsungOneUIKorean" pitchFamily="2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cs-CZ" dirty="0" smtClean="0"/>
              <a:t>P</a:t>
            </a:r>
            <a:r>
              <a:rPr lang="cs-CZ" dirty="0" smtClean="0"/>
              <a:t>rudce, </a:t>
            </a:r>
            <a:r>
              <a:rPr lang="cs-CZ" dirty="0" smtClean="0"/>
              <a:t>klidně až smrtelně jedovatá</a:t>
            </a:r>
          </a:p>
          <a:p>
            <a:endParaRPr lang="cs-CZ" dirty="0" smtClean="0"/>
          </a:p>
          <a:p>
            <a:r>
              <a:rPr lang="cs-CZ" dirty="0" smtClean="0"/>
              <a:t>Lehko se splete </a:t>
            </a:r>
            <a:r>
              <a:rPr lang="cs-CZ" dirty="0" smtClean="0"/>
              <a:t>s muchomůrkou </a:t>
            </a:r>
            <a:r>
              <a:rPr lang="cs-CZ" dirty="0" smtClean="0"/>
              <a:t>růžovkou</a:t>
            </a:r>
            <a:endParaRPr lang="cs-CZ" dirty="0"/>
          </a:p>
        </p:txBody>
      </p:sp>
      <p:pic>
        <p:nvPicPr>
          <p:cNvPr id="40962" name="Picture 2" descr="Amanita pantherina - muchomůrka tygrovaná - myko.cz"/>
          <p:cNvPicPr>
            <a:picLocks noChangeAspect="1" noChangeArrowheads="1"/>
          </p:cNvPicPr>
          <p:nvPr/>
        </p:nvPicPr>
        <p:blipFill>
          <a:blip r:embed="rId2" cstate="print"/>
          <a:srcRect l="16632" r="19865"/>
          <a:stretch>
            <a:fillRect/>
          </a:stretch>
        </p:blipFill>
        <p:spPr bwMode="auto">
          <a:xfrm>
            <a:off x="4788024" y="1844824"/>
            <a:ext cx="3848252" cy="403592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Rozdíly</a:t>
            </a:r>
            <a:endParaRPr lang="cs-CZ" b="1" dirty="0">
              <a:latin typeface="Bookman Old Style" pitchFamily="18" charset="0"/>
              <a:ea typeface="SamsungOneUIKorean" pitchFamily="2" charset="-127"/>
            </a:endParaRPr>
          </a:p>
        </p:txBody>
      </p:sp>
      <p:pic>
        <p:nvPicPr>
          <p:cNvPr id="41986" name="Picture 2" descr="https://1gr.cz/fotky/idnes/08/071/sph/MRC2427e6_rka_ruzovka_art_Amanita_rubescens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672408" cy="2754308"/>
          </a:xfrm>
          <a:prstGeom prst="rect">
            <a:avLst/>
          </a:prstGeom>
          <a:noFill/>
        </p:spPr>
      </p:pic>
      <p:pic>
        <p:nvPicPr>
          <p:cNvPr id="41988" name="Picture 4" descr="https://1gr.cz/fotky/idnes/19/083/sph/LIX230345_much_tygrov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077" y="2276872"/>
            <a:ext cx="3744416" cy="280831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23528" y="177281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</a:t>
            </a:r>
            <a:r>
              <a:rPr lang="cs-CZ" dirty="0" smtClean="0"/>
              <a:t>ýrazně rýhovaný prsten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20272" y="17728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</a:t>
            </a:r>
            <a:r>
              <a:rPr lang="cs-CZ" dirty="0" smtClean="0"/>
              <a:t>ladký </a:t>
            </a:r>
            <a:r>
              <a:rPr lang="cs-CZ" dirty="0" smtClean="0"/>
              <a:t>prsten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43608" y="544522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</a:t>
            </a:r>
            <a:r>
              <a:rPr lang="cs-CZ" dirty="0" smtClean="0"/>
              <a:t>řeň </a:t>
            </a:r>
            <a:r>
              <a:rPr lang="cs-CZ" dirty="0"/>
              <a:t>pokrytý více kruhy malých </a:t>
            </a:r>
            <a:r>
              <a:rPr lang="cs-CZ" dirty="0" smtClean="0"/>
              <a:t>bradavek</a:t>
            </a:r>
            <a:endParaRPr lang="cs-CZ" dirty="0"/>
          </a:p>
        </p:txBody>
      </p:sp>
      <p:cxnSp>
        <p:nvCxnSpPr>
          <p:cNvPr id="14" name="Přímá spojovací šipka 13"/>
          <p:cNvCxnSpPr/>
          <p:nvPr/>
        </p:nvCxnSpPr>
        <p:spPr>
          <a:xfrm flipH="1" flipV="1">
            <a:off x="1979712" y="4581128"/>
            <a:ext cx="14401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228184" y="56612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Třeň končí</a:t>
            </a:r>
            <a:r>
              <a:rPr lang="cs-CZ" dirty="0"/>
              <a:t> </a:t>
            </a:r>
            <a:r>
              <a:rPr lang="cs-CZ" dirty="0" smtClean="0"/>
              <a:t>bílou obrubou</a:t>
            </a:r>
            <a:endParaRPr lang="cs-CZ" dirty="0"/>
          </a:p>
        </p:txBody>
      </p:sp>
      <p:cxnSp>
        <p:nvCxnSpPr>
          <p:cNvPr id="17" name="Přímá spojovací šipka 16"/>
          <p:cNvCxnSpPr/>
          <p:nvPr/>
        </p:nvCxnSpPr>
        <p:spPr>
          <a:xfrm flipH="1" flipV="1">
            <a:off x="6588224" y="4797152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Bookman Old Style" pitchFamily="18" charset="0"/>
                <a:ea typeface="SamsungOneUIKorean" pitchFamily="2" charset="-127"/>
              </a:rPr>
              <a:t>Holubinka trávozelená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cs-CZ" dirty="0" smtClean="0"/>
              <a:t>T</a:t>
            </a:r>
            <a:r>
              <a:rPr lang="cs-CZ" dirty="0" smtClean="0"/>
              <a:t>aké </a:t>
            </a:r>
            <a:r>
              <a:rPr lang="cs-CZ" dirty="0" smtClean="0"/>
              <a:t>výborná jedlá houba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Nemá pochvu </a:t>
            </a:r>
            <a:r>
              <a:rPr lang="cs-CZ" dirty="0" smtClean="0"/>
              <a:t>ani prsten</a:t>
            </a:r>
            <a:endParaRPr lang="cs-CZ" dirty="0"/>
          </a:p>
        </p:txBody>
      </p:sp>
      <p:pic>
        <p:nvPicPr>
          <p:cNvPr id="43010" name="Picture 2" descr="Holubinka trávozelená - Russula aeruginea - Kudluv fotoatlas hubKudluv  fotoatlas hub"/>
          <p:cNvPicPr>
            <a:picLocks noChangeAspect="1" noChangeArrowheads="1"/>
          </p:cNvPicPr>
          <p:nvPr/>
        </p:nvPicPr>
        <p:blipFill>
          <a:blip r:embed="rId2" cstate="print"/>
          <a:srcRect l="19053" r="14262"/>
          <a:stretch>
            <a:fillRect/>
          </a:stretch>
        </p:blipFill>
        <p:spPr bwMode="auto">
          <a:xfrm>
            <a:off x="4572000" y="1556792"/>
            <a:ext cx="3726503" cy="41899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Muchomůrka zelená</a:t>
            </a:r>
            <a:endParaRPr lang="cs-CZ" b="1" dirty="0">
              <a:latin typeface="Bookman Old Style" pitchFamily="18" charset="0"/>
              <a:ea typeface="SamsungOneUIKorean" pitchFamily="2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3826768" cy="5112568"/>
          </a:xfrm>
        </p:spPr>
        <p:txBody>
          <a:bodyPr/>
          <a:lstStyle/>
          <a:p>
            <a:r>
              <a:rPr lang="cs-CZ" dirty="0" smtClean="0"/>
              <a:t>Jedna z nejjedovatějších </a:t>
            </a:r>
            <a:r>
              <a:rPr lang="cs-CZ" dirty="0" smtClean="0"/>
              <a:t>hub v ČR</a:t>
            </a:r>
          </a:p>
          <a:p>
            <a:endParaRPr lang="cs-CZ" dirty="0"/>
          </a:p>
          <a:p>
            <a:r>
              <a:rPr lang="cs-CZ" dirty="0" smtClean="0"/>
              <a:t>Smrtelná dávka </a:t>
            </a:r>
            <a:r>
              <a:rPr lang="cs-CZ" dirty="0" smtClean="0"/>
              <a:t>na dospělého </a:t>
            </a:r>
            <a:r>
              <a:rPr lang="cs-CZ" dirty="0" smtClean="0"/>
              <a:t>člověka je 7 mg</a:t>
            </a:r>
          </a:p>
          <a:p>
            <a:endParaRPr lang="cs-CZ" dirty="0" smtClean="0"/>
          </a:p>
          <a:p>
            <a:r>
              <a:rPr lang="cs-CZ" dirty="0" smtClean="0"/>
              <a:t>Také </a:t>
            </a:r>
            <a:r>
              <a:rPr lang="cs-CZ" b="1" dirty="0" smtClean="0"/>
              <a:t>KALICH SMRTI</a:t>
            </a:r>
            <a:endParaRPr lang="cs-CZ" dirty="0"/>
          </a:p>
        </p:txBody>
      </p:sp>
      <p:pic>
        <p:nvPicPr>
          <p:cNvPr id="44034" name="Picture 2" descr="AMANITA PHALLOIDES (Vaill. ex Fr.) Link – muchomůrka zelená / muchotrávka  zelená | BOTANY.cz"/>
          <p:cNvPicPr>
            <a:picLocks noChangeAspect="1" noChangeArrowheads="1"/>
          </p:cNvPicPr>
          <p:nvPr/>
        </p:nvPicPr>
        <p:blipFill>
          <a:blip r:embed="rId2" cstate="print"/>
          <a:srcRect l="16554" r="19435"/>
          <a:stretch>
            <a:fillRect/>
          </a:stretch>
        </p:blipFill>
        <p:spPr bwMode="auto">
          <a:xfrm>
            <a:off x="5148064" y="1700808"/>
            <a:ext cx="3600400" cy="42123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Rozdíly</a:t>
            </a:r>
            <a:r>
              <a:rPr lang="cs-CZ" dirty="0" smtClean="0">
                <a:latin typeface="SamsungOneUIKorean" pitchFamily="2" charset="-127"/>
                <a:ea typeface="SamsungOneUIKorean" pitchFamily="2" charset="-127"/>
              </a:rPr>
              <a:t> </a:t>
            </a:r>
            <a:endParaRPr lang="cs-CZ" dirty="0">
              <a:latin typeface="SamsungOneUIKorean" pitchFamily="2" charset="-127"/>
              <a:ea typeface="SamsungOneUIKorean" pitchFamily="2" charset="-127"/>
            </a:endParaRPr>
          </a:p>
        </p:txBody>
      </p:sp>
      <p:pic>
        <p:nvPicPr>
          <p:cNvPr id="45058" name="Picture 2" descr="https://1gr.cz/fotky/idnes/08/052/sph/LIX230345_muhc_z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3980283" cy="3672408"/>
          </a:xfrm>
          <a:prstGeom prst="rect">
            <a:avLst/>
          </a:prstGeom>
          <a:noFill/>
        </p:spPr>
      </p:pic>
      <p:pic>
        <p:nvPicPr>
          <p:cNvPr id="5" name="Picture 2" descr="Holubinka trávozelená - Russula aeruginea - Kudluv fotoatlas hubKudluv  fotoatlas hub"/>
          <p:cNvPicPr>
            <a:picLocks noChangeAspect="1" noChangeArrowheads="1"/>
          </p:cNvPicPr>
          <p:nvPr/>
        </p:nvPicPr>
        <p:blipFill>
          <a:blip r:embed="rId3" cstate="print"/>
          <a:srcRect l="19053" r="14262"/>
          <a:stretch>
            <a:fillRect/>
          </a:stretch>
        </p:blipFill>
        <p:spPr bwMode="auto">
          <a:xfrm>
            <a:off x="323528" y="2132856"/>
            <a:ext cx="3330280" cy="374441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115616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Nemá pochvu</a:t>
            </a:r>
            <a:endParaRPr lang="cs-CZ" dirty="0"/>
          </a:p>
        </p:txBody>
      </p:sp>
      <p:cxnSp>
        <p:nvCxnSpPr>
          <p:cNvPr id="8" name="Přímá spojovací šipka 7"/>
          <p:cNvCxnSpPr>
            <a:stCxn id="6" idx="0"/>
          </p:cNvCxnSpPr>
          <p:nvPr/>
        </p:nvCxnSpPr>
        <p:spPr>
          <a:xfrm flipH="1" flipV="1">
            <a:off x="1835696" y="5445224"/>
            <a:ext cx="7200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516216" y="6309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Má pochvu</a:t>
            </a:r>
            <a:endParaRPr lang="cs-CZ" dirty="0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7092280" y="5661248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267744" y="14754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Nemá prsten</a:t>
            </a:r>
            <a:endParaRPr lang="cs-CZ" dirty="0"/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1835696" y="1844824"/>
            <a:ext cx="1152128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7092280" y="12687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Má prsten</a:t>
            </a:r>
            <a:endParaRPr lang="cs-CZ" dirty="0"/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7380312" y="1628800"/>
            <a:ext cx="360040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Hřib kovář</a:t>
            </a:r>
            <a:endParaRPr lang="cs-CZ" b="1" dirty="0">
              <a:latin typeface="Bookman Old Style" pitchFamily="18" charset="0"/>
              <a:ea typeface="SamsungOneUIKorean" pitchFamily="2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cs-CZ" dirty="0" smtClean="0"/>
              <a:t>Též velmi dobrá houba 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  <a:p>
            <a:r>
              <a:rPr lang="cs-CZ" dirty="0" smtClean="0"/>
              <a:t>Říká se jí také </a:t>
            </a:r>
            <a:r>
              <a:rPr lang="cs-CZ" b="1" dirty="0" smtClean="0"/>
              <a:t>MODRÁK</a:t>
            </a:r>
            <a:endParaRPr lang="cs-CZ" dirty="0"/>
          </a:p>
        </p:txBody>
      </p:sp>
      <p:pic>
        <p:nvPicPr>
          <p:cNvPr id="46082" name="Picture 2" descr="Hřib kovář – Wikipedie"/>
          <p:cNvPicPr>
            <a:picLocks noChangeAspect="1" noChangeArrowheads="1"/>
          </p:cNvPicPr>
          <p:nvPr/>
        </p:nvPicPr>
        <p:blipFill>
          <a:blip r:embed="rId2" cstate="print"/>
          <a:srcRect l="13152" r="5012"/>
          <a:stretch>
            <a:fillRect/>
          </a:stretch>
        </p:blipFill>
        <p:spPr bwMode="auto">
          <a:xfrm>
            <a:off x="4283968" y="1772816"/>
            <a:ext cx="4320480" cy="35196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  <a:ea typeface="SamsungOneUIKorean" pitchFamily="2" charset="-127"/>
              </a:rPr>
              <a:t>Hřib satan</a:t>
            </a:r>
            <a:endParaRPr lang="cs-CZ" b="1" dirty="0">
              <a:latin typeface="Bookman Old Style" pitchFamily="18" charset="0"/>
              <a:ea typeface="SamsungOneUIKorean" pitchFamily="2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cs-CZ" dirty="0" smtClean="0"/>
              <a:t>Za </a:t>
            </a:r>
            <a:r>
              <a:rPr lang="cs-CZ" dirty="0" smtClean="0"/>
              <a:t>syrova </a:t>
            </a:r>
            <a:r>
              <a:rPr lang="cs-CZ" dirty="0" smtClean="0"/>
              <a:t>prudce </a:t>
            </a:r>
            <a:r>
              <a:rPr lang="cs-CZ" dirty="0" smtClean="0"/>
              <a:t>jedovatý, </a:t>
            </a:r>
            <a:r>
              <a:rPr lang="cs-CZ" dirty="0" smtClean="0"/>
              <a:t>vyvolává střevní a žaludeční potíže</a:t>
            </a:r>
          </a:p>
          <a:p>
            <a:endParaRPr lang="cs-CZ" dirty="0"/>
          </a:p>
          <a:p>
            <a:r>
              <a:rPr lang="cs-CZ" dirty="0" smtClean="0"/>
              <a:t>V</a:t>
            </a:r>
            <a:r>
              <a:rPr lang="cs-CZ" dirty="0" smtClean="0"/>
              <a:t>zácný</a:t>
            </a:r>
            <a:endParaRPr lang="cs-CZ" dirty="0" smtClean="0"/>
          </a:p>
        </p:txBody>
      </p:sp>
      <p:sp>
        <p:nvSpPr>
          <p:cNvPr id="47106" name="AutoShape 2" descr="Hřib satan (Boletus satana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7108" name="Picture 4" descr="Hřib satan - Boletus satanas Lenz | www.ohoubach.cz"/>
          <p:cNvPicPr>
            <a:picLocks noChangeAspect="1" noChangeArrowheads="1"/>
          </p:cNvPicPr>
          <p:nvPr/>
        </p:nvPicPr>
        <p:blipFill>
          <a:blip r:embed="rId2" cstate="print"/>
          <a:srcRect l="17214" r="20627"/>
          <a:stretch>
            <a:fillRect/>
          </a:stretch>
        </p:blipFill>
        <p:spPr bwMode="auto">
          <a:xfrm>
            <a:off x="4572000" y="1700808"/>
            <a:ext cx="3926804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185</Words>
  <Application>Microsoft Office PowerPoint</Application>
  <PresentationFormat>Předvádění na obrazovce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HOUBY Které si snadno spletete a něco o nich Magdalena Maršálková</vt:lpstr>
      <vt:lpstr>Muchomůrka růžovka</vt:lpstr>
      <vt:lpstr>Muchomůrka tygrovaná</vt:lpstr>
      <vt:lpstr>Rozdíly</vt:lpstr>
      <vt:lpstr>Holubinka trávozelená</vt:lpstr>
      <vt:lpstr>Muchomůrka zelená</vt:lpstr>
      <vt:lpstr>Rozdíly </vt:lpstr>
      <vt:lpstr>Hřib kovář</vt:lpstr>
      <vt:lpstr>Hřib satan</vt:lpstr>
      <vt:lpstr>Rozdíly</vt:lpstr>
      <vt:lpstr>Ryzec smrkový</vt:lpstr>
      <vt:lpstr>Ryzec kravský </vt:lpstr>
      <vt:lpstr>Rozdíly</vt:lpstr>
      <vt:lpstr>Liška obecná</vt:lpstr>
      <vt:lpstr>Hlíva olivová</vt:lpstr>
      <vt:lpstr>Rozdíly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Houby</dc:title>
  <dc:creator>Hana</dc:creator>
  <cp:lastModifiedBy>Hana</cp:lastModifiedBy>
  <cp:revision>2</cp:revision>
  <dcterms:created xsi:type="dcterms:W3CDTF">2023-12-12T18:34:59Z</dcterms:created>
  <dcterms:modified xsi:type="dcterms:W3CDTF">2023-12-13T15:38:49Z</dcterms:modified>
</cp:coreProperties>
</file>