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0" r:id="rId17"/>
    <p:sldId id="271" r:id="rId18"/>
    <p:sldId id="272" r:id="rId19"/>
    <p:sldId id="274" r:id="rId20"/>
    <p:sldId id="273" r:id="rId21"/>
    <p:sldId id="269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91F7B9-4302-4E9B-9E5A-FFC15E5822E5}" type="datetimeFigureOut">
              <a:rPr lang="cs-CZ" smtClean="0"/>
              <a:pPr/>
              <a:t>28.02.2019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50C24F-A751-41E3-A523-31768694B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dirty="0" smtClean="0"/>
              <a:t>6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DUM: </a:t>
            </a:r>
            <a:r>
              <a:rPr lang="cs-CZ" sz="1400" dirty="0" smtClean="0"/>
              <a:t>Exprese genetické informace, biosyntéza RNA - </a:t>
            </a:r>
            <a:r>
              <a:rPr lang="cs-CZ" sz="1400" smtClean="0"/>
              <a:t>mechanismus průběhu </a:t>
            </a:r>
            <a:r>
              <a:rPr lang="cs-CZ" sz="1400" dirty="0" smtClean="0"/>
              <a:t>transkripce, enzymatická </a:t>
            </a:r>
            <a:r>
              <a:rPr lang="cs-CZ" sz="1400" smtClean="0"/>
              <a:t>výbava transkripce.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220072" y="332656"/>
            <a:ext cx="2869725" cy="5400000"/>
            <a:chOff x="5302675" y="0"/>
            <a:chExt cx="2869725" cy="540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2675" y="0"/>
              <a:ext cx="2869725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0575" y="1731251"/>
              <a:ext cx="684000" cy="35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4581128"/>
              <a:ext cx="57295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" y="188640"/>
            <a:ext cx="5482952" cy="770344"/>
          </a:xfrm>
        </p:spPr>
        <p:txBody>
          <a:bodyPr>
            <a:normAutofit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transkripČNÍ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196752"/>
            <a:ext cx="7239000" cy="56612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 </a:t>
            </a:r>
            <a:r>
              <a:rPr lang="cs-CZ" sz="2400" dirty="0" err="1" smtClean="0"/>
              <a:t>eukaryot</a:t>
            </a:r>
            <a:r>
              <a:rPr lang="cs-CZ" sz="2400" dirty="0" smtClean="0"/>
              <a:t> tři typy RNA-polymeráz,</a:t>
            </a:r>
            <a:br>
              <a:rPr lang="cs-CZ" sz="2400" dirty="0" smtClean="0"/>
            </a:br>
            <a:r>
              <a:rPr lang="cs-CZ" sz="2400" dirty="0" smtClean="0"/>
              <a:t>všechny jsou složené z mnoha</a:t>
            </a:r>
            <a:br>
              <a:rPr lang="cs-CZ" sz="2400" dirty="0" smtClean="0"/>
            </a:br>
            <a:r>
              <a:rPr lang="cs-CZ" sz="2400" dirty="0" err="1" smtClean="0"/>
              <a:t>podjednotek</a:t>
            </a:r>
            <a:r>
              <a:rPr lang="cs-CZ" sz="2400" dirty="0" smtClean="0"/>
              <a:t> (např. RNAP II – 12)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polymeráza I</a:t>
            </a:r>
            <a:r>
              <a:rPr lang="cs-CZ" sz="2400" dirty="0" smtClean="0"/>
              <a:t> - katalyzuje syntézu</a:t>
            </a:r>
            <a:br>
              <a:rPr lang="cs-CZ" sz="2400" dirty="0" smtClean="0"/>
            </a:br>
            <a:r>
              <a:rPr lang="cs-CZ" sz="2400" dirty="0" err="1" smtClean="0"/>
              <a:t>pre</a:t>
            </a:r>
            <a:r>
              <a:rPr lang="cs-CZ" sz="2400" dirty="0" smtClean="0"/>
              <a:t>-</a:t>
            </a:r>
            <a:r>
              <a:rPr lang="cs-CZ" sz="2400" dirty="0" err="1" smtClean="0"/>
              <a:t>rRNA</a:t>
            </a:r>
            <a:r>
              <a:rPr lang="cs-CZ" sz="2400" dirty="0" smtClean="0"/>
              <a:t>. Nachází se v jadérku.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polymeráza II</a:t>
            </a:r>
            <a:r>
              <a:rPr lang="cs-CZ" sz="2400" dirty="0" smtClean="0"/>
              <a:t> - katalyzuje syntézu</a:t>
            </a:r>
            <a:br>
              <a:rPr lang="cs-CZ" sz="2400" dirty="0" smtClean="0"/>
            </a:br>
            <a:r>
              <a:rPr lang="cs-CZ" sz="2400" dirty="0" err="1" smtClean="0"/>
              <a:t>hnRNA</a:t>
            </a:r>
            <a:r>
              <a:rPr lang="cs-CZ" sz="2400" dirty="0" smtClean="0"/>
              <a:t> překládanou do proteinů</a:t>
            </a:r>
            <a:br>
              <a:rPr lang="cs-CZ" sz="2400" dirty="0" smtClean="0"/>
            </a:br>
            <a:r>
              <a:rPr lang="cs-CZ" sz="2400" dirty="0" smtClean="0"/>
              <a:t>a některé malé </a:t>
            </a:r>
            <a:r>
              <a:rPr lang="cs-CZ" sz="2400" dirty="0" err="1" smtClean="0"/>
              <a:t>snRNA</a:t>
            </a:r>
            <a:r>
              <a:rPr lang="cs-CZ" sz="2400" dirty="0" smtClean="0"/>
              <a:t> přítomné</a:t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 err="1" smtClean="0"/>
              <a:t>spliceozomech</a:t>
            </a:r>
            <a:r>
              <a:rPr lang="cs-CZ" sz="2400" dirty="0" smtClean="0"/>
              <a:t> – řízení sestřihu</a:t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splicingu</a:t>
            </a:r>
            <a:r>
              <a:rPr lang="cs-CZ" sz="2400" dirty="0" smtClean="0"/>
              <a:t>) </a:t>
            </a:r>
            <a:r>
              <a:rPr lang="cs-CZ" sz="2400" dirty="0" err="1" smtClean="0"/>
              <a:t>hnRNA</a:t>
            </a:r>
            <a:r>
              <a:rPr lang="cs-CZ" sz="2400" dirty="0" smtClean="0"/>
              <a:t>.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polymeráza III</a:t>
            </a:r>
            <a:r>
              <a:rPr lang="cs-CZ" sz="2400" dirty="0" smtClean="0"/>
              <a:t> - katalyzuje syntézu</a:t>
            </a:r>
            <a:br>
              <a:rPr lang="cs-CZ" sz="2400" dirty="0" smtClean="0"/>
            </a:br>
            <a:r>
              <a:rPr lang="cs-CZ" sz="2400" dirty="0" err="1" smtClean="0"/>
              <a:t>pre</a:t>
            </a:r>
            <a:r>
              <a:rPr lang="cs-CZ" sz="2400" dirty="0" smtClean="0"/>
              <a:t>-</a:t>
            </a:r>
            <a:r>
              <a:rPr lang="cs-CZ" sz="2400" dirty="0" err="1" smtClean="0"/>
              <a:t>tRNA</a:t>
            </a:r>
            <a:r>
              <a:rPr lang="cs-CZ" sz="2400" dirty="0" smtClean="0"/>
              <a:t>, 5S-</a:t>
            </a:r>
            <a:r>
              <a:rPr lang="cs-CZ" sz="2400" dirty="0" err="1" smtClean="0"/>
              <a:t>rRNA</a:t>
            </a:r>
            <a:r>
              <a:rPr lang="cs-CZ" sz="2400" dirty="0" smtClean="0"/>
              <a:t> a některé malé</a:t>
            </a:r>
            <a:br>
              <a:rPr lang="cs-CZ" sz="2400" dirty="0" smtClean="0"/>
            </a:br>
            <a:r>
              <a:rPr lang="cs-CZ" sz="2400" dirty="0" smtClean="0"/>
              <a:t>strukturní RNA.</a:t>
            </a:r>
          </a:p>
          <a:p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Prokaryota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mají pouze jednu RNA polymerázu.</a:t>
            </a:r>
          </a:p>
          <a:p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56612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pnas.org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content</a:t>
            </a:r>
            <a:r>
              <a:rPr lang="cs-CZ" sz="1200" b="1" dirty="0" smtClean="0"/>
              <a:t>/106/23/9185/F1.large.jpg</a:t>
            </a:r>
            <a:endParaRPr lang="cs-CZ" sz="1200" b="1" dirty="0"/>
          </a:p>
        </p:txBody>
      </p:sp>
      <p:sp>
        <p:nvSpPr>
          <p:cNvPr id="9" name="Obdélník 8"/>
          <p:cNvSpPr/>
          <p:nvPr/>
        </p:nvSpPr>
        <p:spPr>
          <a:xfrm>
            <a:off x="323528" y="2420888"/>
            <a:ext cx="252028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3523" y="3226831"/>
            <a:ext cx="262800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23528" y="5132405"/>
            <a:ext cx="270000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539552" y="764704"/>
            <a:ext cx="7488832" cy="1224136"/>
          </a:xfrm>
          <a:prstGeom prst="roundRect">
            <a:avLst/>
          </a:prstGeom>
          <a:solidFill>
            <a:srgbClr val="0070C0">
              <a:alpha val="2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5640"/>
            <a:ext cx="569897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Transkripční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764704"/>
            <a:ext cx="8064896" cy="4846320"/>
          </a:xfrm>
        </p:spPr>
        <p:txBody>
          <a:bodyPr>
            <a:normAutofit fontScale="92500"/>
          </a:bodyPr>
          <a:lstStyle/>
          <a:p>
            <a:pPr marL="514350" indent="-514350">
              <a:spcAft>
                <a:spcPts val="600"/>
              </a:spcAft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Regulační proteiny vázající se na regulační oblasti promotoru nebo zesilovače transkripce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navozují zahájení procesu transkripce.</a:t>
            </a:r>
          </a:p>
          <a:p>
            <a:pPr marL="901700" indent="-514350">
              <a:buFont typeface="+mj-lt"/>
              <a:buAutoNum type="arabicParenR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Obecné transkripční faktory:</a:t>
            </a:r>
          </a:p>
          <a:p>
            <a:pPr marL="1081088" indent="-180975">
              <a:buFontTx/>
              <a:buChar char="-"/>
            </a:pPr>
            <a:r>
              <a:rPr lang="cs-CZ" dirty="0" smtClean="0">
                <a:sym typeface="Symbol"/>
              </a:rPr>
              <a:t>Výskyt ve všech eukaryontních buňkách.</a:t>
            </a:r>
          </a:p>
          <a:p>
            <a:pPr marL="1081088" indent="-180975" defTabSz="1081088">
              <a:buFontTx/>
              <a:buChar char="-"/>
            </a:pPr>
            <a:r>
              <a:rPr lang="cs-CZ" dirty="0" smtClean="0">
                <a:sym typeface="Symbol"/>
              </a:rPr>
              <a:t>Obsahují je tzv.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provozní geny</a:t>
            </a:r>
            <a:r>
              <a:rPr lang="cs-CZ" dirty="0" smtClean="0">
                <a:sym typeface="Symbol"/>
              </a:rPr>
              <a:t> – vyjadřovány ve všech buňkách, zajišťují základní funkce.</a:t>
            </a:r>
          </a:p>
          <a:p>
            <a:pPr marL="1081088" indent="-180975">
              <a:buFontTx/>
              <a:buChar char="-"/>
            </a:pPr>
            <a:r>
              <a:rPr lang="cs-CZ" dirty="0" smtClean="0">
                <a:sym typeface="Symbol"/>
              </a:rPr>
              <a:t>Navozují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bazální transkripci</a:t>
            </a:r>
            <a:r>
              <a:rPr lang="cs-CZ" dirty="0" smtClean="0">
                <a:sym typeface="Symbol"/>
              </a:rPr>
              <a:t>.</a:t>
            </a:r>
          </a:p>
          <a:p>
            <a:pPr marL="901700" indent="-514350">
              <a:buFont typeface="+mj-lt"/>
              <a:buAutoNum type="arabicParenR" startAt="2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Speciální transkripční faktory:</a:t>
            </a:r>
          </a:p>
          <a:p>
            <a:pPr marL="1081088" indent="-180975">
              <a:buFontTx/>
              <a:buChar char="-"/>
            </a:pPr>
            <a:r>
              <a:rPr lang="cs-CZ" dirty="0" smtClean="0"/>
              <a:t>U genů v určitých tkáních.</a:t>
            </a:r>
          </a:p>
          <a:p>
            <a:pPr marL="1081088" indent="-180975">
              <a:buFontTx/>
              <a:buChar char="-"/>
            </a:pPr>
            <a:r>
              <a:rPr lang="cs-CZ" dirty="0" smtClean="0"/>
              <a:t>Zvyšují účinnost transkripce nad bazální hladinu.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6710" b="28766"/>
          <a:stretch>
            <a:fillRect/>
          </a:stretch>
        </p:blipFill>
        <p:spPr bwMode="auto">
          <a:xfrm>
            <a:off x="35496" y="5458691"/>
            <a:ext cx="7114024" cy="13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327902" y="551897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http://user.</a:t>
            </a:r>
            <a:r>
              <a:rPr lang="cs-CZ" sz="1200" b="1" dirty="0" err="1" smtClean="0"/>
              <a:t>mendelu.cz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urban</a:t>
            </a:r>
            <a:r>
              <a:rPr lang="cs-CZ" sz="1200" b="1" dirty="0" smtClean="0"/>
              <a:t>/vsg2/mutace6/</a:t>
            </a:r>
          </a:p>
          <a:p>
            <a:r>
              <a:rPr lang="cs-CZ" sz="1200" b="1" dirty="0" err="1" smtClean="0"/>
              <a:t>mut</a:t>
            </a:r>
            <a:r>
              <a:rPr lang="cs-CZ" sz="1200" b="1" dirty="0" smtClean="0"/>
              <a:t>_mimo.</a:t>
            </a:r>
            <a:r>
              <a:rPr lang="cs-CZ" sz="1200" b="1" dirty="0" err="1" smtClean="0"/>
              <a:t>gif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cs-CZ" sz="4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r>
              <a:rPr lang="cs-CZ" dirty="0" smtClean="0"/>
              <a:t> </a:t>
            </a:r>
            <a:r>
              <a:rPr lang="cs-CZ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katalyzovaná</a:t>
            </a:r>
            <a:r>
              <a:rPr lang="cs-CZ" sz="2700" dirty="0" smtClean="0"/>
              <a:t> </a:t>
            </a:r>
            <a:r>
              <a:rPr lang="cs-CZ" sz="4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rnap</a:t>
            </a:r>
            <a:r>
              <a:rPr lang="cs-CZ" sz="4200" dirty="0" smtClean="0"/>
              <a:t> II</a:t>
            </a:r>
            <a:endParaRPr lang="cs-CZ" sz="4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7992888" cy="4846320"/>
          </a:xfrm>
        </p:spPr>
        <p:txBody>
          <a:bodyPr>
            <a:normAutofit/>
          </a:bodyPr>
          <a:lstStyle/>
          <a:p>
            <a:pPr marL="273050" indent="-273050">
              <a:tabLst>
                <a:tab pos="457200" algn="l"/>
              </a:tabLst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Promotor RNAP II.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- Obsahuje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krátké sekvence 	deoxyribonukleotidů </a:t>
            </a:r>
            <a:r>
              <a:rPr lang="cs-CZ" dirty="0" smtClean="0"/>
              <a:t>důležité pro jeho funkci.</a:t>
            </a:r>
            <a:br>
              <a:rPr lang="cs-CZ" dirty="0" smtClean="0"/>
            </a:br>
            <a:r>
              <a:rPr lang="cs-CZ" dirty="0" smtClean="0"/>
              <a:t>- Nazývají se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PROMOTORU</a:t>
            </a: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tabLst>
                <a:tab pos="2508250" algn="l"/>
                <a:tab pos="4572000" algn="l"/>
              </a:tabLst>
            </a:pPr>
            <a:r>
              <a:rPr lang="cs-CZ" dirty="0" smtClean="0"/>
              <a:t>TATA – box	</a:t>
            </a:r>
            <a:r>
              <a:rPr lang="cs-CZ" sz="2400" dirty="0" smtClean="0"/>
              <a:t>TATAAAA	34-26 od startovacího nukleotidu</a:t>
            </a:r>
            <a:endParaRPr lang="cs-CZ" dirty="0" smtClean="0"/>
          </a:p>
          <a:p>
            <a:pPr>
              <a:spcBef>
                <a:spcPts val="0"/>
              </a:spcBef>
              <a:tabLst>
                <a:tab pos="2508250" algn="l"/>
                <a:tab pos="4572000" algn="l"/>
              </a:tabLst>
            </a:pPr>
            <a:r>
              <a:rPr lang="cs-CZ" dirty="0" smtClean="0"/>
              <a:t>CAAT – box	</a:t>
            </a:r>
            <a:r>
              <a:rPr lang="cs-CZ" sz="2400" dirty="0" smtClean="0"/>
              <a:t>GGCCAATCT	80-75 od startovacího nukleotidu</a:t>
            </a:r>
            <a:endParaRPr lang="cs-CZ" dirty="0" smtClean="0"/>
          </a:p>
          <a:p>
            <a:pPr>
              <a:spcBef>
                <a:spcPts val="0"/>
              </a:spcBef>
              <a:tabLst>
                <a:tab pos="2508250" algn="l"/>
                <a:tab pos="4572000" algn="l"/>
              </a:tabLst>
            </a:pPr>
            <a:r>
              <a:rPr lang="cs-CZ" dirty="0" smtClean="0"/>
              <a:t>GC – box	</a:t>
            </a:r>
            <a:r>
              <a:rPr lang="cs-CZ" sz="2400" dirty="0" smtClean="0"/>
              <a:t>GGGCGG	90 od startovacího nukleotidu</a:t>
            </a:r>
            <a:endParaRPr lang="cs-CZ" dirty="0" smtClean="0"/>
          </a:p>
          <a:p>
            <a:pPr>
              <a:spcBef>
                <a:spcPts val="0"/>
              </a:spcBef>
              <a:tabLst>
                <a:tab pos="2508250" algn="l"/>
                <a:tab pos="4572000" algn="l"/>
              </a:tabLst>
            </a:pPr>
            <a:r>
              <a:rPr lang="cs-CZ" dirty="0" err="1" smtClean="0"/>
              <a:t>Oktamer</a:t>
            </a:r>
            <a:r>
              <a:rPr lang="cs-CZ" dirty="0" smtClean="0"/>
              <a:t>	</a:t>
            </a:r>
            <a:r>
              <a:rPr lang="cs-CZ" sz="2400" dirty="0" smtClean="0"/>
              <a:t>ATTTGCAT	100 od startovacího nukleotidu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95536" y="2603736"/>
            <a:ext cx="1656000" cy="402704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5536" y="3369748"/>
            <a:ext cx="1656000" cy="402704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8269" y="4147981"/>
            <a:ext cx="1656000" cy="402704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12124" y="4912359"/>
            <a:ext cx="1656000" cy="402704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Promotory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RNAP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– III.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mun.ca/biology/desmid/brian/BIOL2060/BIOL2060-21/21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0338"/>
            <a:ext cx="6840760" cy="57630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71600" y="6536377"/>
            <a:ext cx="5688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mun.ca</a:t>
            </a:r>
            <a:r>
              <a:rPr lang="cs-CZ" sz="1200" b="1" dirty="0" smtClean="0"/>
              <a:t>/biology/</a:t>
            </a:r>
            <a:r>
              <a:rPr lang="cs-CZ" sz="1200" b="1" dirty="0" err="1" smtClean="0"/>
              <a:t>desmid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brian</a:t>
            </a:r>
            <a:r>
              <a:rPr lang="cs-CZ" sz="1200" b="1" dirty="0" smtClean="0"/>
              <a:t>/BIOL2060/BIOL2060-21/21_11.jpg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258816" cy="6389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209" t="3562" r="1441" b="1829"/>
          <a:stretch>
            <a:fillRect/>
          </a:stretch>
        </p:blipFill>
        <p:spPr bwMode="auto">
          <a:xfrm>
            <a:off x="35496" y="1485344"/>
            <a:ext cx="807254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584" y="6525344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http://is.muni.cz/do/rect/el/estud/prif/js13/genetika/web/pics/obr01-01_full.jpg</a:t>
            </a:r>
            <a:endParaRPr lang="cs-CZ" sz="1200" b="1" dirty="0"/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1935486" y="1903033"/>
            <a:ext cx="504000" cy="504000"/>
          </a:xfrm>
          <a:prstGeom prst="ellipse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1057463" y="1902977"/>
            <a:ext cx="504000" cy="504000"/>
          </a:xfrm>
          <a:prstGeom prst="ellipse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059832" y="2420888"/>
            <a:ext cx="3240360" cy="720080"/>
          </a:xfrm>
          <a:prstGeom prst="roundRect">
            <a:avLst/>
          </a:prstGeom>
          <a:solidFill>
            <a:srgbClr val="00B050">
              <a:alpha val="3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2309309" y="4955269"/>
            <a:ext cx="504000" cy="504000"/>
          </a:xfrm>
          <a:prstGeom prst="ellipse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>
            <a:spLocks noChangeAspect="1"/>
          </p:cNvSpPr>
          <p:nvPr/>
        </p:nvSpPr>
        <p:spPr>
          <a:xfrm>
            <a:off x="6624378" y="4941224"/>
            <a:ext cx="683925" cy="504000"/>
          </a:xfrm>
          <a:prstGeom prst="ellipse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>
            <a:spLocks noChangeAspect="1"/>
          </p:cNvSpPr>
          <p:nvPr/>
        </p:nvSpPr>
        <p:spPr>
          <a:xfrm>
            <a:off x="6228240" y="1916832"/>
            <a:ext cx="1584120" cy="504000"/>
          </a:xfrm>
          <a:prstGeom prst="ellipse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7920880" cy="580526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transkripce:</a:t>
            </a:r>
          </a:p>
          <a:p>
            <a:pPr marL="722313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</a:t>
            </a:r>
          </a:p>
          <a:p>
            <a:pPr marL="722313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</a:t>
            </a:r>
          </a:p>
          <a:p>
            <a:pPr marL="722313" indent="-514350">
              <a:spcAft>
                <a:spcPts val="3600"/>
              </a:spcAft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</a:t>
            </a:r>
          </a:p>
          <a:p>
            <a:pPr marL="263525" indent="-236538"/>
            <a:r>
              <a:rPr lang="cs-CZ" dirty="0" smtClean="0"/>
              <a:t>Při iniciaci se vytváří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 err="1" smtClean="0"/>
              <a:t>promotorovém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elementu (např. TATA – box) aktivní iniciační komplex RNAP II. a transkripčních faktorů.</a:t>
            </a:r>
          </a:p>
          <a:p>
            <a:pPr marL="263525" indent="-236538"/>
            <a:r>
              <a:rPr lang="cs-CZ" dirty="0" smtClean="0"/>
              <a:t>Ten je schopný za přítomnosti </a:t>
            </a:r>
            <a:r>
              <a:rPr lang="cs-CZ" dirty="0" err="1" smtClean="0"/>
              <a:t>ribonukleotidů</a:t>
            </a:r>
            <a:r>
              <a:rPr lang="cs-CZ" dirty="0" smtClean="0"/>
              <a:t> zahájit transkripci.</a:t>
            </a:r>
          </a:p>
          <a:p>
            <a:pPr marL="263525" indent="-236538"/>
            <a:r>
              <a:rPr lang="cs-CZ" dirty="0" smtClean="0"/>
              <a:t>Komplex je aktivován k spuštění transkripce molekulami ATP, které dodávají potřebnou energii a indukují „otevření aktivovaného iniciačního komplexu.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635896" y="692696"/>
            <a:ext cx="4536504" cy="3259681"/>
            <a:chOff x="3563888" y="980728"/>
            <a:chExt cx="4536504" cy="3259681"/>
          </a:xfrm>
        </p:grpSpPr>
        <p:pic>
          <p:nvPicPr>
            <p:cNvPr id="25602" name="Picture 2" descr="http://orion.chemi.muni.cz/zakladni_pojmy_z_biochemie/transk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980728"/>
              <a:ext cx="4536504" cy="2896122"/>
            </a:xfrm>
            <a:prstGeom prst="rect">
              <a:avLst/>
            </a:prstGeom>
            <a:noFill/>
          </p:spPr>
        </p:pic>
        <p:sp>
          <p:nvSpPr>
            <p:cNvPr id="6" name="TextovéPole 5"/>
            <p:cNvSpPr txBox="1"/>
            <p:nvPr/>
          </p:nvSpPr>
          <p:spPr>
            <a:xfrm>
              <a:off x="3995936" y="3778744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http://orion.</a:t>
              </a:r>
              <a:r>
                <a:rPr lang="cs-CZ" sz="1200" b="1" dirty="0" err="1" smtClean="0"/>
                <a:t>chemi.muni.cz</a:t>
              </a:r>
              <a:r>
                <a:rPr lang="cs-CZ" sz="1200" b="1" dirty="0" smtClean="0"/>
                <a:t>/</a:t>
              </a:r>
            </a:p>
            <a:p>
              <a:r>
                <a:rPr lang="cs-CZ" sz="1200" b="1" dirty="0" err="1" smtClean="0"/>
                <a:t>zakladni</a:t>
              </a:r>
              <a:r>
                <a:rPr lang="cs-CZ" sz="1200" b="1" dirty="0" smtClean="0"/>
                <a:t>_pojmy_z_biochemie/page0274.htm</a:t>
              </a:r>
              <a:endParaRPr lang="cs-CZ" sz="1200" b="1" dirty="0"/>
            </a:p>
          </p:txBody>
        </p:sp>
      </p:grpSp>
      <p:sp>
        <p:nvSpPr>
          <p:cNvPr id="5" name="Zaoblený obdélník 4"/>
          <p:cNvSpPr/>
          <p:nvPr/>
        </p:nvSpPr>
        <p:spPr>
          <a:xfrm>
            <a:off x="323528" y="1556792"/>
            <a:ext cx="2592288" cy="1512168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5266928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accessexcellence.org/RC/VL/GG/ecb/ecb_images/08_10_transcription_factors.jpg"/>
          <p:cNvPicPr>
            <a:picLocks noChangeAspect="1" noChangeArrowheads="1"/>
          </p:cNvPicPr>
          <p:nvPr/>
        </p:nvPicPr>
        <p:blipFill>
          <a:blip r:embed="rId2" cstate="print"/>
          <a:srcRect l="31677" t="2607" r="26647" b="4850"/>
          <a:stretch>
            <a:fillRect/>
          </a:stretch>
        </p:blipFill>
        <p:spPr bwMode="auto">
          <a:xfrm>
            <a:off x="4716016" y="764704"/>
            <a:ext cx="3384376" cy="55881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5338936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24744"/>
            <a:ext cx="4752528" cy="453650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iniciační komplex uzavřený</a:t>
            </a:r>
            <a:r>
              <a:rPr lang="cs-CZ" sz="2400" dirty="0" smtClean="0"/>
              <a:t> – komplex tvořený obecnými transkripčními faktory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TFIID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TFIIB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TFIIF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TFIIE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RNA-polymerázou II</a:t>
            </a:r>
            <a:r>
              <a:rPr lang="cs-CZ" sz="2400" dirty="0" smtClean="0"/>
              <a:t> a úsekem DNA v oblasti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Hognessova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(TATA) boxu a promotoru</a:t>
            </a:r>
            <a:r>
              <a:rPr lang="cs-CZ" sz="2400" dirty="0" smtClean="0"/>
              <a:t>. Inaktivní i. k. u. je aktivován k transkripci navázáním transkripčního faktoru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TFIIH</a:t>
            </a:r>
            <a:r>
              <a:rPr lang="cs-CZ" sz="2400" dirty="0" smtClean="0"/>
              <a:t>, tím přechází v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iniciační komplex aktivní otevřený</a:t>
            </a:r>
            <a:r>
              <a:rPr lang="cs-CZ" sz="2400" dirty="0" smtClean="0"/>
              <a:t>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52128" y="6453336"/>
            <a:ext cx="6948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accessexcellence.org</a:t>
            </a:r>
            <a:r>
              <a:rPr lang="cs-CZ" sz="1200" b="1" dirty="0" smtClean="0"/>
              <a:t>/RC/VL/GG/</a:t>
            </a:r>
            <a:r>
              <a:rPr lang="cs-CZ" sz="1200" b="1" dirty="0" err="1" smtClean="0"/>
              <a:t>ecb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ecb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images</a:t>
            </a:r>
            <a:r>
              <a:rPr lang="cs-CZ" sz="1200" b="1" dirty="0" smtClean="0"/>
              <a:t>/08_10_</a:t>
            </a:r>
            <a:r>
              <a:rPr lang="cs-CZ" sz="1200" b="1" dirty="0" err="1" smtClean="0"/>
              <a:t>transcription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factors.jpg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328" y="210384"/>
            <a:ext cx="6131024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Soubor:Simple transcription initiation1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79" y="872877"/>
            <a:ext cx="6867525" cy="2124075"/>
          </a:xfrm>
          <a:prstGeom prst="rect">
            <a:avLst/>
          </a:prstGeom>
          <a:noFill/>
        </p:spPr>
      </p:pic>
      <p:pic>
        <p:nvPicPr>
          <p:cNvPr id="28676" name="Picture 4" descr="Soubor:Simple transcription elongation1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96418"/>
            <a:ext cx="6867525" cy="1228726"/>
          </a:xfrm>
          <a:prstGeom prst="rect">
            <a:avLst/>
          </a:prstGeom>
          <a:noFill/>
        </p:spPr>
      </p:pic>
      <p:pic>
        <p:nvPicPr>
          <p:cNvPr id="28680" name="Picture 8" descr="Soubor:Simple transcription termination1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87" y="4813125"/>
            <a:ext cx="6867525" cy="200025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275856" y="1635348"/>
            <a:ext cx="1440160" cy="46166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31840" y="2996952"/>
            <a:ext cx="1728192" cy="46166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82450" y="4451793"/>
            <a:ext cx="2376264" cy="46166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TERMINACEACE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653637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wikiskripta.eu</a:t>
            </a:r>
            <a:r>
              <a:rPr lang="cs-CZ" sz="1200" b="1" dirty="0" smtClean="0"/>
              <a:t>/index.</a:t>
            </a:r>
            <a:r>
              <a:rPr lang="cs-CZ" sz="1200" b="1" dirty="0" err="1" smtClean="0"/>
              <a:t>php</a:t>
            </a:r>
            <a:r>
              <a:rPr lang="cs-CZ" sz="1200" b="1" dirty="0" smtClean="0"/>
              <a:t>/Transkripce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87008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100392" cy="36724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 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startovacím nukleotidem</a:t>
            </a:r>
            <a:r>
              <a:rPr lang="cs-CZ" sz="2400" dirty="0" smtClean="0"/>
              <a:t> pokračuje syntéza RNA řetězce.</a:t>
            </a:r>
          </a:p>
          <a:p>
            <a:r>
              <a:rPr lang="cs-CZ" sz="2400" i="1" dirty="0" smtClean="0"/>
              <a:t>RNA polymeráza</a:t>
            </a:r>
            <a:r>
              <a:rPr lang="cs-CZ" sz="2400" dirty="0" smtClean="0"/>
              <a:t> II. se pohybuje po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negativním vláknu DNA </a:t>
            </a:r>
            <a:r>
              <a:rPr lang="cs-CZ" sz="2400" dirty="0" smtClean="0"/>
              <a:t>rychlostí asi 60 nukleotidů/s ve směru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3´konce k jeho 5´konci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Přechodný hybrid DNA-RNA je dlouhý </a:t>
            </a:r>
            <a:r>
              <a:rPr lang="cs-CZ" sz="2400" dirty="0" smtClean="0"/>
              <a:t>10 </a:t>
            </a:r>
            <a:r>
              <a:rPr lang="cs-CZ" sz="2400" dirty="0" smtClean="0"/>
              <a:t>až </a:t>
            </a:r>
            <a:r>
              <a:rPr lang="cs-CZ" sz="2400" dirty="0" smtClean="0"/>
              <a:t>12 </a:t>
            </a:r>
            <a:r>
              <a:rPr lang="cs-CZ" sz="2400" dirty="0" err="1" smtClean="0"/>
              <a:t>bp</a:t>
            </a:r>
            <a:r>
              <a:rPr lang="cs-CZ" sz="2400" dirty="0" smtClean="0"/>
              <a:t>.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Syntéza RNA probíhá ve směru 5´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3´</a:t>
            </a:r>
            <a:r>
              <a:rPr lang="cs-CZ" sz="2400" b="1" dirty="0" smtClean="0"/>
              <a:t> </a:t>
            </a:r>
            <a:r>
              <a:rPr lang="cs-CZ" sz="2400" dirty="0" smtClean="0"/>
              <a:t>a také je tak prodlužována.</a:t>
            </a:r>
          </a:p>
          <a:p>
            <a:r>
              <a:rPr lang="cs-CZ" sz="2400" dirty="0" smtClean="0"/>
              <a:t>Přepsaný úsek DNA se opět svinuje do </a:t>
            </a:r>
            <a:r>
              <a:rPr lang="cs-CZ" sz="2400" dirty="0" err="1" smtClean="0"/>
              <a:t>dvoušroubovice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29698" name="Picture 2" descr="http://user.mendelu.cz/urban/vsg2/expres4/tra_tok.gif"/>
          <p:cNvPicPr>
            <a:picLocks noChangeAspect="1" noChangeArrowheads="1"/>
          </p:cNvPicPr>
          <p:nvPr/>
        </p:nvPicPr>
        <p:blipFill>
          <a:blip r:embed="rId2" cstate="print"/>
          <a:srcRect t="16298"/>
          <a:stretch>
            <a:fillRect/>
          </a:stretch>
        </p:blipFill>
        <p:spPr bwMode="auto">
          <a:xfrm>
            <a:off x="35496" y="4410815"/>
            <a:ext cx="5976664" cy="240256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635171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http://user.</a:t>
            </a:r>
            <a:r>
              <a:rPr lang="cs-CZ" sz="1200" b="1" dirty="0" err="1" smtClean="0"/>
              <a:t>mendelu.cz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urban</a:t>
            </a:r>
            <a:r>
              <a:rPr lang="cs-CZ" sz="1200" b="1" dirty="0" smtClean="0"/>
              <a:t>/vsg2/expres4/tra_tok.</a:t>
            </a:r>
            <a:r>
              <a:rPr lang="cs-CZ" sz="1200" b="1" dirty="0" err="1" smtClean="0"/>
              <a:t>gif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77098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mun.ca/biology/desmid/brian/BIOL2060/BIOL2060-21/21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72816"/>
            <a:ext cx="8100392" cy="410445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80120" y="6536377"/>
            <a:ext cx="565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mun.ca</a:t>
            </a:r>
            <a:r>
              <a:rPr lang="cs-CZ" sz="1200" b="1" dirty="0" smtClean="0"/>
              <a:t>/biology/</a:t>
            </a:r>
            <a:r>
              <a:rPr lang="cs-CZ" sz="1200" b="1" dirty="0" err="1" smtClean="0"/>
              <a:t>desmid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brian</a:t>
            </a:r>
            <a:r>
              <a:rPr lang="cs-CZ" sz="1200" b="1" dirty="0" smtClean="0"/>
              <a:t>/BIOL2060/BIOL2060-21/21_09.jpg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transkripce</a:t>
            </a:r>
            <a:endParaRPr lang="cs-CZ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1800" y="3539864"/>
            <a:ext cx="5697420" cy="110124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struktury RNA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248" y="44624"/>
            <a:ext cx="605901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836712"/>
            <a:ext cx="8136904" cy="4896544"/>
          </a:xfrm>
        </p:spPr>
        <p:txBody>
          <a:bodyPr>
            <a:normAutofit/>
          </a:bodyPr>
          <a:lstStyle/>
          <a:p>
            <a:r>
              <a:rPr lang="cs-CZ" dirty="0" smtClean="0"/>
              <a:t>Konec transkripce je signalizován sekvencí deoxyribonukleotidů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AATAAA</a:t>
            </a:r>
            <a:r>
              <a:rPr lang="cs-CZ" dirty="0" smtClean="0"/>
              <a:t> (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polyadenylační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signál</a:t>
            </a:r>
            <a:r>
              <a:rPr lang="cs-CZ" dirty="0" smtClean="0"/>
              <a:t>).</a:t>
            </a:r>
          </a:p>
          <a:p>
            <a:r>
              <a:rPr lang="cs-CZ" dirty="0" smtClean="0"/>
              <a:t>O 10 – 30 deoxyribonukleotidů dále se bude </a:t>
            </a:r>
            <a:r>
              <a:rPr lang="cs-CZ" dirty="0" err="1" smtClean="0"/>
              <a:t>hnRNA</a:t>
            </a:r>
            <a:r>
              <a:rPr lang="cs-CZ" dirty="0" smtClean="0"/>
              <a:t> uvolňovat z </a:t>
            </a:r>
            <a:r>
              <a:rPr lang="cs-CZ" dirty="0" err="1" smtClean="0"/>
              <a:t>dsDNA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Uvolněný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3´-konec </a:t>
            </a:r>
            <a:r>
              <a:rPr lang="cs-CZ" dirty="0" smtClean="0"/>
              <a:t>je potom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polyadenylován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za katalýzy</a:t>
            </a:r>
            <a:br>
              <a:rPr lang="cs-CZ" dirty="0" smtClean="0"/>
            </a:b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rázy</a:t>
            </a:r>
            <a:b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 smtClean="0"/>
              <a:t>(viz. </a:t>
            </a:r>
            <a:r>
              <a:rPr lang="cs-CZ" sz="2000" dirty="0" err="1" smtClean="0"/>
              <a:t>Posttranskripční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úpravy)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1746" name="Picture 2" descr="http://www.biochemistry.ucla.edu/biochem/Faculty/Martinson/images/Termination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091" y="3429000"/>
            <a:ext cx="5075309" cy="33569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-36512" y="635171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biochemistry.ucla.edu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biochem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Faculty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Martinson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images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Terminationcropped.jpg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78" name="Picture 2" descr="http://user.mendelu.cz/urban/vsg1/molekul/images/struktura/transkripc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090"/>
            <a:ext cx="7488832" cy="651009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63688" y="6597353"/>
            <a:ext cx="50405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http://user.</a:t>
            </a:r>
            <a:r>
              <a:rPr lang="cs-CZ" sz="1200" b="1" dirty="0" err="1" smtClean="0"/>
              <a:t>mendelu.cz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urban</a:t>
            </a:r>
            <a:r>
              <a:rPr lang="cs-CZ" sz="1200" b="1" dirty="0" smtClean="0"/>
              <a:t>/vsg1/molekul/mol_transkripce1.html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7239000" cy="68356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www.mun.ca/biology/desmid/brian/BIOL2060/BIOL2060-21/21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066" y="836712"/>
            <a:ext cx="5209004" cy="59766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504" y="6351711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mun.ca</a:t>
            </a:r>
            <a:r>
              <a:rPr lang="cs-CZ" sz="1200" b="1" dirty="0" smtClean="0"/>
              <a:t>/biology/</a:t>
            </a:r>
            <a:r>
              <a:rPr lang="cs-CZ" sz="1200" b="1" dirty="0" err="1" smtClean="0"/>
              <a:t>desmid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brian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BIOL2060/BIOL2060-21/21_07.jpg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526558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dogma molekulární biologie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340768"/>
            <a:ext cx="3168352" cy="551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Exprese genetické informace:</a:t>
            </a:r>
          </a:p>
          <a:p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Transkripce: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přepis</a:t>
            </a:r>
            <a:r>
              <a:rPr lang="cs-CZ" b="1" dirty="0" smtClean="0"/>
              <a:t> genetické informace z molekuly DNA do RNA</a:t>
            </a:r>
          </a:p>
          <a:p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překlad</a:t>
            </a:r>
            <a:r>
              <a:rPr lang="cs-CZ" b="1" dirty="0" smtClean="0"/>
              <a:t> genetické informace z </a:t>
            </a:r>
            <a:r>
              <a:rPr lang="cs-CZ" b="1" dirty="0" err="1" smtClean="0"/>
              <a:t>mRNA</a:t>
            </a:r>
            <a:r>
              <a:rPr lang="cs-CZ" b="1" dirty="0" smtClean="0"/>
              <a:t> do proteinu. Průběh podle </a:t>
            </a:r>
            <a:r>
              <a:rPr lang="cs-CZ" dirty="0" smtClean="0"/>
              <a:t>genetického kódu.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3528" y="2606469"/>
            <a:ext cx="936104" cy="3240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835696" y="4085402"/>
            <a:ext cx="1152000" cy="3960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dogma molekulární 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607016"/>
            <a:ext cx="8136904" cy="5250984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Reverzní transkripce:</a:t>
            </a:r>
            <a:b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/>
              <a:t>retroviry (např. virus HIV)</a:t>
            </a:r>
            <a:br>
              <a:rPr lang="cs-CZ" sz="2400" dirty="0" smtClean="0"/>
            </a:br>
            <a:r>
              <a:rPr lang="cs-CZ" sz="2400" dirty="0" err="1" smtClean="0"/>
              <a:t>dokáží</a:t>
            </a:r>
            <a:r>
              <a:rPr lang="cs-CZ" sz="2400" dirty="0" smtClean="0"/>
              <a:t> svou RNA přepsat</a:t>
            </a:r>
            <a:br>
              <a:rPr lang="cs-CZ" sz="2400" dirty="0" smtClean="0"/>
            </a:br>
            <a:r>
              <a:rPr lang="cs-CZ" sz="2400" dirty="0" smtClean="0"/>
              <a:t>do </a:t>
            </a:r>
            <a:r>
              <a:rPr lang="cs-CZ" sz="2400" dirty="0" err="1" smtClean="0"/>
              <a:t>dsDNA</a:t>
            </a:r>
            <a:r>
              <a:rPr lang="cs-CZ" sz="2400" dirty="0" smtClean="0"/>
              <a:t> a začlenit ji do</a:t>
            </a:r>
            <a:br>
              <a:rPr lang="cs-CZ" sz="2400" dirty="0" smtClean="0"/>
            </a:br>
            <a:r>
              <a:rPr lang="cs-CZ" sz="2400" dirty="0" smtClean="0"/>
              <a:t>genomu hostitele.</a:t>
            </a:r>
          </a:p>
          <a:p>
            <a:r>
              <a:rPr lang="cs-CZ" sz="2400" dirty="0" smtClean="0"/>
              <a:t>Enzym umožňující takový</a:t>
            </a:r>
            <a:br>
              <a:rPr lang="cs-CZ" sz="2400" dirty="0" smtClean="0"/>
            </a:br>
            <a:r>
              <a:rPr lang="cs-CZ" sz="2400" dirty="0" smtClean="0"/>
              <a:t>přenos genetické</a:t>
            </a:r>
            <a:br>
              <a:rPr lang="cs-CZ" sz="2400" dirty="0" smtClean="0"/>
            </a:br>
            <a:r>
              <a:rPr lang="cs-CZ" sz="2400" dirty="0" smtClean="0"/>
              <a:t>informace se nazývá</a:t>
            </a:r>
            <a:br>
              <a:rPr lang="cs-CZ" sz="2400" dirty="0" smtClean="0"/>
            </a:br>
            <a:r>
              <a:rPr lang="cs-CZ" sz="2400" dirty="0" smtClean="0"/>
              <a:t>reverzní transkriptáza.</a:t>
            </a:r>
          </a:p>
          <a:p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 RNA–RNA:</a:t>
            </a:r>
            <a:r>
              <a:rPr lang="cs-CZ" sz="2400" dirty="0" smtClean="0"/>
              <a:t> některé</a:t>
            </a:r>
            <a:br>
              <a:rPr lang="cs-CZ" sz="2400" dirty="0" smtClean="0"/>
            </a:br>
            <a:r>
              <a:rPr lang="cs-CZ" sz="2400" dirty="0" smtClean="0"/>
              <a:t>RNA-viry přepisují svou RNA do další RNA </a:t>
            </a:r>
            <a:r>
              <a:rPr lang="cs-CZ" sz="2400" dirty="0" smtClean="0">
                <a:sym typeface="Symbol"/>
              </a:rPr>
              <a:t> po</a:t>
            </a:r>
            <a:r>
              <a:rPr lang="cs-CZ" sz="2400" dirty="0" smtClean="0"/>
              <a:t>množení v buňce.</a:t>
            </a:r>
          </a:p>
        </p:txBody>
      </p:sp>
      <p:pic>
        <p:nvPicPr>
          <p:cNvPr id="15362" name="Picture 2" descr="http://www.yale.edu/bio243/HIV/hivstructu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255" y="1686577"/>
            <a:ext cx="4262137" cy="3456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139952" y="5112894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yale.edu</a:t>
            </a:r>
            <a:r>
              <a:rPr lang="cs-CZ" sz="1200" b="1" dirty="0" smtClean="0"/>
              <a:t>/bio243/HIV/hivstructure2.gif</a:t>
            </a:r>
            <a:endParaRPr lang="cs-CZ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19675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Vzácnější způsoby přenosu genetické informace: </a:t>
            </a:r>
            <a:endParaRPr lang="cs-CZ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24744"/>
            <a:ext cx="5112568" cy="57332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Uložena primárně v sekvenci deoxyribonukleotidů jaderné </a:t>
            </a:r>
            <a:r>
              <a:rPr lang="cs-CZ" sz="2400" dirty="0" err="1" smtClean="0"/>
              <a:t>dsDNA</a:t>
            </a:r>
            <a:r>
              <a:rPr lang="cs-CZ" sz="2400" dirty="0" smtClean="0"/>
              <a:t> </a:t>
            </a:r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(double-</a:t>
            </a:r>
            <a:r>
              <a:rPr lang="cs-CZ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</a:t>
            </a:r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DNA)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Tato sekvence je přepisována do struktury, tedy sekvence, </a:t>
            </a:r>
            <a:r>
              <a:rPr lang="cs-CZ" sz="2400" dirty="0" err="1" smtClean="0"/>
              <a:t>ribonukleotidů</a:t>
            </a:r>
            <a:r>
              <a:rPr lang="cs-CZ" sz="2400" dirty="0" smtClean="0"/>
              <a:t> </a:t>
            </a:r>
            <a:r>
              <a:rPr lang="cs-CZ" sz="2400" dirty="0" err="1" smtClean="0"/>
              <a:t>mRNA</a:t>
            </a:r>
            <a:r>
              <a:rPr lang="cs-CZ" sz="2400" dirty="0" smtClean="0"/>
              <a:t> </a:t>
            </a:r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</a:t>
            </a:r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RNA)</a:t>
            </a:r>
            <a:r>
              <a:rPr lang="cs-CZ" sz="2400" dirty="0" smtClean="0"/>
              <a:t>, která slouží jako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templát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matrice</a:t>
            </a:r>
            <a:r>
              <a:rPr lang="cs-CZ" sz="2400" dirty="0" smtClean="0"/>
              <a:t>) pro proces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proteosyntézy</a:t>
            </a:r>
            <a:r>
              <a:rPr lang="cs-CZ" sz="2400" dirty="0" smtClean="0"/>
              <a:t> (syntézy proteinů) kódovaných proteinů.</a:t>
            </a:r>
          </a:p>
          <a:p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Sekundárními </a:t>
            </a:r>
            <a:r>
              <a:rPr lang="cs-CZ" sz="2400" dirty="0" smtClean="0"/>
              <a:t>nositeli genetické informace jsou </a:t>
            </a:r>
            <a:r>
              <a:rPr lang="cs-CZ" sz="2400" dirty="0" err="1" smtClean="0"/>
              <a:t>semiautonomní</a:t>
            </a:r>
            <a:r>
              <a:rPr lang="cs-CZ" sz="2400" dirty="0" smtClean="0"/>
              <a:t> organely –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mitochondrie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chloroplasty</a:t>
            </a:r>
            <a:r>
              <a:rPr lang="cs-CZ" sz="2400" dirty="0" smtClean="0"/>
              <a:t>, u </a:t>
            </a:r>
            <a:r>
              <a:rPr lang="cs-CZ" sz="2400" dirty="0" err="1" smtClean="0"/>
              <a:t>prokaryot</a:t>
            </a:r>
            <a:r>
              <a:rPr lang="cs-CZ" sz="2400" dirty="0" smtClean="0"/>
              <a:t> jsou takovými  DNA i </a:t>
            </a:r>
            <a:r>
              <a:rPr lang="cs-CZ" sz="2400" b="1" dirty="0" err="1" smtClean="0">
                <a:solidFill>
                  <a:srgbClr val="0070C0"/>
                </a:solidFill>
              </a:rPr>
              <a:t>plazmidy</a:t>
            </a:r>
            <a:r>
              <a:rPr lang="cs-CZ" sz="2400" dirty="0" smtClean="0"/>
              <a:t>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987460" y="116632"/>
            <a:ext cx="3168352" cy="6480000"/>
            <a:chOff x="4767982" y="-55094"/>
            <a:chExt cx="2914217" cy="627562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50000"/>
            <a:stretch>
              <a:fillRect/>
            </a:stretch>
          </p:blipFill>
          <p:spPr bwMode="auto">
            <a:xfrm>
              <a:off x="4767982" y="-55094"/>
              <a:ext cx="2900362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49965" t="5280"/>
            <a:stretch>
              <a:fillRect/>
            </a:stretch>
          </p:blipFill>
          <p:spPr bwMode="auto">
            <a:xfrm>
              <a:off x="4779818" y="2909445"/>
              <a:ext cx="2902381" cy="33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ovéPole 11"/>
          <p:cNvSpPr txBox="1"/>
          <p:nvPr/>
        </p:nvSpPr>
        <p:spPr>
          <a:xfrm>
            <a:off x="4752528" y="6536377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http://sagan.blog.cz/0807/puvod-zivota-2-3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493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toku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genetické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6779096" cy="626328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nadpisy)"/>
              </a:rPr>
              <a:t>PODSTATA</a:t>
            </a:r>
            <a:r>
              <a:rPr lang="cs-CZ" dirty="0" smtClean="0">
                <a:latin typeface="Arial (nadpisy)"/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nadpisy)"/>
              </a:rPr>
              <a:t>TRANSKRIPCE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548680"/>
            <a:ext cx="8208912" cy="59492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cs-CZ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Transkripce: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Syntéza nového, komplementárního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vlákna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podle DNA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templátu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(kopírování genetické informace z</a:t>
            </a:r>
            <a:b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dsDNA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Syntézu nového vlákna RNA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katalyzuje </a:t>
            </a:r>
            <a:r>
              <a:rPr lang="cs-CZ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RNA polymeráza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Při transkripci funguje jedno vlákno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dsDNA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jako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matrice (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templát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templátové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vlákno)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druhé vlákno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dsDNA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označuje jako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kódující vlákno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  <p:pic>
        <p:nvPicPr>
          <p:cNvPr id="17410" name="Picture 2" descr="http://upload.wikimedia.org/wikipedia/commons/5/56/Alpha-Amanitin%E2%80%93RNA_polymerase_II_complex_1K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919" y="945008"/>
            <a:ext cx="2924473" cy="2556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34290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http://cs.wikipedia.org/wiki/RNA_polymer%C3%A1za_II#mediaviewer/Soubor:Alpha-Amanitin%E2%80%93RNA_polymerase_II_complex_1K83.png</a:t>
            </a:r>
            <a:endParaRPr lang="cs-CZ" sz="1200" b="1" dirty="0"/>
          </a:p>
        </p:txBody>
      </p:sp>
      <p:pic>
        <p:nvPicPr>
          <p:cNvPr id="17412" name="Picture 4" descr="http://4.bp.blogspot.com/-a3ylaIiaj8w/Uu1mVmxFrnI/AAAAAAAABXw/YXz6p_t2RV0/s1600/limbic_lab_dna_transcription_diagra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653" y="4201767"/>
            <a:ext cx="5533747" cy="252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448272" y="6608385"/>
            <a:ext cx="5796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http://understandingwilliamssyndrome.blogspot.cz/2014_02_01_archive.html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38376"/>
            <a:ext cx="7643192" cy="626328"/>
          </a:xfrm>
        </p:spPr>
        <p:txBody>
          <a:bodyPr>
            <a:no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GENETICKÉ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5733256"/>
            <a:ext cx="3960440" cy="7920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introny – nekódují oblasti DNA</a:t>
            </a:r>
          </a:p>
          <a:p>
            <a:pPr>
              <a:spcBef>
                <a:spcPts val="0"/>
              </a:spcBef>
            </a:pPr>
            <a:r>
              <a:rPr lang="cs-CZ" sz="2000" dirty="0" err="1" smtClean="0"/>
              <a:t>exony</a:t>
            </a:r>
            <a:r>
              <a:rPr lang="cs-CZ" sz="2000" dirty="0" smtClean="0"/>
              <a:t> – kódující oblasti DNA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8" y="1988840"/>
            <a:ext cx="3577544" cy="260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440" y="837248"/>
            <a:ext cx="4141944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115616" y="6536377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http://highered.mcgraw-hill.com/sites/dl/free/0072437316/120077/bio25.swf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39000" cy="626328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</a:t>
            </a:r>
            <a:endParaRPr lang="cs-CZ" dirty="0"/>
          </a:p>
        </p:txBody>
      </p:sp>
      <p:pic>
        <p:nvPicPr>
          <p:cNvPr id="19458" name="Picture 2" descr="http://www.phschool.com/science/biology_place/biocoach/images/transcription/proovrv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492" y="1196752"/>
            <a:ext cx="4454892" cy="20882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75856" y="33569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phschool.com</a:t>
            </a:r>
            <a:r>
              <a:rPr lang="cs-CZ" sz="1200" b="1" dirty="0" smtClean="0"/>
              <a:t>/science/biology_</a:t>
            </a:r>
            <a:r>
              <a:rPr lang="cs-CZ" sz="1200" b="1" dirty="0" err="1" smtClean="0"/>
              <a:t>place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biocoach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images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transcription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proovrvw.gif</a:t>
            </a:r>
            <a:endParaRPr lang="cs-CZ" sz="1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1352" y="4271312"/>
            <a:ext cx="7239000" cy="2398048"/>
          </a:xfrm>
        </p:spPr>
        <p:txBody>
          <a:bodyPr/>
          <a:lstStyle/>
          <a:p>
            <a:r>
              <a:rPr lang="cs-CZ" sz="2400" dirty="0" smtClean="0"/>
              <a:t>V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prokaryontní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buňce</a:t>
            </a:r>
            <a:r>
              <a:rPr lang="cs-CZ" sz="2400" dirty="0" smtClean="0"/>
              <a:t> jsou procesy transkripce a translace  spojeny </a:t>
            </a:r>
            <a:r>
              <a:rPr lang="cs-CZ" sz="2400" dirty="0" smtClean="0">
                <a:sym typeface="Symbol"/>
              </a:rPr>
              <a:t></a:t>
            </a:r>
            <a:r>
              <a:rPr lang="cs-CZ" sz="2400" dirty="0" smtClean="0"/>
              <a:t> překlad začíná v okamžiku, kdy </a:t>
            </a:r>
            <a:r>
              <a:rPr lang="cs-CZ" sz="2400" dirty="0" err="1" smtClean="0"/>
              <a:t>mRNA</a:t>
            </a:r>
            <a:r>
              <a:rPr lang="cs-CZ" sz="2400" dirty="0" smtClean="0"/>
              <a:t> je stále syntetizována.</a:t>
            </a:r>
          </a:p>
          <a:p>
            <a:r>
              <a:rPr lang="cs-CZ" sz="2400" dirty="0" smtClean="0"/>
              <a:t>V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eukaryontní buňce</a:t>
            </a:r>
            <a:r>
              <a:rPr lang="cs-CZ" sz="2400" dirty="0" smtClean="0"/>
              <a:t> k transkripci dochází v jádře, a finální překlad probíhá v cytoplazmě nebo přesněji na </a:t>
            </a:r>
            <a:r>
              <a:rPr lang="cs-CZ" sz="2400" dirty="0" err="1" smtClean="0"/>
              <a:t>ribozómech</a:t>
            </a:r>
            <a:r>
              <a:rPr lang="cs-CZ" sz="2400" dirty="0" smtClean="0"/>
              <a:t>.</a:t>
            </a:r>
          </a:p>
        </p:txBody>
      </p:sp>
      <p:pic>
        <p:nvPicPr>
          <p:cNvPr id="19460" name="Picture 4" descr="http://www.phschool.com/science/biology_place/biocoach/images/transcription/euovrv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5896"/>
            <a:ext cx="3024336" cy="33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15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920880" cy="5949280"/>
          </a:xfrm>
        </p:spPr>
        <p:txBody>
          <a:bodyPr>
            <a:normAutofit fontScale="92500"/>
          </a:bodyPr>
          <a:lstStyle/>
          <a:p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hnRNA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heterogenní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jaerná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prekurzorová</a:t>
            </a:r>
            <a:r>
              <a:rPr lang="cs-CZ" dirty="0" smtClean="0"/>
              <a:t> </a:t>
            </a:r>
            <a:r>
              <a:rPr lang="cs-CZ" dirty="0" err="1" smtClean="0"/>
              <a:t>mRNA</a:t>
            </a:r>
            <a:r>
              <a:rPr lang="cs-CZ" dirty="0" smtClean="0"/>
              <a:t> (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dirty="0" smtClean="0"/>
              <a:t>) vznikající v jádře transkripcí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strukturních genů</a:t>
            </a:r>
            <a:r>
              <a:rPr lang="cs-CZ" dirty="0" smtClean="0"/>
              <a:t>. </a:t>
            </a:r>
            <a:r>
              <a:rPr lang="cs-CZ" dirty="0" err="1" smtClean="0"/>
              <a:t>Postranskripční</a:t>
            </a:r>
            <a:r>
              <a:rPr lang="cs-CZ" dirty="0" smtClean="0"/>
              <a:t> úpravou vzniká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dirty="0" smtClean="0"/>
              <a:t> (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RNA</a:t>
            </a:r>
            <a:r>
              <a:rPr lang="cs-CZ" dirty="0" smtClean="0"/>
              <a:t>).</a:t>
            </a:r>
          </a:p>
          <a:p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prekurzorová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ribozomová RNA: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vzniká v jádře transkripcí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genů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Postranskripční</a:t>
            </a:r>
            <a:r>
              <a:rPr lang="cs-CZ" dirty="0" smtClean="0"/>
              <a:t> úpravou vzniká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ribozomová RNA</a:t>
            </a:r>
            <a:r>
              <a:rPr lang="cs-CZ" dirty="0" smtClean="0"/>
              <a:t>).</a:t>
            </a:r>
          </a:p>
          <a:p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prekurzorová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transferová RNA: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vzniká v jádře transkripcí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genů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Postranskripční</a:t>
            </a:r>
            <a:r>
              <a:rPr lang="cs-CZ" dirty="0" smtClean="0"/>
              <a:t> úpravou vznikají různé druhy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transferová RNA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Malé RNA (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snRNA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malá jaderná RNA</a:t>
            </a:r>
            <a:r>
              <a:rPr lang="cs-CZ" dirty="0" smtClean="0"/>
              <a:t>,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snoRNA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malá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jadérková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RNA,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scRNA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malá cytoplazmatická RNA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nízkomolekulární druhy RNA (80 – 300 nukleotidů).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827</TotalTime>
  <Words>521</Words>
  <Application>Microsoft Office PowerPoint</Application>
  <PresentationFormat>Předvádění na obrazovce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Bohatý</vt:lpstr>
      <vt:lpstr>Snímek 1</vt:lpstr>
      <vt:lpstr>transkripce</vt:lpstr>
      <vt:lpstr>Centrální dogma molekulární biologie</vt:lpstr>
      <vt:lpstr>Centrální dogma molekulární biologie</vt:lpstr>
      <vt:lpstr>Princip toku  genetické informace</vt:lpstr>
      <vt:lpstr>PODSTATA TRANSKRIPCE</vt:lpstr>
      <vt:lpstr>EXPRESE GENETICKÉ INFORMACE</vt:lpstr>
      <vt:lpstr>Transkripce u prokaryot</vt:lpstr>
      <vt:lpstr>Produkty transkripce</vt:lpstr>
      <vt:lpstr>transkripČNÍ Enzymy </vt:lpstr>
      <vt:lpstr>Transkripční faktory</vt:lpstr>
      <vt:lpstr>Transkripce katalyzovaná rnap II</vt:lpstr>
      <vt:lpstr>Promotory pro RNAP I. – III.</vt:lpstr>
      <vt:lpstr>Struktura genu</vt:lpstr>
      <vt:lpstr>Průběh transkripce</vt:lpstr>
      <vt:lpstr>Iniciace transkripce</vt:lpstr>
      <vt:lpstr>fáze transkripce</vt:lpstr>
      <vt:lpstr>ELONGACE TRANSKRIPCE</vt:lpstr>
      <vt:lpstr>ELONGACE TRANSKRIPCE</vt:lpstr>
      <vt:lpstr>Terminace transkripce</vt:lpstr>
      <vt:lpstr>Snímek 21</vt:lpstr>
      <vt:lpstr>Transkripce u prokaryot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transkripce</dc:title>
  <dc:creator>ucitel</dc:creator>
  <cp:lastModifiedBy>krejci</cp:lastModifiedBy>
  <cp:revision>9</cp:revision>
  <dcterms:created xsi:type="dcterms:W3CDTF">2014-06-01T16:48:02Z</dcterms:created>
  <dcterms:modified xsi:type="dcterms:W3CDTF">2019-02-28T12:33:15Z</dcterms:modified>
</cp:coreProperties>
</file>