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83" r:id="rId11"/>
    <p:sldId id="268" r:id="rId12"/>
    <p:sldId id="270" r:id="rId13"/>
    <p:sldId id="272" r:id="rId14"/>
    <p:sldId id="262" r:id="rId15"/>
    <p:sldId id="264" r:id="rId16"/>
    <p:sldId id="265" r:id="rId17"/>
    <p:sldId id="273" r:id="rId18"/>
    <p:sldId id="274" r:id="rId19"/>
    <p:sldId id="275" r:id="rId20"/>
    <p:sldId id="279" r:id="rId21"/>
    <p:sldId id="263" r:id="rId22"/>
    <p:sldId id="281" r:id="rId23"/>
    <p:sldId id="282" r:id="rId24"/>
    <p:sldId id="269" r:id="rId25"/>
    <p:sldId id="27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321"/>
    <a:srgbClr val="71C206"/>
    <a:srgbClr val="007434"/>
    <a:srgbClr val="94B6D2"/>
    <a:srgbClr val="E323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51D6CD0-2699-4A26-857B-67520293BE9C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52B6ED-C9DB-4BEE-9022-DDD38E89F1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DUM č. 1 v sadě</a:t>
            </a:r>
          </a:p>
          <a:p>
            <a:pPr algn="ctr"/>
            <a:r>
              <a:rPr lang="cs-CZ" b="1"/>
              <a:t>37. Bi-2 </a:t>
            </a:r>
            <a:r>
              <a:rPr lang="pl-PL" b="1"/>
              <a:t>Cytologie, molekulární biologie a genetika</a:t>
            </a:r>
            <a:r>
              <a:rPr lang="cs-CZ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Anotace DUM: Charakteristika buněčného cyklu </a:t>
            </a:r>
            <a:r>
              <a:rPr lang="cs-CZ" sz="1400" dirty="0" err="1"/>
              <a:t>eukaryot</a:t>
            </a:r>
            <a:r>
              <a:rPr lang="cs-CZ" sz="1400" dirty="0"/>
              <a:t> a </a:t>
            </a:r>
            <a:r>
              <a:rPr lang="cs-CZ" sz="1400" dirty="0" err="1"/>
              <a:t>prokaryot</a:t>
            </a:r>
            <a:r>
              <a:rPr lang="cs-CZ" sz="1400" dirty="0"/>
              <a:t>, mitóza - význam, princip, průběh a celková bilance. </a:t>
            </a: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692696"/>
            <a:ext cx="4330824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Dělící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vřeténko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1378496" cy="484632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751" y="1916832"/>
            <a:ext cx="4603641" cy="3051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907704" y="6381376"/>
            <a:ext cx="626469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Základy buněčné biologie-Úvod do molekulární biologie buňky :</a:t>
            </a:r>
          </a:p>
          <a:p>
            <a:r>
              <a:rPr lang="cs-CZ" sz="1200" b="1" dirty="0" err="1" smtClean="0"/>
              <a:t>Alberts</a:t>
            </a:r>
            <a:r>
              <a:rPr lang="cs-CZ" sz="1200" b="1" dirty="0" smtClean="0"/>
              <a:t>, B.; </a:t>
            </a:r>
            <a:r>
              <a:rPr lang="cs-CZ" sz="1200" b="1" dirty="0" err="1" smtClean="0"/>
              <a:t>Bray</a:t>
            </a:r>
            <a:r>
              <a:rPr lang="cs-CZ" sz="1200" b="1" dirty="0" smtClean="0"/>
              <a:t>, D.; </a:t>
            </a:r>
            <a:r>
              <a:rPr lang="cs-CZ" sz="1200" b="1" dirty="0" err="1" smtClean="0"/>
              <a:t>Johnson</a:t>
            </a:r>
            <a:r>
              <a:rPr lang="cs-CZ" sz="1200" b="1" dirty="0" smtClean="0"/>
              <a:t>, A.; </a:t>
            </a:r>
            <a:r>
              <a:rPr lang="cs-CZ" sz="1200" b="1" dirty="0" err="1" smtClean="0"/>
              <a:t>Lewis</a:t>
            </a:r>
            <a:r>
              <a:rPr lang="cs-CZ" sz="1200" b="1" dirty="0" smtClean="0"/>
              <a:t>, J.; </a:t>
            </a:r>
            <a:r>
              <a:rPr lang="cs-CZ" sz="1200" b="1" dirty="0" err="1" smtClean="0"/>
              <a:t>Raff</a:t>
            </a:r>
            <a:r>
              <a:rPr lang="cs-CZ" sz="1200" b="1" dirty="0" smtClean="0"/>
              <a:t>, M.; </a:t>
            </a:r>
            <a:r>
              <a:rPr lang="cs-CZ" sz="1200" b="1" dirty="0" err="1" smtClean="0"/>
              <a:t>Roberts</a:t>
            </a:r>
            <a:r>
              <a:rPr lang="cs-CZ" sz="1200" b="1" dirty="0" smtClean="0"/>
              <a:t>, K.; Walter, P.; 740 str.</a:t>
            </a:r>
          </a:p>
          <a:p>
            <a:endParaRPr lang="cs-CZ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49" y="317384"/>
            <a:ext cx="3289995" cy="5919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352" y="6378928"/>
            <a:ext cx="7239000" cy="578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/>
              <a:t>https://picasaweb.google.com/pelletierlab/GalleryOfBiologyOMXAndEM?authkey=Gv1sRgCLrM5vOgv_zCDw&amp;feat=flashalbum#5812972231452938914</a:t>
            </a:r>
            <a:endParaRPr lang="cs-CZ" sz="1200" b="1" dirty="0"/>
          </a:p>
        </p:txBody>
      </p:sp>
      <p:pic>
        <p:nvPicPr>
          <p:cNvPr id="25602" name="Picture 2" descr="https://lh4.googleusercontent.com/-F4KVJ8niA_o/UKvTcjD2UqI/AAAAAAAAAsQ/1cXeSn7acXo/s512/spindle_control_om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6840760" cy="5184576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330824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Dělící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vřeténko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cro.magnet.fsu.edu/cells/fluorescencemitosis/images/prometaphasesmall.jpg"/>
          <p:cNvPicPr>
            <a:picLocks noChangeAspect="1" noChangeArrowheads="1"/>
          </p:cNvPicPr>
          <p:nvPr/>
        </p:nvPicPr>
        <p:blipFill>
          <a:blip r:embed="rId2" cstate="print"/>
          <a:srcRect l="6667" t="13126" r="8889" b="16499"/>
          <a:stretch>
            <a:fillRect/>
          </a:stretch>
        </p:blipFill>
        <p:spPr bwMode="auto">
          <a:xfrm>
            <a:off x="35495" y="3748437"/>
            <a:ext cx="4574073" cy="276851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191" y="166396"/>
            <a:ext cx="3466728" cy="626328"/>
          </a:xfrm>
        </p:spPr>
        <p:txBody>
          <a:bodyPr/>
          <a:lstStyle/>
          <a:p>
            <a:r>
              <a:rPr lang="cs-CZ" dirty="0" err="1" smtClean="0"/>
              <a:t>prometafáze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74" y="662063"/>
            <a:ext cx="8076018" cy="48463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 zániku </a:t>
            </a:r>
            <a:r>
              <a:rPr lang="cs-CZ" sz="2400" dirty="0" err="1" smtClean="0"/>
              <a:t>karyotéky</a:t>
            </a:r>
            <a:r>
              <a:rPr lang="cs-CZ" sz="2400" dirty="0" smtClean="0"/>
              <a:t>, která se </a:t>
            </a:r>
            <a:r>
              <a:rPr lang="cs-CZ" sz="2400" dirty="0" err="1" smtClean="0"/>
              <a:t>fragmentatuje</a:t>
            </a:r>
            <a:r>
              <a:rPr lang="cs-CZ" sz="2400" dirty="0" smtClean="0"/>
              <a:t> v menší měchýřky stávající se součástí ER, se chromozomy uvolňují z jádra do cytoplazmy.</a:t>
            </a:r>
          </a:p>
          <a:p>
            <a:r>
              <a:rPr lang="cs-CZ" sz="2400" dirty="0" smtClean="0"/>
              <a:t>Zde se svými </a:t>
            </a:r>
            <a:r>
              <a:rPr lang="cs-CZ" sz="2400" dirty="0" err="1" smtClean="0"/>
              <a:t>kinetochorovými</a:t>
            </a:r>
            <a:r>
              <a:rPr lang="cs-CZ" sz="2400" dirty="0" smtClean="0"/>
              <a:t> proteinovými komplexy napojují na </a:t>
            </a:r>
            <a:r>
              <a:rPr lang="cs-CZ" sz="2400" dirty="0" err="1" smtClean="0"/>
              <a:t>kinetochorové</a:t>
            </a:r>
            <a:r>
              <a:rPr lang="cs-CZ" sz="2400" dirty="0" smtClean="0"/>
              <a:t> mikrotubuly dělícího vřeténka.</a:t>
            </a:r>
          </a:p>
          <a:p>
            <a:r>
              <a:rPr lang="cs-CZ" sz="2400" dirty="0" smtClean="0"/>
              <a:t>Pomocí </a:t>
            </a:r>
            <a:r>
              <a:rPr lang="cs-CZ" sz="2400" dirty="0" err="1" smtClean="0"/>
              <a:t>molekuárních</a:t>
            </a:r>
            <a:r>
              <a:rPr lang="cs-CZ" sz="2400" dirty="0" smtClean="0"/>
              <a:t> buněčných motorů jsou taženy směrem k EKVATORIÁLNÍ rovině.</a:t>
            </a:r>
            <a:endParaRPr lang="cs-CZ" sz="2400" dirty="0"/>
          </a:p>
        </p:txBody>
      </p:sp>
      <p:pic>
        <p:nvPicPr>
          <p:cNvPr id="4" name="Obrázek 3" descr="prometafa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012438" y="3599018"/>
            <a:ext cx="3132212" cy="31423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12437" y="3573016"/>
            <a:ext cx="21600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70C0"/>
                </a:solidFill>
              </a:rPr>
              <a:t>Astrální mikrotubuly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15205" y="6220724"/>
            <a:ext cx="2016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70C0"/>
                </a:solidFill>
              </a:rPr>
              <a:t>Fragmenty zaniklé jaderné membrány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83455" y="5583016"/>
            <a:ext cx="1620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0070C0"/>
                </a:solidFill>
              </a:rPr>
              <a:t>Kinetochorové</a:t>
            </a:r>
            <a:r>
              <a:rPr lang="cs-CZ" sz="1600" b="1" dirty="0" smtClean="0">
                <a:solidFill>
                  <a:srgbClr val="0070C0"/>
                </a:solidFill>
              </a:rPr>
              <a:t> mikrotubuly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33890" y="4353224"/>
            <a:ext cx="1368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70C0"/>
                </a:solidFill>
              </a:rPr>
              <a:t>Polární</a:t>
            </a:r>
            <a:br>
              <a:rPr lang="cs-CZ" sz="1600" b="1" dirty="0" smtClean="0">
                <a:solidFill>
                  <a:srgbClr val="0070C0"/>
                </a:solidFill>
              </a:rPr>
            </a:br>
            <a:r>
              <a:rPr lang="cs-CZ" sz="1600" b="1" dirty="0" smtClean="0">
                <a:solidFill>
                  <a:srgbClr val="0070C0"/>
                </a:solidFill>
              </a:rPr>
              <a:t>mikrotubuly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6444947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http://micro.magnet.fsu.edu/cells/fluorescencemitosis/images/prometaphasesmall.jpg</a:t>
            </a:r>
            <a:endParaRPr lang="cs-CZ" sz="1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417122" y="6351711"/>
            <a:ext cx="24753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http://commons.wikimedia.org/</a:t>
            </a:r>
          </a:p>
          <a:p>
            <a:r>
              <a:rPr lang="cs-CZ" sz="1200" b="1" dirty="0" err="1" smtClean="0"/>
              <a:t>wiki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File</a:t>
            </a:r>
            <a:r>
              <a:rPr lang="cs-CZ" sz="1200" b="1" dirty="0" smtClean="0"/>
              <a:t>:</a:t>
            </a:r>
            <a:r>
              <a:rPr lang="cs-CZ" sz="1200" b="1" dirty="0" err="1" smtClean="0"/>
              <a:t>Prometaphase.svg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3394720" cy="698336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kinetochory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53100" y="1119088"/>
            <a:ext cx="439248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Kinetochor</a:t>
            </a:r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cs-CZ" sz="2400" dirty="0" smtClean="0"/>
              <a:t>Jedná se o </a:t>
            </a: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proteinů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nacházející se</a:t>
            </a:r>
            <a:br>
              <a:rPr lang="cs-CZ" sz="2400" dirty="0" smtClean="0"/>
            </a:br>
            <a:r>
              <a:rPr lang="cs-CZ" sz="2400" dirty="0" smtClean="0"/>
              <a:t>v oblasti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centromery</a:t>
            </a:r>
            <a:r>
              <a:rPr lang="cs-CZ" sz="2400" dirty="0" smtClean="0"/>
              <a:t> (prim.</a:t>
            </a:r>
            <a:br>
              <a:rPr lang="cs-CZ" sz="2400" dirty="0" smtClean="0"/>
            </a:br>
            <a:r>
              <a:rPr lang="cs-CZ" sz="2400" dirty="0" smtClean="0"/>
              <a:t>konstrikce) chromozomů.</a:t>
            </a:r>
          </a:p>
          <a:p>
            <a:r>
              <a:rPr lang="cs-CZ" sz="2400" dirty="0" smtClean="0"/>
              <a:t>Umožňuje napojení</a:t>
            </a:r>
            <a:br>
              <a:rPr lang="cs-CZ" sz="2400" dirty="0" smtClean="0"/>
            </a:br>
            <a:r>
              <a:rPr lang="cs-CZ" sz="2400" dirty="0" smtClean="0"/>
              <a:t>chromozomů na mikrotubuly</a:t>
            </a:r>
            <a:br>
              <a:rPr lang="cs-CZ" sz="2400" dirty="0" smtClean="0"/>
            </a:br>
            <a:r>
              <a:rPr lang="cs-CZ" sz="2400" dirty="0" smtClean="0"/>
              <a:t>dělícího vřeténka.</a:t>
            </a:r>
          </a:p>
          <a:p>
            <a:r>
              <a:rPr lang="cs-CZ" sz="2400" dirty="0" smtClean="0"/>
              <a:t>Podílí se na rozchodu</a:t>
            </a:r>
            <a:br>
              <a:rPr lang="cs-CZ" sz="2400" dirty="0" smtClean="0"/>
            </a:br>
            <a:r>
              <a:rPr lang="cs-CZ" sz="2400" dirty="0" smtClean="0"/>
              <a:t>chromozomů z</a:t>
            </a:r>
            <a:br>
              <a:rPr lang="cs-CZ" sz="2400" dirty="0" smtClean="0"/>
            </a:br>
            <a:r>
              <a:rPr lang="cs-CZ" sz="2400" dirty="0" smtClean="0"/>
              <a:t>ekvatoriální roviny k</a:t>
            </a:r>
            <a:br>
              <a:rPr lang="cs-CZ" sz="2400" dirty="0" smtClean="0"/>
            </a:br>
            <a:r>
              <a:rPr lang="cs-CZ" sz="2400" dirty="0" smtClean="0"/>
              <a:t>pólům dělícího vřeténka</a:t>
            </a:r>
            <a:br>
              <a:rPr lang="cs-CZ" sz="2400" dirty="0" smtClean="0"/>
            </a:br>
            <a:r>
              <a:rPr lang="cs-CZ" sz="2400" dirty="0" smtClean="0"/>
              <a:t>v průběhu anafáze.</a:t>
            </a:r>
            <a:endParaRPr lang="cs-CZ" sz="2400" dirty="0"/>
          </a:p>
        </p:txBody>
      </p:sp>
      <p:pic>
        <p:nvPicPr>
          <p:cNvPr id="29698" name="Picture 2" descr="http://upload.wikimedia.org/wikipedia/commons/2/25/Kinetoch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564" y="836712"/>
            <a:ext cx="3864503" cy="288032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140392" y="3717032"/>
            <a:ext cx="410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http://cs.wikipedia.org/wiki/Kinetochor#mediaviewer/</a:t>
            </a:r>
            <a:br>
              <a:rPr lang="cs-CZ" sz="1200" b="1" dirty="0" smtClean="0"/>
            </a:br>
            <a:r>
              <a:rPr lang="cs-CZ" sz="1200" b="1" dirty="0" smtClean="0"/>
              <a:t>Soubor:</a:t>
            </a:r>
            <a:r>
              <a:rPr lang="cs-CZ" sz="1200" b="1" dirty="0" err="1" smtClean="0"/>
              <a:t>Kinetochore.jpg</a:t>
            </a:r>
            <a:endParaRPr lang="cs-CZ" sz="1200" b="1" dirty="0"/>
          </a:p>
        </p:txBody>
      </p:sp>
      <p:pic>
        <p:nvPicPr>
          <p:cNvPr id="29700" name="Picture 4" descr="http://bio1151b.nicerweb.com/Locked/media/ch12/12_08AnaphaseKinetocho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997" y="4473336"/>
            <a:ext cx="4096540" cy="1980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073964" y="6525345"/>
            <a:ext cx="622801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http://bio1151b.nicerweb.com/</a:t>
            </a:r>
            <a:r>
              <a:rPr lang="cs-CZ" sz="1200" b="1" dirty="0" err="1" smtClean="0"/>
              <a:t>Locked</a:t>
            </a:r>
            <a:r>
              <a:rPr lang="cs-CZ" sz="1200" b="1" dirty="0" smtClean="0"/>
              <a:t>/media/ch12/12_08AnaphaseKinetochor4.jpg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746648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METAFÁZE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7960" y="188640"/>
            <a:ext cx="4996408" cy="6408712"/>
          </a:xfrm>
        </p:spPr>
        <p:txBody>
          <a:bodyPr/>
          <a:lstStyle/>
          <a:p>
            <a:r>
              <a:rPr lang="cs-CZ" sz="2400" b="1" dirty="0" smtClean="0"/>
              <a:t>chromosomy</a:t>
            </a:r>
            <a:r>
              <a:rPr lang="cs-CZ" sz="2400" dirty="0" smtClean="0"/>
              <a:t> napojené k mikrotubulům dělícího </a:t>
            </a:r>
            <a:r>
              <a:rPr lang="cs-CZ" sz="2000" dirty="0" smtClean="0"/>
              <a:t>vřeténka</a:t>
            </a:r>
            <a:r>
              <a:rPr lang="cs-CZ" sz="2400" dirty="0" smtClean="0"/>
              <a:t> se seřazují ve středové - </a:t>
            </a:r>
            <a:r>
              <a:rPr lang="cs-CZ" sz="2400" b="1" dirty="0" smtClean="0"/>
              <a:t>ekvatoriální rovině. Hovoříme o tzv. </a:t>
            </a:r>
            <a:r>
              <a:rPr lang="cs-CZ" sz="2400" b="1" dirty="0" err="1" smtClean="0"/>
              <a:t>metafázní</a:t>
            </a:r>
            <a:r>
              <a:rPr lang="cs-CZ" sz="2400" b="1" dirty="0" smtClean="0"/>
              <a:t> destičce</a:t>
            </a:r>
            <a:endParaRPr lang="cs-CZ" sz="2400" dirty="0" smtClean="0"/>
          </a:p>
          <a:p>
            <a:r>
              <a:rPr lang="cs-CZ" sz="2400" b="1" dirty="0" smtClean="0"/>
              <a:t>centromery</a:t>
            </a:r>
            <a:r>
              <a:rPr lang="cs-CZ" sz="2400" dirty="0" smtClean="0"/>
              <a:t> všech chromosomů leží taktéž v jedné rovině – </a:t>
            </a:r>
            <a:r>
              <a:rPr lang="cs-CZ" sz="2400" b="1" dirty="0" smtClean="0"/>
              <a:t>kolmo k ose vřeténka</a:t>
            </a:r>
          </a:p>
          <a:p>
            <a:r>
              <a:rPr lang="cs-CZ" sz="2400" dirty="0" smtClean="0"/>
              <a:t>Chromozomy získané v této fázi uměle zastavené</a:t>
            </a:r>
            <a:br>
              <a:rPr lang="cs-CZ" sz="2400" dirty="0" smtClean="0"/>
            </a:br>
            <a:r>
              <a:rPr lang="cs-CZ" sz="2400" dirty="0" smtClean="0"/>
              <a:t>např. kolchicinem</a:t>
            </a:r>
            <a:br>
              <a:rPr lang="cs-CZ" sz="2400" dirty="0" smtClean="0"/>
            </a:br>
            <a:r>
              <a:rPr lang="cs-CZ" sz="2400" dirty="0" smtClean="0"/>
              <a:t>se užívají k</a:t>
            </a:r>
            <a:br>
              <a:rPr lang="cs-CZ" sz="2400" dirty="0" smtClean="0"/>
            </a:br>
            <a:r>
              <a:rPr lang="cs-CZ" sz="2400" dirty="0" smtClean="0"/>
              <a:t>cytogenetickému</a:t>
            </a:r>
            <a:br>
              <a:rPr lang="cs-CZ" sz="2400" dirty="0" smtClean="0"/>
            </a:br>
            <a:r>
              <a:rPr lang="cs-CZ" sz="2400" dirty="0" smtClean="0"/>
              <a:t>vyšetření.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1646" t="13415" r="18570" b="7206"/>
          <a:stretch>
            <a:fillRect/>
          </a:stretch>
        </p:blipFill>
        <p:spPr bwMode="auto">
          <a:xfrm>
            <a:off x="251520" y="3717032"/>
            <a:ext cx="241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22"/>
            <a:ext cx="241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84604" y="61321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slideshare.net</a:t>
            </a:r>
            <a:r>
              <a:rPr lang="cs-CZ" sz="1200" b="1" dirty="0" smtClean="0"/>
              <a:t>/</a:t>
            </a:r>
          </a:p>
          <a:p>
            <a:r>
              <a:rPr lang="cs-CZ" sz="1200" b="1" dirty="0" smtClean="0"/>
              <a:t>medik.</a:t>
            </a:r>
            <a:r>
              <a:rPr lang="cs-CZ" sz="1200" b="1" dirty="0" err="1" smtClean="0"/>
              <a:t>cz</a:t>
            </a:r>
            <a:r>
              <a:rPr lang="cs-CZ" sz="1200" b="1" dirty="0" smtClean="0"/>
              <a:t>/praktikum-2-07</a:t>
            </a:r>
            <a:endParaRPr lang="cs-CZ" sz="1200" b="1" dirty="0"/>
          </a:p>
        </p:txBody>
      </p:sp>
      <p:pic>
        <p:nvPicPr>
          <p:cNvPr id="6148" name="Picture 4" descr="Mitosis, Metaph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89040"/>
            <a:ext cx="2230996" cy="2882281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5779569" y="6566909"/>
            <a:ext cx="1296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419873" y="651605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http://pictures.doccheck.com/en/photos/54911/9986/sizes/m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386608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anafáze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9792" y="548680"/>
            <a:ext cx="5256584" cy="60486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Anafáze začíná degradací proteinů (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kohezinů</a:t>
            </a:r>
            <a:r>
              <a:rPr lang="cs-CZ" dirty="0" smtClean="0"/>
              <a:t>), které drží dvě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sesterské chromatidy</a:t>
            </a:r>
            <a:r>
              <a:rPr lang="cs-CZ" dirty="0" smtClean="0"/>
              <a:t> do tohoto okamžiku u sebe (</a:t>
            </a:r>
            <a:r>
              <a:rPr lang="cs-CZ" dirty="0" err="1" smtClean="0"/>
              <a:t>dvouchromatidové</a:t>
            </a:r>
            <a:r>
              <a:rPr lang="cs-CZ" dirty="0" smtClean="0"/>
              <a:t> chromozomy) enzymem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separázou</a:t>
            </a:r>
            <a:r>
              <a:rPr lang="cs-CZ" dirty="0" smtClean="0"/>
              <a:t>, do té chvíle neaktivní.</a:t>
            </a:r>
          </a:p>
          <a:p>
            <a:r>
              <a:rPr lang="cs-CZ" dirty="0" smtClean="0"/>
              <a:t>Každá sesterská chromatida je napojena na mikrotubuly dělícího vřeténka.</a:t>
            </a:r>
          </a:p>
          <a:p>
            <a:r>
              <a:rPr lang="cs-CZ" dirty="0" smtClean="0"/>
              <a:t>Uvolněné sesterské chromatidy se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rozestupují z ekvatoriální roviny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segregace</a:t>
            </a:r>
            <a:r>
              <a:rPr lang="cs-CZ" dirty="0" smtClean="0"/>
              <a:t>)k pólům dělícího vřeténka.</a:t>
            </a:r>
          </a:p>
          <a:p>
            <a:r>
              <a:rPr lang="cs-CZ" dirty="0" smtClean="0"/>
              <a:t>Současně účinkem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polárních mikrotubulů</a:t>
            </a:r>
            <a:r>
              <a:rPr lang="cs-CZ" dirty="0" smtClean="0"/>
              <a:t> dochází k oddalování těchto pólů od sebe.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22216"/>
            <a:ext cx="241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074" y="1219169"/>
            <a:ext cx="241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15329" y="622911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slideshare.net</a:t>
            </a:r>
            <a:r>
              <a:rPr lang="cs-CZ" sz="1200" b="1" dirty="0" smtClean="0"/>
              <a:t>/</a:t>
            </a:r>
          </a:p>
          <a:p>
            <a:r>
              <a:rPr lang="cs-CZ" sz="1200" b="1" dirty="0" smtClean="0"/>
              <a:t>medik.</a:t>
            </a:r>
            <a:r>
              <a:rPr lang="cs-CZ" sz="1200" b="1" dirty="0" err="1" smtClean="0"/>
              <a:t>cz</a:t>
            </a:r>
            <a:r>
              <a:rPr lang="cs-CZ" sz="1200" b="1" dirty="0" smtClean="0"/>
              <a:t>/praktikum-2-07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267464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telofáze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59832" y="44624"/>
            <a:ext cx="5112568" cy="6813376"/>
          </a:xfrm>
        </p:spPr>
        <p:txBody>
          <a:bodyPr>
            <a:noAutofit/>
          </a:bodyPr>
          <a:lstStyle/>
          <a:p>
            <a:r>
              <a:rPr lang="cs-CZ" sz="2400" dirty="0" smtClean="0"/>
              <a:t>Chromosomy se rozestoupily z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ekvatoriální roviny</a:t>
            </a:r>
            <a:r>
              <a:rPr lang="cs-CZ" sz="2400" dirty="0" smtClean="0"/>
              <a:t> k pólům dělícího vřeténka.</a:t>
            </a:r>
          </a:p>
          <a:p>
            <a:r>
              <a:rPr lang="cs-CZ" sz="2400" dirty="0" smtClean="0"/>
              <a:t>Součinností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polárních (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nonkinetochorových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mikrotubulů</a:t>
            </a:r>
            <a:r>
              <a:rPr lang="cs-CZ" sz="2400" dirty="0" smtClean="0"/>
              <a:t> se buňka neustále protahuje.</a:t>
            </a:r>
          </a:p>
          <a:p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Jednochromatid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chromozomy</a:t>
            </a:r>
            <a:r>
              <a:rPr lang="cs-CZ" sz="2400" dirty="0" smtClean="0"/>
              <a:t> jsou zkoncentrovány u pólů dělícího vřeténka.</a:t>
            </a:r>
          </a:p>
          <a:p>
            <a:r>
              <a:rPr lang="cs-CZ" sz="2400" dirty="0" smtClean="0"/>
              <a:t>Z membrán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cs-CZ" sz="2400" dirty="0" smtClean="0"/>
              <a:t> se tvoří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jaderná membrána</a:t>
            </a:r>
            <a:r>
              <a:rPr lang="cs-CZ" sz="2400" dirty="0" smtClean="0"/>
              <a:t> </a:t>
            </a:r>
            <a:r>
              <a:rPr lang="cs-CZ" sz="2400" dirty="0" smtClean="0">
                <a:sym typeface="Symbol"/>
              </a:rPr>
              <a:t>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dceřiná jádra</a:t>
            </a:r>
            <a:r>
              <a:rPr lang="cs-CZ" sz="2400" dirty="0" smtClean="0">
                <a:sym typeface="Symbol"/>
              </a:rPr>
              <a:t>.</a:t>
            </a:r>
          </a:p>
          <a:p>
            <a:r>
              <a:rPr lang="cs-CZ" sz="2400" dirty="0" smtClean="0">
                <a:sym typeface="Symbol"/>
              </a:rPr>
              <a:t>Počet chromozomů je identický s mateřským jádrem, ale počet molekul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dsDNA</a:t>
            </a:r>
            <a:r>
              <a:rPr lang="cs-CZ" sz="2400" dirty="0" smtClean="0">
                <a:sym typeface="Symbol"/>
              </a:rPr>
              <a:t> klesá na polovinu.</a:t>
            </a:r>
          </a:p>
          <a:p>
            <a:r>
              <a:rPr lang="cs-CZ" sz="2400" dirty="0" smtClean="0"/>
              <a:t>Chromozomy </a:t>
            </a:r>
            <a:r>
              <a:rPr lang="cs-CZ" sz="2400" dirty="0" err="1" smtClean="0"/>
              <a:t>dekondenzují</a:t>
            </a:r>
            <a:r>
              <a:rPr lang="cs-CZ" sz="2400" dirty="0" smtClean="0"/>
              <a:t> a ztrácejí svou barvitelnost.</a:t>
            </a:r>
            <a:endParaRPr lang="cs-CZ" sz="2400" dirty="0"/>
          </a:p>
        </p:txBody>
      </p:sp>
      <p:pic>
        <p:nvPicPr>
          <p:cNvPr id="2253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8" y="1268760"/>
            <a:ext cx="295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95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47849" y="635171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slideshare.net</a:t>
            </a:r>
            <a:r>
              <a:rPr lang="cs-CZ" sz="1200" b="1" dirty="0" smtClean="0"/>
              <a:t>/</a:t>
            </a:r>
          </a:p>
          <a:p>
            <a:r>
              <a:rPr lang="cs-CZ" sz="1200" b="1" dirty="0" smtClean="0"/>
              <a:t>medik.</a:t>
            </a:r>
            <a:r>
              <a:rPr lang="cs-CZ" sz="1200" b="1" dirty="0" err="1" smtClean="0"/>
              <a:t>cz</a:t>
            </a:r>
            <a:r>
              <a:rPr lang="cs-CZ" sz="1200" b="1" dirty="0" smtClean="0"/>
              <a:t>/praktikum-2-07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7239000" cy="1728192"/>
          </a:xfrm>
        </p:spPr>
        <p:txBody>
          <a:bodyPr>
            <a:normAutofit/>
          </a:bodyPr>
          <a:lstStyle/>
          <a:p>
            <a:r>
              <a:rPr lang="cs-CZ" sz="2400" dirty="0" smtClean="0">
                <a:sym typeface="Symbol"/>
              </a:rPr>
              <a:t>V dceřiných jádrech se obnovují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jadérka</a:t>
            </a:r>
            <a:r>
              <a:rPr lang="cs-CZ" sz="2400" dirty="0" smtClean="0">
                <a:sym typeface="Symbol"/>
              </a:rPr>
              <a:t>.</a:t>
            </a:r>
          </a:p>
          <a:p>
            <a:r>
              <a:rPr lang="cs-CZ" sz="2400" dirty="0" smtClean="0">
                <a:sym typeface="Symbol"/>
              </a:rPr>
              <a:t>Současně s novotvorbou jader nastupuje proces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CYTOKINEZE </a:t>
            </a:r>
            <a:r>
              <a:rPr lang="cs-CZ" sz="2400" dirty="0" smtClean="0">
                <a:sym typeface="Symbol"/>
              </a:rPr>
              <a:t>- u rostlinných buněk odlišně od buněk živočišných.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2674640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telofáze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6423719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http://upload.wikimedia.org/wikipedia/commons/</a:t>
            </a:r>
          </a:p>
          <a:p>
            <a:r>
              <a:rPr lang="cs-CZ" sz="1200" b="1" dirty="0" err="1" smtClean="0"/>
              <a:t>thumb</a:t>
            </a:r>
            <a:r>
              <a:rPr lang="cs-CZ" sz="1200" b="1" dirty="0" smtClean="0"/>
              <a:t>/b/ba/</a:t>
            </a:r>
            <a:r>
              <a:rPr lang="cs-CZ" sz="1200" b="1" dirty="0" err="1" smtClean="0"/>
              <a:t>Telophase.svg</a:t>
            </a:r>
            <a:r>
              <a:rPr lang="cs-CZ" sz="1200" b="1" dirty="0" smtClean="0"/>
              <a:t>/320px-</a:t>
            </a:r>
            <a:r>
              <a:rPr lang="cs-CZ" sz="1200" b="1" dirty="0" err="1" smtClean="0"/>
              <a:t>Telophase.svg.png</a:t>
            </a:r>
            <a:endParaRPr lang="cs-CZ" sz="1200" b="1" dirty="0"/>
          </a:p>
        </p:txBody>
      </p:sp>
      <p:pic>
        <p:nvPicPr>
          <p:cNvPr id="2052" name="Picture 4" descr="File:Telophase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91961"/>
            <a:ext cx="3635896" cy="363589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355976" y="6525344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http://en.wikipedia.org/wiki/File:TelophaseIF.jpg</a:t>
            </a:r>
            <a:endParaRPr lang="cs-CZ" sz="1200" b="1" dirty="0"/>
          </a:p>
        </p:txBody>
      </p:sp>
      <p:pic>
        <p:nvPicPr>
          <p:cNvPr id="9" name="Obrázek 8" descr="telofáze.jpg"/>
          <p:cNvPicPr>
            <a:picLocks noChangeAspect="1"/>
          </p:cNvPicPr>
          <p:nvPr/>
        </p:nvPicPr>
        <p:blipFill>
          <a:blip r:embed="rId3" cstate="print"/>
          <a:srcRect l="4406" t="26900" r="46092" b="27950"/>
          <a:stretch>
            <a:fillRect/>
          </a:stretch>
        </p:blipFill>
        <p:spPr>
          <a:xfrm>
            <a:off x="35496" y="2924944"/>
            <a:ext cx="2736304" cy="309634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824574" y="2636912"/>
            <a:ext cx="2556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Obnova jaderné membrány, novotvorba jadérek, </a:t>
            </a:r>
            <a:r>
              <a:rPr lang="cs-CZ" dirty="0" err="1" smtClean="0"/>
              <a:t>despiralizace</a:t>
            </a:r>
            <a:r>
              <a:rPr lang="cs-CZ" dirty="0" smtClean="0"/>
              <a:t> chromozomů.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75656" y="5013176"/>
            <a:ext cx="288032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Kontraktilní prstenec aktinových a myozinových </a:t>
            </a:r>
            <a:r>
              <a:rPr lang="cs-CZ" dirty="0" err="1" smtClean="0"/>
              <a:t>filament</a:t>
            </a:r>
            <a:r>
              <a:rPr lang="cs-CZ" dirty="0" smtClean="0"/>
              <a:t> rozděluje mateřskou buňku na dvě dceřiné.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an HeLa cancer cell in prophase of mitosis"/>
          <p:cNvPicPr>
            <a:picLocks noChangeAspect="1" noChangeArrowheads="1"/>
          </p:cNvPicPr>
          <p:nvPr/>
        </p:nvPicPr>
        <p:blipFill>
          <a:blip r:embed="rId2" cstate="print"/>
          <a:srcRect b="4248"/>
          <a:stretch>
            <a:fillRect/>
          </a:stretch>
        </p:blipFill>
        <p:spPr bwMode="auto">
          <a:xfrm>
            <a:off x="143920" y="863724"/>
            <a:ext cx="2699888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uman HeLa cancer cell in prometaphase of mitosis"/>
          <p:cNvPicPr>
            <a:picLocks noChangeAspect="1" noChangeArrowheads="1"/>
          </p:cNvPicPr>
          <p:nvPr/>
        </p:nvPicPr>
        <p:blipFill>
          <a:blip r:embed="rId3" cstate="print"/>
          <a:srcRect b="6383"/>
          <a:stretch>
            <a:fillRect/>
          </a:stretch>
        </p:blipFill>
        <p:spPr bwMode="auto">
          <a:xfrm>
            <a:off x="3167069" y="863724"/>
            <a:ext cx="2701075" cy="270000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uman HeLa cancer cell in late prometaphase of mitosis"/>
          <p:cNvPicPr>
            <a:picLocks noChangeAspect="1" noChangeArrowheads="1"/>
          </p:cNvPicPr>
          <p:nvPr/>
        </p:nvPicPr>
        <p:blipFill>
          <a:blip r:embed="rId4" cstate="print"/>
          <a:srcRect b="4199"/>
          <a:stretch>
            <a:fillRect/>
          </a:stretch>
        </p:blipFill>
        <p:spPr bwMode="auto">
          <a:xfrm>
            <a:off x="6264788" y="863724"/>
            <a:ext cx="26997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 descr="Illustration of a cell in prometaphase"/>
          <p:cNvPicPr>
            <a:picLocks noChangeAspect="1" noChangeArrowheads="1"/>
          </p:cNvPicPr>
          <p:nvPr/>
        </p:nvPicPr>
        <p:blipFill>
          <a:blip r:embed="rId5" cstate="print"/>
          <a:srcRect l="8248" t="10500" r="9281" b="15503"/>
          <a:stretch>
            <a:fillRect/>
          </a:stretch>
        </p:blipFill>
        <p:spPr bwMode="auto">
          <a:xfrm>
            <a:off x="4283968" y="3960766"/>
            <a:ext cx="3636104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4" name="Picture 20" descr="Illustration of a cell in prophase"/>
          <p:cNvPicPr>
            <a:picLocks noChangeAspect="1" noChangeArrowheads="1"/>
          </p:cNvPicPr>
          <p:nvPr/>
        </p:nvPicPr>
        <p:blipFill>
          <a:blip r:embed="rId6" cstate="print"/>
          <a:srcRect l="17869" t="14437" r="16154" b="25188"/>
          <a:stretch>
            <a:fillRect/>
          </a:stretch>
        </p:blipFill>
        <p:spPr bwMode="auto">
          <a:xfrm>
            <a:off x="121359" y="3969360"/>
            <a:ext cx="26997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ovéPole 14"/>
          <p:cNvSpPr txBox="1"/>
          <p:nvPr/>
        </p:nvSpPr>
        <p:spPr>
          <a:xfrm>
            <a:off x="6948264" y="6613037"/>
            <a:ext cx="21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FF00"/>
                </a:solidFill>
              </a:rPr>
              <a:t>http://wellcomeimages.org/</a:t>
            </a:r>
            <a:endParaRPr lang="cs-CZ" sz="1200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27584" y="354257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131286" y="3525718"/>
            <a:ext cx="2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prometafáze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08240" y="116704"/>
            <a:ext cx="1835568" cy="648000"/>
          </a:xfrm>
        </p:spPr>
        <p:txBody>
          <a:bodyPr>
            <a:normAutofit/>
          </a:bodyPr>
          <a:lstStyle/>
          <a:p>
            <a:r>
              <a:rPr lang="cs-CZ" sz="3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Mitóza</a:t>
            </a:r>
            <a:r>
              <a:rPr lang="cs-CZ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uman HeLa cancer cell in metaphase of mitosis"/>
          <p:cNvPicPr>
            <a:picLocks noChangeAspect="1" noChangeArrowheads="1"/>
          </p:cNvPicPr>
          <p:nvPr/>
        </p:nvPicPr>
        <p:blipFill>
          <a:blip r:embed="rId2" cstate="print"/>
          <a:srcRect b="4391"/>
          <a:stretch>
            <a:fillRect/>
          </a:stretch>
        </p:blipFill>
        <p:spPr bwMode="auto">
          <a:xfrm>
            <a:off x="251520" y="801008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0" descr="Human HeLa cancer cell in early anaphase of mitosis"/>
          <p:cNvPicPr>
            <a:picLocks noChangeAspect="1" noChangeArrowheads="1"/>
          </p:cNvPicPr>
          <p:nvPr/>
        </p:nvPicPr>
        <p:blipFill>
          <a:blip r:embed="rId3" cstate="print"/>
          <a:srcRect b="4451"/>
          <a:stretch>
            <a:fillRect/>
          </a:stretch>
        </p:blipFill>
        <p:spPr bwMode="auto">
          <a:xfrm>
            <a:off x="3248146" y="801008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6" descr="Human HeLa cancer cell in anaphase of mitosis"/>
          <p:cNvPicPr>
            <a:picLocks noChangeAspect="1" noChangeArrowheads="1"/>
          </p:cNvPicPr>
          <p:nvPr/>
        </p:nvPicPr>
        <p:blipFill>
          <a:blip r:embed="rId4" cstate="print"/>
          <a:srcRect b="4799"/>
          <a:stretch>
            <a:fillRect/>
          </a:stretch>
        </p:blipFill>
        <p:spPr bwMode="auto">
          <a:xfrm>
            <a:off x="6228184" y="801008"/>
            <a:ext cx="2701253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 descr="Illustration of a cell in anaphase"/>
          <p:cNvPicPr>
            <a:picLocks noChangeArrowheads="1"/>
          </p:cNvPicPr>
          <p:nvPr/>
        </p:nvPicPr>
        <p:blipFill>
          <a:blip r:embed="rId5" cstate="print"/>
          <a:srcRect l="8247" t="13124" r="10656" b="23876"/>
          <a:stretch>
            <a:fillRect/>
          </a:stretch>
        </p:blipFill>
        <p:spPr bwMode="auto">
          <a:xfrm>
            <a:off x="4300956" y="3880764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8" name="Picture 10" descr="Illustration of a cell in metaphase"/>
          <p:cNvPicPr>
            <a:picLocks noChangeAspect="1" noChangeArrowheads="1"/>
          </p:cNvPicPr>
          <p:nvPr/>
        </p:nvPicPr>
        <p:blipFill>
          <a:blip r:embed="rId6" cstate="print"/>
          <a:srcRect l="4801" t="11812" r="4480" b="22564"/>
          <a:stretch>
            <a:fillRect/>
          </a:stretch>
        </p:blipFill>
        <p:spPr bwMode="auto">
          <a:xfrm>
            <a:off x="215816" y="3880764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7020272" y="6536377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FF00"/>
                </a:solidFill>
              </a:rPr>
              <a:t>http://wellcomeimages.org/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7584" y="3471391"/>
            <a:ext cx="15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metafáze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638629" y="347139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raná anafáze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444208" y="347139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pozdní anafáze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08240" y="33574"/>
            <a:ext cx="1835568" cy="648000"/>
          </a:xfrm>
        </p:spPr>
        <p:txBody>
          <a:bodyPr>
            <a:normAutofit/>
          </a:bodyPr>
          <a:lstStyle/>
          <a:p>
            <a:r>
              <a:rPr lang="cs-CZ" sz="3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Mitóza</a:t>
            </a:r>
            <a:r>
              <a:rPr lang="cs-CZ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mitÓza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Ekvační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dělení jádra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uman HeLa cancer cell in telophase of mitosis"/>
          <p:cNvPicPr>
            <a:picLocks noChangeAspect="1" noChangeArrowheads="1"/>
          </p:cNvPicPr>
          <p:nvPr/>
        </p:nvPicPr>
        <p:blipFill>
          <a:blip r:embed="rId2" cstate="print"/>
          <a:srcRect b="4553"/>
          <a:stretch>
            <a:fillRect/>
          </a:stretch>
        </p:blipFill>
        <p:spPr bwMode="auto">
          <a:xfrm>
            <a:off x="3960572" y="225064"/>
            <a:ext cx="377978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Illustration of a cell in telophase"/>
          <p:cNvPicPr>
            <a:picLocks noChangeAspect="1" noChangeArrowheads="1"/>
          </p:cNvPicPr>
          <p:nvPr/>
        </p:nvPicPr>
        <p:blipFill>
          <a:blip r:embed="rId3" cstate="print"/>
          <a:srcRect t="20999" b="35688"/>
          <a:stretch>
            <a:fillRect/>
          </a:stretch>
        </p:blipFill>
        <p:spPr bwMode="auto">
          <a:xfrm>
            <a:off x="3365698" y="4293096"/>
            <a:ext cx="523875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251520" y="643359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http://wellcomeimages.org/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95736" y="35433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telofáze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08240" y="172124"/>
            <a:ext cx="1835568" cy="648000"/>
          </a:xfrm>
        </p:spPr>
        <p:txBody>
          <a:bodyPr>
            <a:normAutofit/>
          </a:bodyPr>
          <a:lstStyle/>
          <a:p>
            <a:r>
              <a:rPr lang="cs-CZ" sz="3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Mitóza</a:t>
            </a:r>
            <a:r>
              <a:rPr lang="cs-CZ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2739" t="1393"/>
          <a:stretch>
            <a:fillRect/>
          </a:stretch>
        </p:blipFill>
        <p:spPr bwMode="auto">
          <a:xfrm>
            <a:off x="299192" y="734223"/>
            <a:ext cx="25881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729" t="2168"/>
          <a:stretch>
            <a:fillRect/>
          </a:stretch>
        </p:blipFill>
        <p:spPr bwMode="auto">
          <a:xfrm>
            <a:off x="3247280" y="748511"/>
            <a:ext cx="260917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1383"/>
          <a:stretch>
            <a:fillRect/>
          </a:stretch>
        </p:blipFill>
        <p:spPr bwMode="auto">
          <a:xfrm>
            <a:off x="6191536" y="748511"/>
            <a:ext cx="264217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231" y="3755864"/>
            <a:ext cx="27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6712" y="3762762"/>
            <a:ext cx="263295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 b="2441"/>
          <a:stretch>
            <a:fillRect/>
          </a:stretch>
        </p:blipFill>
        <p:spPr bwMode="auto">
          <a:xfrm>
            <a:off x="6186186" y="3756298"/>
            <a:ext cx="267045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ovéPole 11"/>
          <p:cNvSpPr txBox="1"/>
          <p:nvPr/>
        </p:nvSpPr>
        <p:spPr>
          <a:xfrm>
            <a:off x="432048" y="6536377"/>
            <a:ext cx="788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FF00"/>
                </a:solidFill>
              </a:rPr>
              <a:t>http://classconnection.s3.amazonaws.com/804/</a:t>
            </a:r>
            <a:r>
              <a:rPr lang="cs-CZ" sz="1200" b="1" dirty="0" err="1" smtClean="0">
                <a:solidFill>
                  <a:srgbClr val="FFFF00"/>
                </a:solidFill>
              </a:rPr>
              <a:t>flashcards</a:t>
            </a:r>
            <a:r>
              <a:rPr lang="cs-CZ" sz="1200" b="1" dirty="0" smtClean="0">
                <a:solidFill>
                  <a:srgbClr val="FFFF00"/>
                </a:solidFill>
              </a:rPr>
              <a:t>/662804/</a:t>
            </a:r>
            <a:r>
              <a:rPr lang="cs-CZ" sz="1200" b="1" dirty="0" err="1" smtClean="0">
                <a:solidFill>
                  <a:srgbClr val="FFFF00"/>
                </a:solidFill>
              </a:rPr>
              <a:t>png</a:t>
            </a:r>
            <a:r>
              <a:rPr lang="cs-CZ" sz="1200" b="1" dirty="0" smtClean="0">
                <a:solidFill>
                  <a:srgbClr val="FFFF00"/>
                </a:solidFill>
              </a:rPr>
              <a:t>/prometaphase1320704951633.png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600528" y="-77266"/>
            <a:ext cx="1835568" cy="648000"/>
          </a:xfrm>
        </p:spPr>
        <p:txBody>
          <a:bodyPr>
            <a:normAutofit/>
          </a:bodyPr>
          <a:lstStyle/>
          <a:p>
            <a:r>
              <a:rPr lang="cs-CZ" sz="3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Mitóza</a:t>
            </a:r>
            <a:r>
              <a:rPr lang="cs-CZ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ovéPole 229"/>
          <p:cNvSpPr txBox="1"/>
          <p:nvPr/>
        </p:nvSpPr>
        <p:spPr>
          <a:xfrm>
            <a:off x="179512" y="1343665"/>
            <a:ext cx="5040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Ploidie: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cs-CZ" sz="2400" dirty="0" smtClean="0"/>
              <a:t>mateřské jádro: 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S-</a:t>
            </a:r>
            <a:r>
              <a:rPr lang="cs-CZ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fáze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4n</a:t>
            </a:r>
            <a:endParaRPr lang="cs-CZ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cs-CZ" sz="2400" dirty="0" smtClean="0"/>
              <a:t>dceřiná jádra: 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Morfologie chromozomů: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cs-CZ" sz="2400" dirty="0" smtClean="0"/>
              <a:t>mateřské jádro: </a:t>
            </a:r>
            <a:r>
              <a:rPr lang="cs-CZ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dvouchromatidové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chromozomy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cs-CZ" sz="2400" dirty="0" smtClean="0"/>
              <a:t>dceřiná jádra: </a:t>
            </a:r>
            <a:r>
              <a:rPr lang="cs-CZ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jednochromatidové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chromozomy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molekul </a:t>
            </a:r>
            <a:r>
              <a:rPr lang="cs-CZ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cs-CZ" sz="2400" dirty="0" smtClean="0"/>
              <a:t>mateřské jádro: 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 x 2 identické </a:t>
            </a:r>
            <a:r>
              <a:rPr lang="cs-CZ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(4n </a:t>
            </a:r>
            <a:r>
              <a:rPr lang="cs-CZ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sz="2400" dirty="0" smtClean="0"/>
              <a:t>.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cs-CZ" sz="2400" dirty="0" smtClean="0"/>
              <a:t>dceřiná jádra: 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identická</a:t>
            </a:r>
            <a:r>
              <a:rPr lang="cs-CZ" sz="2400" dirty="0" smtClean="0"/>
              <a:t> 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 </a:t>
            </a:r>
            <a:r>
              <a:rPr lang="cs-CZ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endParaRPr lang="cs-CZ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224" y="426408"/>
            <a:ext cx="411480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mitózy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12360" y="5097289"/>
          <a:ext cx="179387" cy="1716087"/>
        </p:xfrm>
        <a:graphic>
          <a:graphicData uri="http://schemas.openxmlformats.org/presentationml/2006/ole">
            <p:oleObj spid="_x0000_s1028" name="ChemSketch" r:id="rId3" imgW="179832" imgH="1716024" progId="">
              <p:embed/>
            </p:oleObj>
          </a:graphicData>
        </a:graphic>
      </p:graphicFrame>
      <p:grpSp>
        <p:nvGrpSpPr>
          <p:cNvPr id="204" name="Skupina 203"/>
          <p:cNvGrpSpPr>
            <a:grpSpLocks noChangeAspect="1"/>
          </p:cNvGrpSpPr>
          <p:nvPr/>
        </p:nvGrpSpPr>
        <p:grpSpPr>
          <a:xfrm>
            <a:off x="5062391" y="1124744"/>
            <a:ext cx="667789" cy="2160000"/>
            <a:chOff x="356269" y="1025540"/>
            <a:chExt cx="1455136" cy="4706717"/>
          </a:xfrm>
        </p:grpSpPr>
        <p:sp>
          <p:nvSpPr>
            <p:cNvPr id="44" name="Zaoblený obdélník 5"/>
            <p:cNvSpPr/>
            <p:nvPr/>
          </p:nvSpPr>
          <p:spPr>
            <a:xfrm rot="21000000">
              <a:off x="683466" y="1729161"/>
              <a:ext cx="325906" cy="121473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Zaoblený obdélník 7"/>
            <p:cNvSpPr/>
            <p:nvPr/>
          </p:nvSpPr>
          <p:spPr>
            <a:xfrm rot="21000000">
              <a:off x="514993" y="1025540"/>
              <a:ext cx="325906" cy="71106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Elipsa 45"/>
            <p:cNvSpPr>
              <a:spLocks noChangeAspect="1"/>
            </p:cNvSpPr>
            <p:nvPr/>
          </p:nvSpPr>
          <p:spPr>
            <a:xfrm rot="21000000">
              <a:off x="678654" y="1681947"/>
              <a:ext cx="118511" cy="11851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Elipsa 46"/>
            <p:cNvSpPr/>
            <p:nvPr/>
          </p:nvSpPr>
          <p:spPr>
            <a:xfrm rot="21000000">
              <a:off x="490496" y="1037967"/>
              <a:ext cx="296311" cy="177786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Zaoblený obdélník 39"/>
            <p:cNvSpPr/>
            <p:nvPr/>
          </p:nvSpPr>
          <p:spPr>
            <a:xfrm rot="600000">
              <a:off x="1167246" y="1729161"/>
              <a:ext cx="325906" cy="121473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Zaoblený obdélník 40"/>
            <p:cNvSpPr/>
            <p:nvPr/>
          </p:nvSpPr>
          <p:spPr>
            <a:xfrm rot="600000">
              <a:off x="1335719" y="1025540"/>
              <a:ext cx="325906" cy="71106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Elipsa 41"/>
            <p:cNvSpPr>
              <a:spLocks noChangeAspect="1"/>
            </p:cNvSpPr>
            <p:nvPr/>
          </p:nvSpPr>
          <p:spPr>
            <a:xfrm rot="600000">
              <a:off x="1372591" y="1680737"/>
              <a:ext cx="118511" cy="11851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Elipsa 42"/>
            <p:cNvSpPr/>
            <p:nvPr/>
          </p:nvSpPr>
          <p:spPr>
            <a:xfrm rot="600000">
              <a:off x="1400537" y="1039858"/>
              <a:ext cx="296311" cy="177786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Zaoblený obdélník 26"/>
            <p:cNvSpPr/>
            <p:nvPr/>
          </p:nvSpPr>
          <p:spPr>
            <a:xfrm rot="600000">
              <a:off x="541323" y="3036134"/>
              <a:ext cx="325906" cy="269612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Elipsa 28"/>
            <p:cNvSpPr/>
            <p:nvPr/>
          </p:nvSpPr>
          <p:spPr>
            <a:xfrm rot="720000">
              <a:off x="356269" y="5526697"/>
              <a:ext cx="296311" cy="177786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Zaoblený obdélník 37"/>
            <p:cNvSpPr/>
            <p:nvPr/>
          </p:nvSpPr>
          <p:spPr>
            <a:xfrm rot="21000000">
              <a:off x="1289816" y="3036134"/>
              <a:ext cx="325906" cy="269612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Elipsa 38"/>
            <p:cNvSpPr/>
            <p:nvPr/>
          </p:nvSpPr>
          <p:spPr>
            <a:xfrm rot="21000000">
              <a:off x="1515094" y="5523303"/>
              <a:ext cx="296311" cy="177786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896892" y="2769533"/>
              <a:ext cx="385161" cy="1185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885485" y="3077398"/>
              <a:ext cx="385161" cy="1185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Elipsa 33"/>
            <p:cNvSpPr>
              <a:spLocks/>
            </p:cNvSpPr>
            <p:nvPr/>
          </p:nvSpPr>
          <p:spPr>
            <a:xfrm>
              <a:off x="766923" y="2890150"/>
              <a:ext cx="622184" cy="23702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62" name="Zástupný symbol pro obsah 60" descr="Obrázek1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000000">
              <a:off x="1318644" y="3065510"/>
              <a:ext cx="252000" cy="2520000"/>
            </a:xfrm>
            <a:prstGeom prst="rect">
              <a:avLst/>
            </a:prstGeom>
          </p:spPr>
        </p:pic>
        <p:pic>
          <p:nvPicPr>
            <p:cNvPr id="63" name="Zástupný symbol pro obsah 60" descr="Obrázek1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0000">
              <a:off x="570854" y="3107075"/>
              <a:ext cx="252000" cy="2520000"/>
            </a:xfrm>
            <a:prstGeom prst="rect">
              <a:avLst/>
            </a:prstGeom>
          </p:spPr>
        </p:pic>
        <p:pic>
          <p:nvPicPr>
            <p:cNvPr id="64" name="Zástupný symbol pro obsah 60" descr="Obrázek1.png"/>
            <p:cNvPicPr>
              <a:picLocks/>
            </p:cNvPicPr>
            <p:nvPr/>
          </p:nvPicPr>
          <p:blipFill>
            <a:blip r:embed="rId4" cstate="print"/>
            <a:srcRect r="-15834" b="50505"/>
            <a:stretch>
              <a:fillRect/>
            </a:stretch>
          </p:blipFill>
          <p:spPr>
            <a:xfrm rot="21000000">
              <a:off x="709363" y="1713204"/>
              <a:ext cx="291903" cy="1152000"/>
            </a:xfrm>
            <a:prstGeom prst="rect">
              <a:avLst/>
            </a:prstGeom>
          </p:spPr>
        </p:pic>
        <p:pic>
          <p:nvPicPr>
            <p:cNvPr id="65" name="Zástupný symbol pro obsah 60" descr="Obrázek1.png"/>
            <p:cNvPicPr>
              <a:picLocks/>
            </p:cNvPicPr>
            <p:nvPr/>
          </p:nvPicPr>
          <p:blipFill>
            <a:blip r:embed="rId4" cstate="print"/>
            <a:srcRect r="-15834" b="50505"/>
            <a:stretch>
              <a:fillRect/>
            </a:stretch>
          </p:blipFill>
          <p:spPr>
            <a:xfrm rot="600000">
              <a:off x="1194283" y="1713199"/>
              <a:ext cx="291903" cy="1152000"/>
            </a:xfrm>
            <a:prstGeom prst="rect">
              <a:avLst/>
            </a:prstGeom>
          </p:spPr>
        </p:pic>
        <p:pic>
          <p:nvPicPr>
            <p:cNvPr id="67" name="Zástupný symbol pro obsah 60" descr="Obrázek1.png"/>
            <p:cNvPicPr>
              <a:picLocks/>
            </p:cNvPicPr>
            <p:nvPr/>
          </p:nvPicPr>
          <p:blipFill>
            <a:blip r:embed="rId4" cstate="print"/>
            <a:srcRect r="-21346" b="75371"/>
            <a:stretch>
              <a:fillRect/>
            </a:stretch>
          </p:blipFill>
          <p:spPr>
            <a:xfrm rot="600000">
              <a:off x="1365972" y="1105376"/>
              <a:ext cx="305794" cy="573237"/>
            </a:xfrm>
            <a:prstGeom prst="rect">
              <a:avLst/>
            </a:prstGeom>
          </p:spPr>
        </p:pic>
        <p:pic>
          <p:nvPicPr>
            <p:cNvPr id="69" name="Zástupný symbol pro obsah 60" descr="Obrázek1.png"/>
            <p:cNvPicPr>
              <a:picLocks/>
            </p:cNvPicPr>
            <p:nvPr/>
          </p:nvPicPr>
          <p:blipFill>
            <a:blip r:embed="rId4" cstate="print"/>
            <a:srcRect r="-21346" b="75371"/>
            <a:stretch>
              <a:fillRect/>
            </a:stretch>
          </p:blipFill>
          <p:spPr>
            <a:xfrm rot="21000000">
              <a:off x="534667" y="1077661"/>
              <a:ext cx="305794" cy="573237"/>
            </a:xfrm>
            <a:prstGeom prst="rect">
              <a:avLst/>
            </a:prstGeom>
          </p:spPr>
        </p:pic>
      </p:grpSp>
      <p:grpSp>
        <p:nvGrpSpPr>
          <p:cNvPr id="195" name="Skupina 194"/>
          <p:cNvGrpSpPr/>
          <p:nvPr/>
        </p:nvGrpSpPr>
        <p:grpSpPr>
          <a:xfrm>
            <a:off x="5973518" y="1628800"/>
            <a:ext cx="1440000" cy="1440000"/>
            <a:chOff x="6142321" y="850567"/>
            <a:chExt cx="1440000" cy="1440000"/>
          </a:xfrm>
        </p:grpSpPr>
        <p:sp>
          <p:nvSpPr>
            <p:cNvPr id="72" name="Elipsa 71"/>
            <p:cNvSpPr>
              <a:spLocks noChangeAspect="1"/>
            </p:cNvSpPr>
            <p:nvPr/>
          </p:nvSpPr>
          <p:spPr>
            <a:xfrm>
              <a:off x="6142321" y="850567"/>
              <a:ext cx="1440000" cy="144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outerShdw dist="508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3" name="Skupina 72"/>
            <p:cNvGrpSpPr>
              <a:grpSpLocks noChangeAspect="1"/>
            </p:cNvGrpSpPr>
            <p:nvPr/>
          </p:nvGrpSpPr>
          <p:grpSpPr>
            <a:xfrm>
              <a:off x="6931676" y="1119243"/>
              <a:ext cx="144218" cy="540000"/>
              <a:chOff x="356268" y="1016257"/>
              <a:chExt cx="1530330" cy="5730308"/>
            </a:xfrm>
          </p:grpSpPr>
          <p:sp>
            <p:nvSpPr>
              <p:cNvPr id="74" name="Zaoblený obdélník 73"/>
              <p:cNvSpPr/>
              <p:nvPr/>
            </p:nvSpPr>
            <p:spPr>
              <a:xfrm rot="600000">
                <a:off x="581122" y="3470565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5" name="Skupina 12"/>
              <p:cNvGrpSpPr/>
              <p:nvPr/>
            </p:nvGrpSpPr>
            <p:grpSpPr>
              <a:xfrm rot="-600000">
                <a:off x="678051" y="1016257"/>
                <a:ext cx="396000" cy="2348865"/>
                <a:chOff x="719616" y="1043967"/>
                <a:chExt cx="396000" cy="2348865"/>
              </a:xfrm>
            </p:grpSpPr>
            <p:sp>
              <p:nvSpPr>
                <p:cNvPr id="91" name="Zaoblený obdélník 5"/>
                <p:cNvSpPr/>
                <p:nvPr/>
              </p:nvSpPr>
              <p:spPr>
                <a:xfrm>
                  <a:off x="719616" y="1916832"/>
                  <a:ext cx="396000" cy="14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2" name="Zaoblený obdélník 7"/>
                <p:cNvSpPr/>
                <p:nvPr/>
              </p:nvSpPr>
              <p:spPr>
                <a:xfrm>
                  <a:off x="719616" y="1043967"/>
                  <a:ext cx="396000" cy="86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3" name="Elipsa 92"/>
                <p:cNvSpPr>
                  <a:spLocks noChangeAspect="1"/>
                </p:cNvSpPr>
                <p:nvPr/>
              </p:nvSpPr>
              <p:spPr>
                <a:xfrm>
                  <a:off x="841383" y="1847557"/>
                  <a:ext cx="144000" cy="144000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4" name="Elipsa 93"/>
                <p:cNvSpPr/>
                <p:nvPr/>
              </p:nvSpPr>
              <p:spPr>
                <a:xfrm>
                  <a:off x="744213" y="1055469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76" name="Elipsa 75"/>
              <p:cNvSpPr/>
              <p:nvPr/>
            </p:nvSpPr>
            <p:spPr>
              <a:xfrm rot="720000">
                <a:off x="356268" y="6496793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7" name="Skupina 22"/>
              <p:cNvGrpSpPr/>
              <p:nvPr/>
            </p:nvGrpSpPr>
            <p:grpSpPr>
              <a:xfrm rot="600000">
                <a:off x="1417452" y="1016257"/>
                <a:ext cx="396000" cy="2348865"/>
                <a:chOff x="1583712" y="1043967"/>
                <a:chExt cx="396000" cy="2348865"/>
              </a:xfrm>
            </p:grpSpPr>
            <p:sp>
              <p:nvSpPr>
                <p:cNvPr id="87" name="Zaoblený obdélník 86"/>
                <p:cNvSpPr/>
                <p:nvPr/>
              </p:nvSpPr>
              <p:spPr>
                <a:xfrm>
                  <a:off x="1583712" y="1916832"/>
                  <a:ext cx="396000" cy="14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Zaoblený obdélník 87"/>
                <p:cNvSpPr/>
                <p:nvPr/>
              </p:nvSpPr>
              <p:spPr>
                <a:xfrm>
                  <a:off x="1583712" y="1043967"/>
                  <a:ext cx="396000" cy="86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9" name="Elipsa 88"/>
                <p:cNvSpPr>
                  <a:spLocks noChangeAspect="1"/>
                </p:cNvSpPr>
                <p:nvPr/>
              </p:nvSpPr>
              <p:spPr>
                <a:xfrm>
                  <a:off x="1705479" y="1847557"/>
                  <a:ext cx="144000" cy="144000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0" name="Elipsa 89"/>
                <p:cNvSpPr/>
                <p:nvPr/>
              </p:nvSpPr>
              <p:spPr>
                <a:xfrm>
                  <a:off x="1608309" y="1055469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8" name="Skupina 21"/>
              <p:cNvGrpSpPr/>
              <p:nvPr/>
            </p:nvGrpSpPr>
            <p:grpSpPr>
              <a:xfrm rot="-600000">
                <a:off x="1490598" y="3470565"/>
                <a:ext cx="396000" cy="3276000"/>
                <a:chOff x="1583707" y="3401290"/>
                <a:chExt cx="396000" cy="3276000"/>
              </a:xfrm>
            </p:grpSpPr>
            <p:sp>
              <p:nvSpPr>
                <p:cNvPr id="85" name="Zaoblený obdélník 84"/>
                <p:cNvSpPr/>
                <p:nvPr/>
              </p:nvSpPr>
              <p:spPr>
                <a:xfrm>
                  <a:off x="1583707" y="3401290"/>
                  <a:ext cx="396000" cy="32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6" name="Elipsa 85"/>
                <p:cNvSpPr/>
                <p:nvPr/>
              </p:nvSpPr>
              <p:spPr>
                <a:xfrm>
                  <a:off x="1594449" y="6445137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79" name="Obdélník 78"/>
              <p:cNvSpPr/>
              <p:nvPr/>
            </p:nvSpPr>
            <p:spPr>
              <a:xfrm>
                <a:off x="1013165" y="3146624"/>
                <a:ext cx="468000" cy="144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Obdélník 79"/>
              <p:cNvSpPr/>
              <p:nvPr/>
            </p:nvSpPr>
            <p:spPr>
              <a:xfrm>
                <a:off x="999305" y="3520704"/>
                <a:ext cx="468000" cy="144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" name="Elipsa 80"/>
              <p:cNvSpPr>
                <a:spLocks/>
              </p:cNvSpPr>
              <p:nvPr/>
            </p:nvSpPr>
            <p:spPr>
              <a:xfrm>
                <a:off x="855243" y="3293183"/>
                <a:ext cx="756000" cy="288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6" name="Skupina 105"/>
            <p:cNvGrpSpPr>
              <a:grpSpLocks noChangeAspect="1"/>
            </p:cNvGrpSpPr>
            <p:nvPr/>
          </p:nvGrpSpPr>
          <p:grpSpPr>
            <a:xfrm>
              <a:off x="6660232" y="1124744"/>
              <a:ext cx="144218" cy="540000"/>
              <a:chOff x="356268" y="1016257"/>
              <a:chExt cx="1530330" cy="5730308"/>
            </a:xfrm>
          </p:grpSpPr>
          <p:sp>
            <p:nvSpPr>
              <p:cNvPr id="107" name="Zaoblený obdélník 106"/>
              <p:cNvSpPr/>
              <p:nvPr/>
            </p:nvSpPr>
            <p:spPr>
              <a:xfrm rot="600000">
                <a:off x="581122" y="3470565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08" name="Skupina 12"/>
              <p:cNvGrpSpPr/>
              <p:nvPr/>
            </p:nvGrpSpPr>
            <p:grpSpPr>
              <a:xfrm rot="-600000">
                <a:off x="678051" y="1016257"/>
                <a:ext cx="396000" cy="2348865"/>
                <a:chOff x="719616" y="1043967"/>
                <a:chExt cx="396000" cy="2348865"/>
              </a:xfrm>
            </p:grpSpPr>
            <p:sp>
              <p:nvSpPr>
                <p:cNvPr id="121" name="Zaoblený obdélník 5"/>
                <p:cNvSpPr/>
                <p:nvPr/>
              </p:nvSpPr>
              <p:spPr>
                <a:xfrm>
                  <a:off x="719616" y="1916832"/>
                  <a:ext cx="396000" cy="14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2" name="Zaoblený obdélník 7"/>
                <p:cNvSpPr/>
                <p:nvPr/>
              </p:nvSpPr>
              <p:spPr>
                <a:xfrm>
                  <a:off x="719616" y="1043967"/>
                  <a:ext cx="396000" cy="86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3" name="Elipsa 122"/>
                <p:cNvSpPr>
                  <a:spLocks noChangeAspect="1"/>
                </p:cNvSpPr>
                <p:nvPr/>
              </p:nvSpPr>
              <p:spPr>
                <a:xfrm>
                  <a:off x="841383" y="1847557"/>
                  <a:ext cx="144000" cy="144000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4" name="Elipsa 123"/>
                <p:cNvSpPr/>
                <p:nvPr/>
              </p:nvSpPr>
              <p:spPr>
                <a:xfrm>
                  <a:off x="744213" y="1055469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9" name="Elipsa 108"/>
              <p:cNvSpPr/>
              <p:nvPr/>
            </p:nvSpPr>
            <p:spPr>
              <a:xfrm rot="720000">
                <a:off x="356268" y="6496793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10" name="Skupina 22"/>
              <p:cNvGrpSpPr/>
              <p:nvPr/>
            </p:nvGrpSpPr>
            <p:grpSpPr>
              <a:xfrm rot="600000">
                <a:off x="1417452" y="1016257"/>
                <a:ext cx="396000" cy="2348865"/>
                <a:chOff x="1583712" y="1043967"/>
                <a:chExt cx="396000" cy="2348865"/>
              </a:xfrm>
            </p:grpSpPr>
            <p:sp>
              <p:nvSpPr>
                <p:cNvPr id="117" name="Zaoblený obdélník 116"/>
                <p:cNvSpPr/>
                <p:nvPr/>
              </p:nvSpPr>
              <p:spPr>
                <a:xfrm>
                  <a:off x="1583712" y="1916832"/>
                  <a:ext cx="396000" cy="14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8" name="Zaoblený obdélník 117"/>
                <p:cNvSpPr/>
                <p:nvPr/>
              </p:nvSpPr>
              <p:spPr>
                <a:xfrm>
                  <a:off x="1583712" y="1043967"/>
                  <a:ext cx="396000" cy="86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9" name="Elipsa 118"/>
                <p:cNvSpPr>
                  <a:spLocks noChangeAspect="1"/>
                </p:cNvSpPr>
                <p:nvPr/>
              </p:nvSpPr>
              <p:spPr>
                <a:xfrm>
                  <a:off x="1705479" y="1847557"/>
                  <a:ext cx="144000" cy="144000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0" name="Elipsa 119"/>
                <p:cNvSpPr/>
                <p:nvPr/>
              </p:nvSpPr>
              <p:spPr>
                <a:xfrm>
                  <a:off x="1608309" y="1055469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1" name="Skupina 21"/>
              <p:cNvGrpSpPr/>
              <p:nvPr/>
            </p:nvGrpSpPr>
            <p:grpSpPr>
              <a:xfrm rot="-600000">
                <a:off x="1490598" y="3470565"/>
                <a:ext cx="396000" cy="3276000"/>
                <a:chOff x="1583707" y="3401290"/>
                <a:chExt cx="396000" cy="3276000"/>
              </a:xfrm>
            </p:grpSpPr>
            <p:sp>
              <p:nvSpPr>
                <p:cNvPr id="115" name="Zaoblený obdélník 114"/>
                <p:cNvSpPr/>
                <p:nvPr/>
              </p:nvSpPr>
              <p:spPr>
                <a:xfrm>
                  <a:off x="1583707" y="3401290"/>
                  <a:ext cx="396000" cy="32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6" name="Elipsa 115"/>
                <p:cNvSpPr/>
                <p:nvPr/>
              </p:nvSpPr>
              <p:spPr>
                <a:xfrm>
                  <a:off x="1594449" y="6445137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12" name="Obdélník 111"/>
              <p:cNvSpPr/>
              <p:nvPr/>
            </p:nvSpPr>
            <p:spPr>
              <a:xfrm>
                <a:off x="1013165" y="3146624"/>
                <a:ext cx="468000" cy="144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Obdélník 112"/>
              <p:cNvSpPr/>
              <p:nvPr/>
            </p:nvSpPr>
            <p:spPr>
              <a:xfrm>
                <a:off x="999305" y="3520704"/>
                <a:ext cx="468000" cy="144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Elipsa 113"/>
              <p:cNvSpPr>
                <a:spLocks/>
              </p:cNvSpPr>
              <p:nvPr/>
            </p:nvSpPr>
            <p:spPr>
              <a:xfrm>
                <a:off x="855243" y="3293183"/>
                <a:ext cx="756000" cy="288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5" name="Skupina 124"/>
            <p:cNvGrpSpPr>
              <a:grpSpLocks/>
            </p:cNvGrpSpPr>
            <p:nvPr/>
          </p:nvGrpSpPr>
          <p:grpSpPr>
            <a:xfrm>
              <a:off x="6660232" y="1830969"/>
              <a:ext cx="144218" cy="216000"/>
              <a:chOff x="356268" y="1016257"/>
              <a:chExt cx="1530330" cy="5730308"/>
            </a:xfrm>
          </p:grpSpPr>
          <p:sp>
            <p:nvSpPr>
              <p:cNvPr id="126" name="Zaoblený obdélník 125"/>
              <p:cNvSpPr/>
              <p:nvPr/>
            </p:nvSpPr>
            <p:spPr>
              <a:xfrm rot="600000">
                <a:off x="581122" y="3470565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7" name="Skupina 12"/>
              <p:cNvGrpSpPr/>
              <p:nvPr/>
            </p:nvGrpSpPr>
            <p:grpSpPr>
              <a:xfrm rot="-600000">
                <a:off x="678051" y="1016257"/>
                <a:ext cx="396000" cy="2348865"/>
                <a:chOff x="719616" y="1043967"/>
                <a:chExt cx="396000" cy="2348865"/>
              </a:xfrm>
            </p:grpSpPr>
            <p:sp>
              <p:nvSpPr>
                <p:cNvPr id="140" name="Zaoblený obdélník 5"/>
                <p:cNvSpPr/>
                <p:nvPr/>
              </p:nvSpPr>
              <p:spPr>
                <a:xfrm>
                  <a:off x="719616" y="1916832"/>
                  <a:ext cx="396000" cy="14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1" name="Zaoblený obdélník 7"/>
                <p:cNvSpPr/>
                <p:nvPr/>
              </p:nvSpPr>
              <p:spPr>
                <a:xfrm>
                  <a:off x="719616" y="1043967"/>
                  <a:ext cx="396000" cy="86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2" name="Elipsa 141"/>
                <p:cNvSpPr>
                  <a:spLocks noChangeAspect="1"/>
                </p:cNvSpPr>
                <p:nvPr/>
              </p:nvSpPr>
              <p:spPr>
                <a:xfrm>
                  <a:off x="841383" y="1847557"/>
                  <a:ext cx="144000" cy="144000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3" name="Elipsa 142"/>
                <p:cNvSpPr/>
                <p:nvPr/>
              </p:nvSpPr>
              <p:spPr>
                <a:xfrm>
                  <a:off x="744213" y="1055469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8" name="Elipsa 127"/>
              <p:cNvSpPr/>
              <p:nvPr/>
            </p:nvSpPr>
            <p:spPr>
              <a:xfrm rot="720000">
                <a:off x="356268" y="6496793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9" name="Skupina 22"/>
              <p:cNvGrpSpPr/>
              <p:nvPr/>
            </p:nvGrpSpPr>
            <p:grpSpPr>
              <a:xfrm rot="600000">
                <a:off x="1417452" y="1016257"/>
                <a:ext cx="396000" cy="2348865"/>
                <a:chOff x="1583712" y="1043967"/>
                <a:chExt cx="396000" cy="2348865"/>
              </a:xfrm>
            </p:grpSpPr>
            <p:sp>
              <p:nvSpPr>
                <p:cNvPr id="136" name="Zaoblený obdélník 135"/>
                <p:cNvSpPr/>
                <p:nvPr/>
              </p:nvSpPr>
              <p:spPr>
                <a:xfrm>
                  <a:off x="1583712" y="1916832"/>
                  <a:ext cx="396000" cy="14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7" name="Zaoblený obdélník 136"/>
                <p:cNvSpPr/>
                <p:nvPr/>
              </p:nvSpPr>
              <p:spPr>
                <a:xfrm>
                  <a:off x="1583712" y="1043967"/>
                  <a:ext cx="396000" cy="86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8" name="Elipsa 137"/>
                <p:cNvSpPr>
                  <a:spLocks noChangeAspect="1"/>
                </p:cNvSpPr>
                <p:nvPr/>
              </p:nvSpPr>
              <p:spPr>
                <a:xfrm>
                  <a:off x="1705479" y="1847557"/>
                  <a:ext cx="144000" cy="144000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9" name="Elipsa 138"/>
                <p:cNvSpPr/>
                <p:nvPr/>
              </p:nvSpPr>
              <p:spPr>
                <a:xfrm>
                  <a:off x="1608309" y="1055469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0" name="Skupina 21"/>
              <p:cNvGrpSpPr/>
              <p:nvPr/>
            </p:nvGrpSpPr>
            <p:grpSpPr>
              <a:xfrm rot="-600000">
                <a:off x="1490598" y="3470565"/>
                <a:ext cx="396000" cy="3276000"/>
                <a:chOff x="1583707" y="3401290"/>
                <a:chExt cx="396000" cy="3276000"/>
              </a:xfrm>
            </p:grpSpPr>
            <p:sp>
              <p:nvSpPr>
                <p:cNvPr id="134" name="Zaoblený obdélník 133"/>
                <p:cNvSpPr/>
                <p:nvPr/>
              </p:nvSpPr>
              <p:spPr>
                <a:xfrm>
                  <a:off x="1583707" y="3401290"/>
                  <a:ext cx="396000" cy="32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5" name="Elipsa 134"/>
                <p:cNvSpPr/>
                <p:nvPr/>
              </p:nvSpPr>
              <p:spPr>
                <a:xfrm>
                  <a:off x="1594449" y="6445137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31" name="Obdélník 130"/>
              <p:cNvSpPr/>
              <p:nvPr/>
            </p:nvSpPr>
            <p:spPr>
              <a:xfrm>
                <a:off x="1013165" y="3146624"/>
                <a:ext cx="468000" cy="144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2" name="Obdélník 131"/>
              <p:cNvSpPr/>
              <p:nvPr/>
            </p:nvSpPr>
            <p:spPr>
              <a:xfrm>
                <a:off x="999305" y="3520704"/>
                <a:ext cx="468000" cy="144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Elipsa 132"/>
              <p:cNvSpPr>
                <a:spLocks/>
              </p:cNvSpPr>
              <p:nvPr/>
            </p:nvSpPr>
            <p:spPr>
              <a:xfrm>
                <a:off x="855243" y="3293183"/>
                <a:ext cx="756000" cy="288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4" name="Skupina 143"/>
            <p:cNvGrpSpPr>
              <a:grpSpLocks/>
            </p:cNvGrpSpPr>
            <p:nvPr/>
          </p:nvGrpSpPr>
          <p:grpSpPr>
            <a:xfrm>
              <a:off x="6948264" y="1822960"/>
              <a:ext cx="144218" cy="216000"/>
              <a:chOff x="356268" y="1016257"/>
              <a:chExt cx="1530330" cy="5730308"/>
            </a:xfrm>
          </p:grpSpPr>
          <p:sp>
            <p:nvSpPr>
              <p:cNvPr id="145" name="Zaoblený obdélník 144"/>
              <p:cNvSpPr/>
              <p:nvPr/>
            </p:nvSpPr>
            <p:spPr>
              <a:xfrm rot="600000">
                <a:off x="581122" y="3470565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46" name="Skupina 12"/>
              <p:cNvGrpSpPr/>
              <p:nvPr/>
            </p:nvGrpSpPr>
            <p:grpSpPr>
              <a:xfrm rot="-600000">
                <a:off x="678051" y="1016257"/>
                <a:ext cx="396000" cy="2348865"/>
                <a:chOff x="719616" y="1043967"/>
                <a:chExt cx="396000" cy="2348865"/>
              </a:xfrm>
            </p:grpSpPr>
            <p:sp>
              <p:nvSpPr>
                <p:cNvPr id="159" name="Zaoblený obdélník 5"/>
                <p:cNvSpPr/>
                <p:nvPr/>
              </p:nvSpPr>
              <p:spPr>
                <a:xfrm>
                  <a:off x="719616" y="1916832"/>
                  <a:ext cx="396000" cy="14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" name="Zaoblený obdélník 7"/>
                <p:cNvSpPr/>
                <p:nvPr/>
              </p:nvSpPr>
              <p:spPr>
                <a:xfrm>
                  <a:off x="719616" y="1043967"/>
                  <a:ext cx="396000" cy="86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" name="Elipsa 160"/>
                <p:cNvSpPr>
                  <a:spLocks noChangeAspect="1"/>
                </p:cNvSpPr>
                <p:nvPr/>
              </p:nvSpPr>
              <p:spPr>
                <a:xfrm>
                  <a:off x="841383" y="1847557"/>
                  <a:ext cx="144000" cy="144000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2" name="Elipsa 161"/>
                <p:cNvSpPr/>
                <p:nvPr/>
              </p:nvSpPr>
              <p:spPr>
                <a:xfrm>
                  <a:off x="744213" y="1055469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47" name="Elipsa 146"/>
              <p:cNvSpPr/>
              <p:nvPr/>
            </p:nvSpPr>
            <p:spPr>
              <a:xfrm rot="720000">
                <a:off x="356268" y="6496793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48" name="Skupina 22"/>
              <p:cNvGrpSpPr/>
              <p:nvPr/>
            </p:nvGrpSpPr>
            <p:grpSpPr>
              <a:xfrm rot="600000">
                <a:off x="1417452" y="1016257"/>
                <a:ext cx="396000" cy="2348865"/>
                <a:chOff x="1583712" y="1043967"/>
                <a:chExt cx="396000" cy="2348865"/>
              </a:xfrm>
            </p:grpSpPr>
            <p:sp>
              <p:nvSpPr>
                <p:cNvPr id="155" name="Zaoblený obdélník 154"/>
                <p:cNvSpPr/>
                <p:nvPr/>
              </p:nvSpPr>
              <p:spPr>
                <a:xfrm>
                  <a:off x="1583712" y="1916832"/>
                  <a:ext cx="396000" cy="14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6" name="Zaoblený obdélník 155"/>
                <p:cNvSpPr/>
                <p:nvPr/>
              </p:nvSpPr>
              <p:spPr>
                <a:xfrm>
                  <a:off x="1583712" y="1043967"/>
                  <a:ext cx="396000" cy="86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Elipsa 156"/>
                <p:cNvSpPr>
                  <a:spLocks noChangeAspect="1"/>
                </p:cNvSpPr>
                <p:nvPr/>
              </p:nvSpPr>
              <p:spPr>
                <a:xfrm>
                  <a:off x="1705479" y="1847557"/>
                  <a:ext cx="144000" cy="144000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8" name="Elipsa 157"/>
                <p:cNvSpPr/>
                <p:nvPr/>
              </p:nvSpPr>
              <p:spPr>
                <a:xfrm>
                  <a:off x="1608309" y="1055469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9" name="Skupina 21"/>
              <p:cNvGrpSpPr/>
              <p:nvPr/>
            </p:nvGrpSpPr>
            <p:grpSpPr>
              <a:xfrm rot="-600000">
                <a:off x="1490598" y="3470565"/>
                <a:ext cx="396000" cy="3276000"/>
                <a:chOff x="1583707" y="3401290"/>
                <a:chExt cx="396000" cy="3276000"/>
              </a:xfrm>
            </p:grpSpPr>
            <p:sp>
              <p:nvSpPr>
                <p:cNvPr id="153" name="Zaoblený obdélník 152"/>
                <p:cNvSpPr/>
                <p:nvPr/>
              </p:nvSpPr>
              <p:spPr>
                <a:xfrm>
                  <a:off x="1583707" y="3401290"/>
                  <a:ext cx="396000" cy="327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4" name="Elipsa 153"/>
                <p:cNvSpPr/>
                <p:nvPr/>
              </p:nvSpPr>
              <p:spPr>
                <a:xfrm>
                  <a:off x="1594449" y="6445137"/>
                  <a:ext cx="360040" cy="21602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50" name="Obdélník 149"/>
              <p:cNvSpPr/>
              <p:nvPr/>
            </p:nvSpPr>
            <p:spPr>
              <a:xfrm>
                <a:off x="1013165" y="3146624"/>
                <a:ext cx="468000" cy="144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1" name="Obdélník 150"/>
              <p:cNvSpPr/>
              <p:nvPr/>
            </p:nvSpPr>
            <p:spPr>
              <a:xfrm>
                <a:off x="999305" y="3520704"/>
                <a:ext cx="468000" cy="144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2" name="Elipsa 151"/>
              <p:cNvSpPr>
                <a:spLocks/>
              </p:cNvSpPr>
              <p:nvPr/>
            </p:nvSpPr>
            <p:spPr>
              <a:xfrm>
                <a:off x="855243" y="3293183"/>
                <a:ext cx="756000" cy="288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94" name="Elipsa 193"/>
          <p:cNvSpPr>
            <a:spLocks noChangeAspect="1"/>
          </p:cNvSpPr>
          <p:nvPr/>
        </p:nvSpPr>
        <p:spPr>
          <a:xfrm>
            <a:off x="6981630" y="3573016"/>
            <a:ext cx="1080000" cy="108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5" name="Skupina 94"/>
          <p:cNvGrpSpPr>
            <a:grpSpLocks noChangeAspect="1"/>
          </p:cNvGrpSpPr>
          <p:nvPr/>
        </p:nvGrpSpPr>
        <p:grpSpPr>
          <a:xfrm>
            <a:off x="7588137" y="4334471"/>
            <a:ext cx="21123" cy="216000"/>
            <a:chOff x="4815750" y="952971"/>
            <a:chExt cx="554942" cy="5674888"/>
          </a:xfrm>
        </p:grpSpPr>
        <p:grpSp>
          <p:nvGrpSpPr>
            <p:cNvPr id="96" name="Skupina 35"/>
            <p:cNvGrpSpPr/>
            <p:nvPr/>
          </p:nvGrpSpPr>
          <p:grpSpPr>
            <a:xfrm rot="600000">
              <a:off x="4901546" y="952971"/>
              <a:ext cx="396000" cy="2348865"/>
              <a:chOff x="1583712" y="1043967"/>
              <a:chExt cx="396000" cy="2348865"/>
            </a:xfrm>
          </p:grpSpPr>
          <p:sp>
            <p:nvSpPr>
              <p:cNvPr id="102" name="Zaoblený obdélník 101"/>
              <p:cNvSpPr/>
              <p:nvPr/>
            </p:nvSpPr>
            <p:spPr>
              <a:xfrm>
                <a:off x="1583712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Zaoblený obdélník 102"/>
              <p:cNvSpPr/>
              <p:nvPr/>
            </p:nvSpPr>
            <p:spPr>
              <a:xfrm>
                <a:off x="1583712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Elipsa 103"/>
              <p:cNvSpPr>
                <a:spLocks noChangeAspect="1"/>
              </p:cNvSpPr>
              <p:nvPr/>
            </p:nvSpPr>
            <p:spPr>
              <a:xfrm>
                <a:off x="1705479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Elipsa 104"/>
              <p:cNvSpPr/>
              <p:nvPr/>
            </p:nvSpPr>
            <p:spPr>
              <a:xfrm>
                <a:off x="1608309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7" name="Skupina 40"/>
            <p:cNvGrpSpPr/>
            <p:nvPr/>
          </p:nvGrpSpPr>
          <p:grpSpPr>
            <a:xfrm rot="-600000">
              <a:off x="4974692" y="3351859"/>
              <a:ext cx="396000" cy="3276000"/>
              <a:chOff x="1583707" y="3401290"/>
              <a:chExt cx="396000" cy="3276000"/>
            </a:xfrm>
          </p:grpSpPr>
          <p:sp>
            <p:nvSpPr>
              <p:cNvPr id="100" name="Zaoblený obdélník 99"/>
              <p:cNvSpPr/>
              <p:nvPr/>
            </p:nvSpPr>
            <p:spPr>
              <a:xfrm>
                <a:off x="1583707" y="3401290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Elipsa 100"/>
              <p:cNvSpPr/>
              <p:nvPr/>
            </p:nvSpPr>
            <p:spPr>
              <a:xfrm>
                <a:off x="1594449" y="6445137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8" name="Elipsa 97"/>
            <p:cNvSpPr>
              <a:spLocks noChangeAspect="1"/>
            </p:cNvSpPr>
            <p:nvPr/>
          </p:nvSpPr>
          <p:spPr>
            <a:xfrm>
              <a:off x="4815750" y="3229897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3" name="Skupina 162"/>
          <p:cNvGrpSpPr>
            <a:grpSpLocks noChangeAspect="1"/>
          </p:cNvGrpSpPr>
          <p:nvPr/>
        </p:nvGrpSpPr>
        <p:grpSpPr>
          <a:xfrm>
            <a:off x="7551129" y="3661676"/>
            <a:ext cx="56329" cy="576000"/>
            <a:chOff x="4815750" y="952971"/>
            <a:chExt cx="554942" cy="5674888"/>
          </a:xfrm>
        </p:grpSpPr>
        <p:grpSp>
          <p:nvGrpSpPr>
            <p:cNvPr id="164" name="Skupina 35"/>
            <p:cNvGrpSpPr/>
            <p:nvPr/>
          </p:nvGrpSpPr>
          <p:grpSpPr>
            <a:xfrm rot="600000">
              <a:off x="4901546" y="952971"/>
              <a:ext cx="396000" cy="2348865"/>
              <a:chOff x="1583712" y="1043967"/>
              <a:chExt cx="396000" cy="2348865"/>
            </a:xfrm>
          </p:grpSpPr>
          <p:sp>
            <p:nvSpPr>
              <p:cNvPr id="169" name="Zaoblený obdélník 168"/>
              <p:cNvSpPr/>
              <p:nvPr/>
            </p:nvSpPr>
            <p:spPr>
              <a:xfrm>
                <a:off x="1583712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0" name="Zaoblený obdélník 169"/>
              <p:cNvSpPr/>
              <p:nvPr/>
            </p:nvSpPr>
            <p:spPr>
              <a:xfrm>
                <a:off x="1583712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1" name="Elipsa 170"/>
              <p:cNvSpPr>
                <a:spLocks noChangeAspect="1"/>
              </p:cNvSpPr>
              <p:nvPr/>
            </p:nvSpPr>
            <p:spPr>
              <a:xfrm>
                <a:off x="1705479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2" name="Elipsa 171"/>
              <p:cNvSpPr/>
              <p:nvPr/>
            </p:nvSpPr>
            <p:spPr>
              <a:xfrm>
                <a:off x="1608309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65" name="Skupina 40"/>
            <p:cNvGrpSpPr/>
            <p:nvPr/>
          </p:nvGrpSpPr>
          <p:grpSpPr>
            <a:xfrm rot="-600000">
              <a:off x="4974692" y="3351859"/>
              <a:ext cx="396000" cy="3276000"/>
              <a:chOff x="1583707" y="3401290"/>
              <a:chExt cx="396000" cy="3276000"/>
            </a:xfrm>
          </p:grpSpPr>
          <p:sp>
            <p:nvSpPr>
              <p:cNvPr id="167" name="Zaoblený obdélník 166"/>
              <p:cNvSpPr/>
              <p:nvPr/>
            </p:nvSpPr>
            <p:spPr>
              <a:xfrm>
                <a:off x="1583707" y="3401290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8" name="Elipsa 167"/>
              <p:cNvSpPr/>
              <p:nvPr/>
            </p:nvSpPr>
            <p:spPr>
              <a:xfrm>
                <a:off x="1594449" y="6445137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66" name="Elipsa 165"/>
            <p:cNvSpPr>
              <a:spLocks noChangeAspect="1"/>
            </p:cNvSpPr>
            <p:nvPr/>
          </p:nvSpPr>
          <p:spPr>
            <a:xfrm>
              <a:off x="4815750" y="3229897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3" name="Elipsa 192"/>
          <p:cNvSpPr>
            <a:spLocks noChangeAspect="1"/>
          </p:cNvSpPr>
          <p:nvPr/>
        </p:nvSpPr>
        <p:spPr>
          <a:xfrm>
            <a:off x="5397574" y="3573016"/>
            <a:ext cx="1080000" cy="108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3" name="Skupina 172"/>
          <p:cNvGrpSpPr>
            <a:grpSpLocks noChangeAspect="1"/>
          </p:cNvGrpSpPr>
          <p:nvPr/>
        </p:nvGrpSpPr>
        <p:grpSpPr>
          <a:xfrm flipH="1">
            <a:off x="5862798" y="3664345"/>
            <a:ext cx="56327" cy="576000"/>
            <a:chOff x="4815750" y="952971"/>
            <a:chExt cx="554942" cy="5674888"/>
          </a:xfrm>
        </p:grpSpPr>
        <p:grpSp>
          <p:nvGrpSpPr>
            <p:cNvPr id="174" name="Skupina 35"/>
            <p:cNvGrpSpPr/>
            <p:nvPr/>
          </p:nvGrpSpPr>
          <p:grpSpPr>
            <a:xfrm rot="600000">
              <a:off x="4901546" y="952971"/>
              <a:ext cx="396000" cy="2348865"/>
              <a:chOff x="1583712" y="1043967"/>
              <a:chExt cx="396000" cy="2348865"/>
            </a:xfrm>
          </p:grpSpPr>
          <p:sp>
            <p:nvSpPr>
              <p:cNvPr id="179" name="Zaoblený obdélník 178"/>
              <p:cNvSpPr/>
              <p:nvPr/>
            </p:nvSpPr>
            <p:spPr>
              <a:xfrm>
                <a:off x="1583712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0" name="Zaoblený obdélník 179"/>
              <p:cNvSpPr/>
              <p:nvPr/>
            </p:nvSpPr>
            <p:spPr>
              <a:xfrm>
                <a:off x="1583712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1" name="Elipsa 180"/>
              <p:cNvSpPr>
                <a:spLocks noChangeAspect="1"/>
              </p:cNvSpPr>
              <p:nvPr/>
            </p:nvSpPr>
            <p:spPr>
              <a:xfrm>
                <a:off x="1705479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2" name="Elipsa 181"/>
              <p:cNvSpPr/>
              <p:nvPr/>
            </p:nvSpPr>
            <p:spPr>
              <a:xfrm>
                <a:off x="1608309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75" name="Skupina 40"/>
            <p:cNvGrpSpPr/>
            <p:nvPr/>
          </p:nvGrpSpPr>
          <p:grpSpPr>
            <a:xfrm rot="-600000">
              <a:off x="4974692" y="3351859"/>
              <a:ext cx="396000" cy="3276000"/>
              <a:chOff x="1583707" y="3401290"/>
              <a:chExt cx="396000" cy="3276000"/>
            </a:xfrm>
          </p:grpSpPr>
          <p:sp>
            <p:nvSpPr>
              <p:cNvPr id="177" name="Zaoblený obdélník 176"/>
              <p:cNvSpPr/>
              <p:nvPr/>
            </p:nvSpPr>
            <p:spPr>
              <a:xfrm>
                <a:off x="1583707" y="3401290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8" name="Elipsa 177"/>
              <p:cNvSpPr/>
              <p:nvPr/>
            </p:nvSpPr>
            <p:spPr>
              <a:xfrm>
                <a:off x="1594449" y="6445137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76" name="Elipsa 175"/>
            <p:cNvSpPr>
              <a:spLocks noChangeAspect="1"/>
            </p:cNvSpPr>
            <p:nvPr/>
          </p:nvSpPr>
          <p:spPr>
            <a:xfrm>
              <a:off x="4815750" y="3229897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3" name="Skupina 182"/>
          <p:cNvGrpSpPr>
            <a:grpSpLocks noChangeAspect="1"/>
          </p:cNvGrpSpPr>
          <p:nvPr/>
        </p:nvGrpSpPr>
        <p:grpSpPr>
          <a:xfrm flipH="1">
            <a:off x="5880293" y="4326082"/>
            <a:ext cx="21123" cy="216000"/>
            <a:chOff x="4815750" y="952971"/>
            <a:chExt cx="554942" cy="5674888"/>
          </a:xfrm>
        </p:grpSpPr>
        <p:grpSp>
          <p:nvGrpSpPr>
            <p:cNvPr id="184" name="Skupina 35"/>
            <p:cNvGrpSpPr/>
            <p:nvPr/>
          </p:nvGrpSpPr>
          <p:grpSpPr>
            <a:xfrm rot="600000">
              <a:off x="4901546" y="952971"/>
              <a:ext cx="396000" cy="2348865"/>
              <a:chOff x="1583712" y="1043967"/>
              <a:chExt cx="396000" cy="2348865"/>
            </a:xfrm>
          </p:grpSpPr>
          <p:sp>
            <p:nvSpPr>
              <p:cNvPr id="189" name="Zaoblený obdélník 188"/>
              <p:cNvSpPr/>
              <p:nvPr/>
            </p:nvSpPr>
            <p:spPr>
              <a:xfrm>
                <a:off x="1583712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0" name="Zaoblený obdélník 189"/>
              <p:cNvSpPr/>
              <p:nvPr/>
            </p:nvSpPr>
            <p:spPr>
              <a:xfrm>
                <a:off x="1583712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1" name="Elipsa 190"/>
              <p:cNvSpPr>
                <a:spLocks noChangeAspect="1"/>
              </p:cNvSpPr>
              <p:nvPr/>
            </p:nvSpPr>
            <p:spPr>
              <a:xfrm>
                <a:off x="1705479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2" name="Elipsa 191"/>
              <p:cNvSpPr/>
              <p:nvPr/>
            </p:nvSpPr>
            <p:spPr>
              <a:xfrm>
                <a:off x="1608309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85" name="Skupina 40"/>
            <p:cNvGrpSpPr/>
            <p:nvPr/>
          </p:nvGrpSpPr>
          <p:grpSpPr>
            <a:xfrm rot="-600000">
              <a:off x="4974692" y="3351859"/>
              <a:ext cx="396000" cy="3276000"/>
              <a:chOff x="1583707" y="3401290"/>
              <a:chExt cx="396000" cy="3276000"/>
            </a:xfrm>
          </p:grpSpPr>
          <p:sp>
            <p:nvSpPr>
              <p:cNvPr id="187" name="Zaoblený obdélník 186"/>
              <p:cNvSpPr/>
              <p:nvPr/>
            </p:nvSpPr>
            <p:spPr>
              <a:xfrm>
                <a:off x="1583707" y="3401290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8" name="Elipsa 187"/>
              <p:cNvSpPr/>
              <p:nvPr/>
            </p:nvSpPr>
            <p:spPr>
              <a:xfrm>
                <a:off x="1594449" y="6445137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86" name="Elipsa 185"/>
            <p:cNvSpPr>
              <a:spLocks noChangeAspect="1"/>
            </p:cNvSpPr>
            <p:nvPr/>
          </p:nvSpPr>
          <p:spPr>
            <a:xfrm>
              <a:off x="4815750" y="3229897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02" name="Přímá spojovací šipka 201"/>
          <p:cNvCxnSpPr/>
          <p:nvPr/>
        </p:nvCxnSpPr>
        <p:spPr>
          <a:xfrm rot="1500000">
            <a:off x="6272715" y="3114222"/>
            <a:ext cx="0" cy="4320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Přímá spojovací šipka 202"/>
          <p:cNvCxnSpPr/>
          <p:nvPr/>
        </p:nvCxnSpPr>
        <p:spPr>
          <a:xfrm rot="-1500000">
            <a:off x="7178376" y="3120731"/>
            <a:ext cx="0" cy="4320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Skupina 227"/>
          <p:cNvGrpSpPr>
            <a:grpSpLocks noChangeAspect="1"/>
          </p:cNvGrpSpPr>
          <p:nvPr/>
        </p:nvGrpSpPr>
        <p:grpSpPr>
          <a:xfrm>
            <a:off x="5178256" y="3213216"/>
            <a:ext cx="302328" cy="2160000"/>
            <a:chOff x="2515103" y="1738846"/>
            <a:chExt cx="668829" cy="4778484"/>
          </a:xfrm>
        </p:grpSpPr>
        <p:grpSp>
          <p:nvGrpSpPr>
            <p:cNvPr id="227" name="Skupina 226"/>
            <p:cNvGrpSpPr/>
            <p:nvPr/>
          </p:nvGrpSpPr>
          <p:grpSpPr>
            <a:xfrm>
              <a:off x="2515103" y="1738846"/>
              <a:ext cx="668829" cy="4778484"/>
              <a:chOff x="2515103" y="1738846"/>
              <a:chExt cx="668829" cy="4778484"/>
            </a:xfrm>
          </p:grpSpPr>
          <p:grpSp>
            <p:nvGrpSpPr>
              <p:cNvPr id="226" name="Skupina 225"/>
              <p:cNvGrpSpPr/>
              <p:nvPr/>
            </p:nvGrpSpPr>
            <p:grpSpPr>
              <a:xfrm>
                <a:off x="2515103" y="1738846"/>
                <a:ext cx="668829" cy="4778484"/>
                <a:chOff x="2515103" y="1738846"/>
                <a:chExt cx="668829" cy="4778484"/>
              </a:xfrm>
            </p:grpSpPr>
            <p:sp>
              <p:nvSpPr>
                <p:cNvPr id="53" name="Zaoblený obdélník 52"/>
                <p:cNvSpPr/>
                <p:nvPr/>
              </p:nvSpPr>
              <p:spPr>
                <a:xfrm rot="21000000">
                  <a:off x="2649206" y="3753313"/>
                  <a:ext cx="334115" cy="2764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Elipsa 53"/>
                <p:cNvSpPr/>
                <p:nvPr/>
              </p:nvSpPr>
              <p:spPr>
                <a:xfrm rot="21000000">
                  <a:off x="2880157" y="6303114"/>
                  <a:ext cx="303775" cy="182263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5" name="Zaoblený obdélník 54"/>
                <p:cNvSpPr/>
                <p:nvPr/>
              </p:nvSpPr>
              <p:spPr>
                <a:xfrm rot="600000">
                  <a:off x="2523549" y="2460187"/>
                  <a:ext cx="334115" cy="12453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" name="Elipsa 50"/>
                <p:cNvSpPr>
                  <a:spLocks noChangeAspect="1"/>
                </p:cNvSpPr>
                <p:nvPr/>
              </p:nvSpPr>
              <p:spPr>
                <a:xfrm>
                  <a:off x="2515103" y="3650411"/>
                  <a:ext cx="121496" cy="121495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6" name="Zaoblený obdélník 55"/>
                <p:cNvSpPr/>
                <p:nvPr/>
              </p:nvSpPr>
              <p:spPr>
                <a:xfrm rot="600000">
                  <a:off x="2696265" y="1738846"/>
                  <a:ext cx="334115" cy="7289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Elipsa 56"/>
                <p:cNvSpPr>
                  <a:spLocks noChangeAspect="1"/>
                </p:cNvSpPr>
                <p:nvPr/>
              </p:nvSpPr>
              <p:spPr>
                <a:xfrm rot="600000">
                  <a:off x="2734066" y="2410543"/>
                  <a:ext cx="121496" cy="121495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Elipsa 57"/>
                <p:cNvSpPr/>
                <p:nvPr/>
              </p:nvSpPr>
              <p:spPr>
                <a:xfrm rot="600000">
                  <a:off x="2762715" y="1753526"/>
                  <a:ext cx="303775" cy="182263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pic>
            <p:nvPicPr>
              <p:cNvPr id="68" name="Zástupný symbol pro obsah 60" descr="Obrázek1.png"/>
              <p:cNvPicPr>
                <a:picLocks noChangeAspect="1"/>
              </p:cNvPicPr>
              <p:nvPr/>
            </p:nvPicPr>
            <p:blipFill>
              <a:blip r:embed="rId4" cstate="print"/>
              <a:srcRect r="-21346" b="75371"/>
              <a:stretch>
                <a:fillRect/>
              </a:stretch>
            </p:blipFill>
            <p:spPr>
              <a:xfrm rot="600000">
                <a:off x="2733385" y="1822722"/>
                <a:ext cx="305794" cy="573237"/>
              </a:xfrm>
              <a:prstGeom prst="rect">
                <a:avLst/>
              </a:prstGeom>
            </p:spPr>
          </p:pic>
        </p:grpSp>
        <p:pic>
          <p:nvPicPr>
            <p:cNvPr id="66" name="Zástupný symbol pro obsah 60" descr="Obrázek1.png"/>
            <p:cNvPicPr>
              <a:picLocks noChangeAspect="1"/>
            </p:cNvPicPr>
            <p:nvPr/>
          </p:nvPicPr>
          <p:blipFill>
            <a:blip r:embed="rId4" cstate="print"/>
            <a:srcRect r="-15834" b="50505"/>
            <a:stretch>
              <a:fillRect/>
            </a:stretch>
          </p:blipFill>
          <p:spPr>
            <a:xfrm rot="600000">
              <a:off x="2551130" y="2495635"/>
              <a:ext cx="291903" cy="1152000"/>
            </a:xfrm>
            <a:prstGeom prst="rect">
              <a:avLst/>
            </a:prstGeom>
          </p:spPr>
        </p:pic>
      </p:grpSp>
      <p:pic>
        <p:nvPicPr>
          <p:cNvPr id="61" name="Zástupný symbol pro obsah 60" descr="Obrázek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-600000">
            <a:off x="5249166" y="4112573"/>
            <a:ext cx="118800" cy="1188000"/>
          </a:xfrm>
        </p:spPr>
      </p:pic>
      <p:sp>
        <p:nvSpPr>
          <p:cNvPr id="229" name="TextovéPole 228"/>
          <p:cNvSpPr txBox="1"/>
          <p:nvPr/>
        </p:nvSpPr>
        <p:spPr>
          <a:xfrm>
            <a:off x="6948264" y="57959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1" name="Skupina 230"/>
          <p:cNvGrpSpPr>
            <a:grpSpLocks noChangeAspect="1"/>
          </p:cNvGrpSpPr>
          <p:nvPr/>
        </p:nvGrpSpPr>
        <p:grpSpPr>
          <a:xfrm flipH="1">
            <a:off x="6015198" y="3664340"/>
            <a:ext cx="56327" cy="576000"/>
            <a:chOff x="4815750" y="952971"/>
            <a:chExt cx="554942" cy="5674888"/>
          </a:xfrm>
        </p:grpSpPr>
        <p:grpSp>
          <p:nvGrpSpPr>
            <p:cNvPr id="232" name="Skupina 35"/>
            <p:cNvGrpSpPr/>
            <p:nvPr/>
          </p:nvGrpSpPr>
          <p:grpSpPr>
            <a:xfrm rot="600000">
              <a:off x="4901546" y="952971"/>
              <a:ext cx="396000" cy="2348865"/>
              <a:chOff x="1583712" y="1043967"/>
              <a:chExt cx="396000" cy="2348865"/>
            </a:xfrm>
          </p:grpSpPr>
          <p:sp>
            <p:nvSpPr>
              <p:cNvPr id="237" name="Zaoblený obdélník 236"/>
              <p:cNvSpPr/>
              <p:nvPr/>
            </p:nvSpPr>
            <p:spPr>
              <a:xfrm>
                <a:off x="1583712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8" name="Zaoblený obdélník 237"/>
              <p:cNvSpPr/>
              <p:nvPr/>
            </p:nvSpPr>
            <p:spPr>
              <a:xfrm>
                <a:off x="1583712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9" name="Elipsa 238"/>
              <p:cNvSpPr>
                <a:spLocks noChangeAspect="1"/>
              </p:cNvSpPr>
              <p:nvPr/>
            </p:nvSpPr>
            <p:spPr>
              <a:xfrm>
                <a:off x="1705479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0" name="Elipsa 239"/>
              <p:cNvSpPr/>
              <p:nvPr/>
            </p:nvSpPr>
            <p:spPr>
              <a:xfrm>
                <a:off x="1608309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33" name="Skupina 40"/>
            <p:cNvGrpSpPr/>
            <p:nvPr/>
          </p:nvGrpSpPr>
          <p:grpSpPr>
            <a:xfrm rot="-600000">
              <a:off x="4974692" y="3351859"/>
              <a:ext cx="396000" cy="3276000"/>
              <a:chOff x="1583707" y="3401290"/>
              <a:chExt cx="396000" cy="3276000"/>
            </a:xfrm>
          </p:grpSpPr>
          <p:sp>
            <p:nvSpPr>
              <p:cNvPr id="235" name="Zaoblený obdélník 234"/>
              <p:cNvSpPr/>
              <p:nvPr/>
            </p:nvSpPr>
            <p:spPr>
              <a:xfrm>
                <a:off x="1583707" y="3401290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6" name="Elipsa 235"/>
              <p:cNvSpPr/>
              <p:nvPr/>
            </p:nvSpPr>
            <p:spPr>
              <a:xfrm>
                <a:off x="1594449" y="6445137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34" name="Elipsa 233"/>
            <p:cNvSpPr>
              <a:spLocks noChangeAspect="1"/>
            </p:cNvSpPr>
            <p:nvPr/>
          </p:nvSpPr>
          <p:spPr>
            <a:xfrm>
              <a:off x="4815750" y="3229897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1" name="Skupina 240"/>
          <p:cNvGrpSpPr>
            <a:grpSpLocks noChangeAspect="1"/>
          </p:cNvGrpSpPr>
          <p:nvPr/>
        </p:nvGrpSpPr>
        <p:grpSpPr>
          <a:xfrm flipH="1">
            <a:off x="6032693" y="4320806"/>
            <a:ext cx="21123" cy="216000"/>
            <a:chOff x="4815750" y="952971"/>
            <a:chExt cx="554942" cy="5674888"/>
          </a:xfrm>
        </p:grpSpPr>
        <p:grpSp>
          <p:nvGrpSpPr>
            <p:cNvPr id="242" name="Skupina 35"/>
            <p:cNvGrpSpPr/>
            <p:nvPr/>
          </p:nvGrpSpPr>
          <p:grpSpPr>
            <a:xfrm rot="600000">
              <a:off x="4901546" y="952971"/>
              <a:ext cx="396000" cy="2348865"/>
              <a:chOff x="1583712" y="1043967"/>
              <a:chExt cx="396000" cy="2348865"/>
            </a:xfrm>
          </p:grpSpPr>
          <p:sp>
            <p:nvSpPr>
              <p:cNvPr id="247" name="Zaoblený obdélník 246"/>
              <p:cNvSpPr/>
              <p:nvPr/>
            </p:nvSpPr>
            <p:spPr>
              <a:xfrm>
                <a:off x="1583712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8" name="Zaoblený obdélník 247"/>
              <p:cNvSpPr/>
              <p:nvPr/>
            </p:nvSpPr>
            <p:spPr>
              <a:xfrm>
                <a:off x="1583712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9" name="Elipsa 248"/>
              <p:cNvSpPr>
                <a:spLocks noChangeAspect="1"/>
              </p:cNvSpPr>
              <p:nvPr/>
            </p:nvSpPr>
            <p:spPr>
              <a:xfrm>
                <a:off x="1705479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0" name="Elipsa 249"/>
              <p:cNvSpPr/>
              <p:nvPr/>
            </p:nvSpPr>
            <p:spPr>
              <a:xfrm>
                <a:off x="1608309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43" name="Skupina 40"/>
            <p:cNvGrpSpPr/>
            <p:nvPr/>
          </p:nvGrpSpPr>
          <p:grpSpPr>
            <a:xfrm rot="-600000">
              <a:off x="4974692" y="3351859"/>
              <a:ext cx="396000" cy="3276000"/>
              <a:chOff x="1583707" y="3401290"/>
              <a:chExt cx="396000" cy="3276000"/>
            </a:xfrm>
          </p:grpSpPr>
          <p:sp>
            <p:nvSpPr>
              <p:cNvPr id="245" name="Zaoblený obdélník 244"/>
              <p:cNvSpPr/>
              <p:nvPr/>
            </p:nvSpPr>
            <p:spPr>
              <a:xfrm>
                <a:off x="1583707" y="3401290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6" name="Elipsa 245"/>
              <p:cNvSpPr/>
              <p:nvPr/>
            </p:nvSpPr>
            <p:spPr>
              <a:xfrm>
                <a:off x="1594449" y="6445137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4" name="Elipsa 243"/>
            <p:cNvSpPr>
              <a:spLocks noChangeAspect="1"/>
            </p:cNvSpPr>
            <p:nvPr/>
          </p:nvSpPr>
          <p:spPr>
            <a:xfrm>
              <a:off x="4815750" y="3229897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1" name="Skupina 250"/>
          <p:cNvGrpSpPr>
            <a:grpSpLocks noChangeAspect="1"/>
          </p:cNvGrpSpPr>
          <p:nvPr/>
        </p:nvGrpSpPr>
        <p:grpSpPr>
          <a:xfrm>
            <a:off x="7401647" y="3661671"/>
            <a:ext cx="56329" cy="576000"/>
            <a:chOff x="4815750" y="952971"/>
            <a:chExt cx="554942" cy="5674888"/>
          </a:xfrm>
        </p:grpSpPr>
        <p:grpSp>
          <p:nvGrpSpPr>
            <p:cNvPr id="252" name="Skupina 35"/>
            <p:cNvGrpSpPr/>
            <p:nvPr/>
          </p:nvGrpSpPr>
          <p:grpSpPr>
            <a:xfrm rot="600000">
              <a:off x="4901546" y="952971"/>
              <a:ext cx="396000" cy="2348865"/>
              <a:chOff x="1583712" y="1043967"/>
              <a:chExt cx="396000" cy="2348865"/>
            </a:xfrm>
          </p:grpSpPr>
          <p:sp>
            <p:nvSpPr>
              <p:cNvPr id="257" name="Zaoblený obdélník 256"/>
              <p:cNvSpPr/>
              <p:nvPr/>
            </p:nvSpPr>
            <p:spPr>
              <a:xfrm>
                <a:off x="1583712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8" name="Zaoblený obdélník 257"/>
              <p:cNvSpPr/>
              <p:nvPr/>
            </p:nvSpPr>
            <p:spPr>
              <a:xfrm>
                <a:off x="1583712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9" name="Elipsa 258"/>
              <p:cNvSpPr>
                <a:spLocks noChangeAspect="1"/>
              </p:cNvSpPr>
              <p:nvPr/>
            </p:nvSpPr>
            <p:spPr>
              <a:xfrm>
                <a:off x="1705479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0" name="Elipsa 259"/>
              <p:cNvSpPr/>
              <p:nvPr/>
            </p:nvSpPr>
            <p:spPr>
              <a:xfrm>
                <a:off x="1608309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53" name="Skupina 40"/>
            <p:cNvGrpSpPr/>
            <p:nvPr/>
          </p:nvGrpSpPr>
          <p:grpSpPr>
            <a:xfrm rot="-600000">
              <a:off x="4974692" y="3351859"/>
              <a:ext cx="396000" cy="3276000"/>
              <a:chOff x="1583707" y="3401290"/>
              <a:chExt cx="396000" cy="3276000"/>
            </a:xfrm>
          </p:grpSpPr>
          <p:sp>
            <p:nvSpPr>
              <p:cNvPr id="255" name="Zaoblený obdélník 254"/>
              <p:cNvSpPr/>
              <p:nvPr/>
            </p:nvSpPr>
            <p:spPr>
              <a:xfrm>
                <a:off x="1583707" y="3401290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6" name="Elipsa 255"/>
              <p:cNvSpPr/>
              <p:nvPr/>
            </p:nvSpPr>
            <p:spPr>
              <a:xfrm>
                <a:off x="1594449" y="6445137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54" name="Elipsa 253"/>
            <p:cNvSpPr>
              <a:spLocks noChangeAspect="1"/>
            </p:cNvSpPr>
            <p:nvPr/>
          </p:nvSpPr>
          <p:spPr>
            <a:xfrm>
              <a:off x="4815750" y="3229897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1" name="Skupina 260"/>
          <p:cNvGrpSpPr>
            <a:grpSpLocks noChangeAspect="1"/>
          </p:cNvGrpSpPr>
          <p:nvPr/>
        </p:nvGrpSpPr>
        <p:grpSpPr>
          <a:xfrm>
            <a:off x="7450708" y="4334466"/>
            <a:ext cx="21123" cy="216000"/>
            <a:chOff x="4815750" y="952971"/>
            <a:chExt cx="554942" cy="5674888"/>
          </a:xfrm>
        </p:grpSpPr>
        <p:grpSp>
          <p:nvGrpSpPr>
            <p:cNvPr id="262" name="Skupina 35"/>
            <p:cNvGrpSpPr/>
            <p:nvPr/>
          </p:nvGrpSpPr>
          <p:grpSpPr>
            <a:xfrm rot="600000">
              <a:off x="4901546" y="952971"/>
              <a:ext cx="396000" cy="2348865"/>
              <a:chOff x="1583712" y="1043967"/>
              <a:chExt cx="396000" cy="2348865"/>
            </a:xfrm>
          </p:grpSpPr>
          <p:sp>
            <p:nvSpPr>
              <p:cNvPr id="267" name="Zaoblený obdélník 266"/>
              <p:cNvSpPr/>
              <p:nvPr/>
            </p:nvSpPr>
            <p:spPr>
              <a:xfrm>
                <a:off x="1583712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8" name="Zaoblený obdélník 267"/>
              <p:cNvSpPr/>
              <p:nvPr/>
            </p:nvSpPr>
            <p:spPr>
              <a:xfrm>
                <a:off x="1583712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9" name="Elipsa 268"/>
              <p:cNvSpPr>
                <a:spLocks noChangeAspect="1"/>
              </p:cNvSpPr>
              <p:nvPr/>
            </p:nvSpPr>
            <p:spPr>
              <a:xfrm>
                <a:off x="1705479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0" name="Elipsa 269"/>
              <p:cNvSpPr/>
              <p:nvPr/>
            </p:nvSpPr>
            <p:spPr>
              <a:xfrm>
                <a:off x="1608309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63" name="Skupina 40"/>
            <p:cNvGrpSpPr/>
            <p:nvPr/>
          </p:nvGrpSpPr>
          <p:grpSpPr>
            <a:xfrm rot="-600000">
              <a:off x="4974692" y="3351859"/>
              <a:ext cx="396000" cy="3276000"/>
              <a:chOff x="1583707" y="3401290"/>
              <a:chExt cx="396000" cy="3276000"/>
            </a:xfrm>
          </p:grpSpPr>
          <p:sp>
            <p:nvSpPr>
              <p:cNvPr id="265" name="Zaoblený obdélník 264"/>
              <p:cNvSpPr/>
              <p:nvPr/>
            </p:nvSpPr>
            <p:spPr>
              <a:xfrm>
                <a:off x="1583707" y="3401290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6" name="Elipsa 265"/>
              <p:cNvSpPr/>
              <p:nvPr/>
            </p:nvSpPr>
            <p:spPr>
              <a:xfrm>
                <a:off x="1594449" y="6445137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64" name="Elipsa 263"/>
            <p:cNvSpPr>
              <a:spLocks noChangeAspect="1"/>
            </p:cNvSpPr>
            <p:nvPr/>
          </p:nvSpPr>
          <p:spPr>
            <a:xfrm>
              <a:off x="4815750" y="3229897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1" name="TextovéPole 270"/>
          <p:cNvSpPr txBox="1"/>
          <p:nvPr/>
        </p:nvSpPr>
        <p:spPr>
          <a:xfrm>
            <a:off x="6405566" y="298583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" name="TextovéPole 271"/>
          <p:cNvSpPr txBox="1"/>
          <p:nvPr/>
        </p:nvSpPr>
        <p:spPr>
          <a:xfrm>
            <a:off x="7272395" y="45785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3" name="TextovéPole 272"/>
          <p:cNvSpPr txBox="1"/>
          <p:nvPr/>
        </p:nvSpPr>
        <p:spPr>
          <a:xfrm>
            <a:off x="5657776" y="457581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ýseč 23"/>
          <p:cNvSpPr>
            <a:spLocks/>
          </p:cNvSpPr>
          <p:nvPr/>
        </p:nvSpPr>
        <p:spPr>
          <a:xfrm flipH="1">
            <a:off x="4142381" y="1990983"/>
            <a:ext cx="3600000" cy="3600000"/>
          </a:xfrm>
          <a:prstGeom prst="pie">
            <a:avLst>
              <a:gd name="adj1" fmla="val 3282043"/>
              <a:gd name="adj2" fmla="val 16177407"/>
            </a:avLst>
          </a:prstGeom>
          <a:solidFill>
            <a:srgbClr val="007434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2392"/>
            <a:ext cx="6563072" cy="770344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ČASOVÉ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ROZLOŽENÍ</a:t>
            </a:r>
            <a:r>
              <a:rPr lang="cs-CZ" dirty="0" smtClean="0"/>
              <a:t>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MiTÓZY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185480"/>
            <a:ext cx="3744416" cy="2539664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Mitóza:</a:t>
            </a:r>
          </a:p>
          <a:p>
            <a:pPr marL="619125" indent="-273050">
              <a:buNone/>
            </a:pPr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r>
              <a:rPr lang="cs-CZ" b="1" dirty="0" smtClean="0"/>
              <a:t> – 36 minut</a:t>
            </a:r>
          </a:p>
          <a:p>
            <a:pPr marL="619125" indent="-273050">
              <a:buNone/>
            </a:pPr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Metafáze</a:t>
            </a:r>
            <a:r>
              <a:rPr lang="cs-CZ" b="1" dirty="0" smtClean="0"/>
              <a:t> – 3 minuty</a:t>
            </a:r>
          </a:p>
          <a:p>
            <a:pPr marL="619125" indent="-273050">
              <a:buNone/>
            </a:pPr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Anafáze</a:t>
            </a:r>
            <a:r>
              <a:rPr lang="cs-CZ" b="1" dirty="0" smtClean="0"/>
              <a:t> – 3 minuty</a:t>
            </a:r>
          </a:p>
          <a:p>
            <a:pPr marL="619125" indent="-273050">
              <a:buNone/>
            </a:pPr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Telofáze</a:t>
            </a:r>
            <a:r>
              <a:rPr lang="cs-CZ" b="1" dirty="0" smtClean="0"/>
              <a:t> – 18 minut 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grpSp>
        <p:nvGrpSpPr>
          <p:cNvPr id="25" name="Skupina 24"/>
          <p:cNvGrpSpPr>
            <a:grpSpLocks noChangeAspect="1"/>
          </p:cNvGrpSpPr>
          <p:nvPr/>
        </p:nvGrpSpPr>
        <p:grpSpPr>
          <a:xfrm>
            <a:off x="4139952" y="1988840"/>
            <a:ext cx="3600000" cy="3600000"/>
            <a:chOff x="4139952" y="1700808"/>
            <a:chExt cx="3528392" cy="3528000"/>
          </a:xfrm>
        </p:grpSpPr>
        <p:sp>
          <p:nvSpPr>
            <p:cNvPr id="7" name="Elipsa 6"/>
            <p:cNvSpPr>
              <a:spLocks noChangeAspect="1"/>
            </p:cNvSpPr>
            <p:nvPr/>
          </p:nvSpPr>
          <p:spPr>
            <a:xfrm>
              <a:off x="4139952" y="1700808"/>
              <a:ext cx="3528392" cy="352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Přímá spojovací čára 8"/>
            <p:cNvCxnSpPr>
              <a:stCxn id="7" idx="2"/>
              <a:endCxn id="7" idx="6"/>
            </p:cNvCxnSpPr>
            <p:nvPr/>
          </p:nvCxnSpPr>
          <p:spPr>
            <a:xfrm>
              <a:off x="4139952" y="3464808"/>
              <a:ext cx="35283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1800000">
              <a:off x="5904148" y="1700808"/>
              <a:ext cx="0" cy="352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3600000">
              <a:off x="5904148" y="1700808"/>
              <a:ext cx="0" cy="352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rot="-3600000">
              <a:off x="5904148" y="1700808"/>
              <a:ext cx="0" cy="352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-1800000">
              <a:off x="5904148" y="1700808"/>
              <a:ext cx="0" cy="352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ovací čára 22"/>
            <p:cNvCxnSpPr>
              <a:stCxn id="7" idx="0"/>
              <a:endCxn id="7" idx="4"/>
            </p:cNvCxnSpPr>
            <p:nvPr/>
          </p:nvCxnSpPr>
          <p:spPr>
            <a:xfrm>
              <a:off x="5904148" y="1700808"/>
              <a:ext cx="0" cy="352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Výseč 25"/>
          <p:cNvSpPr>
            <a:spLocks noChangeAspect="1"/>
          </p:cNvSpPr>
          <p:nvPr/>
        </p:nvSpPr>
        <p:spPr>
          <a:xfrm flipH="1">
            <a:off x="4123364" y="1988840"/>
            <a:ext cx="3600000" cy="3600000"/>
          </a:xfrm>
          <a:prstGeom prst="pie">
            <a:avLst>
              <a:gd name="adj1" fmla="val 2283216"/>
              <a:gd name="adj2" fmla="val 3307171"/>
            </a:avLst>
          </a:prstGeom>
          <a:solidFill>
            <a:srgbClr val="71C206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Výseč 34"/>
          <p:cNvSpPr>
            <a:spLocks noChangeAspect="1"/>
          </p:cNvSpPr>
          <p:nvPr/>
        </p:nvSpPr>
        <p:spPr>
          <a:xfrm flipH="1">
            <a:off x="4123359" y="1974980"/>
            <a:ext cx="3600000" cy="3600000"/>
          </a:xfrm>
          <a:prstGeom prst="pie">
            <a:avLst>
              <a:gd name="adj1" fmla="val 1129778"/>
              <a:gd name="adj2" fmla="val 2271387"/>
            </a:avLst>
          </a:prstGeom>
          <a:solidFill>
            <a:srgbClr val="809321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Výseč 35"/>
          <p:cNvSpPr>
            <a:spLocks noChangeAspect="1"/>
          </p:cNvSpPr>
          <p:nvPr/>
        </p:nvSpPr>
        <p:spPr>
          <a:xfrm flipH="1">
            <a:off x="4123359" y="1975385"/>
            <a:ext cx="3600000" cy="3600000"/>
          </a:xfrm>
          <a:prstGeom prst="pie">
            <a:avLst>
              <a:gd name="adj1" fmla="val 16151505"/>
              <a:gd name="adj2" fmla="val 1100278"/>
            </a:avLst>
          </a:prstGeom>
          <a:solidFill>
            <a:srgbClr val="0070C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743362" y="1900434"/>
            <a:ext cx="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438465" y="2607034"/>
            <a:ext cx="46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7687850" y="3589644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446811" y="4553458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687942" y="5312370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718619" y="5569769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43726" y="5345546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968226" y="4567273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710637" y="3614581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937783" y="2636912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716016" y="1844824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5710273" y="1673098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6804248" y="1455167"/>
            <a:ext cx="1296144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min.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923928" y="1455167"/>
            <a:ext cx="1296144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min.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3995936" y="5703639"/>
            <a:ext cx="1224136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min.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347864" y="5127575"/>
            <a:ext cx="1224136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min.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Přímá spojovací čára 53"/>
          <p:cNvCxnSpPr/>
          <p:nvPr/>
        </p:nvCxnSpPr>
        <p:spPr>
          <a:xfrm>
            <a:off x="395536" y="4608838"/>
            <a:ext cx="3312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611560" y="4633972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CELKEM – 60min.</a:t>
            </a:r>
            <a:endParaRPr lang="cs-CZ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6372200" y="3861048"/>
            <a:ext cx="11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cap="all" dirty="0" smtClean="0"/>
              <a:t>profáze</a:t>
            </a:r>
            <a:endParaRPr lang="cs-CZ" cap="all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4536120" y="2777153"/>
            <a:ext cx="1224000" cy="3960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cap="all" dirty="0" err="1" smtClean="0"/>
              <a:t>TELofáze</a:t>
            </a:r>
            <a:endParaRPr lang="cs-CZ" cap="all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4572136" y="4797152"/>
            <a:ext cx="12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cap="all" dirty="0" err="1" smtClean="0"/>
              <a:t>METAfáze</a:t>
            </a:r>
            <a:endParaRPr lang="cs-CZ" cap="all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3636032" y="4193378"/>
            <a:ext cx="12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cap="all" dirty="0" err="1" smtClean="0"/>
              <a:t>ANAfáze</a:t>
            </a:r>
            <a:endParaRPr lang="cs-CZ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edioteka.hr/portal/sadrzaj/skola/biologija/biol_funk_stan_mitoza_u_svinj_bubre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95" y="304640"/>
            <a:ext cx="7979297" cy="550062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91680" y="627970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medioteka.hr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portal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sadrzaj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skola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biologija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biol</a:t>
            </a:r>
            <a:r>
              <a:rPr lang="cs-CZ" sz="1200" b="1" dirty="0" smtClean="0"/>
              <a:t>_funk_stan_</a:t>
            </a:r>
            <a:r>
              <a:rPr lang="cs-CZ" sz="1200" b="1" dirty="0" err="1" smtClean="0"/>
              <a:t>mitoza</a:t>
            </a:r>
            <a:r>
              <a:rPr lang="cs-CZ" sz="1200" b="1" dirty="0" smtClean="0"/>
              <a:t>_u_</a:t>
            </a:r>
            <a:r>
              <a:rPr lang="cs-CZ" sz="1200" b="1" dirty="0" err="1" smtClean="0"/>
              <a:t>svinj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bubregu.jpg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George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Dassow</a:t>
            </a:r>
            <a:r>
              <a:rPr lang="cs-CZ" dirty="0" smtClean="0"/>
              <a:t>, University </a:t>
            </a:r>
            <a:r>
              <a:rPr lang="cs-CZ" dirty="0" err="1" smtClean="0"/>
              <a:t>of</a:t>
            </a:r>
            <a:r>
              <a:rPr lang="cs-CZ" dirty="0" smtClean="0"/>
              <a:t> Oregon</a:t>
            </a:r>
          </a:p>
          <a:p>
            <a:r>
              <a:rPr lang="cs-CZ" dirty="0" smtClean="0"/>
              <a:t>Po vstupu do </a:t>
            </a:r>
            <a:r>
              <a:rPr lang="cs-CZ" dirty="0" err="1" smtClean="0"/>
              <a:t>anaphase</a:t>
            </a:r>
            <a:r>
              <a:rPr lang="cs-CZ" dirty="0" smtClean="0"/>
              <a:t>, vřeténko reorganizuje dramaticky: </a:t>
            </a:r>
            <a:r>
              <a:rPr lang="cs-CZ" dirty="0" err="1" smtClean="0"/>
              <a:t>kinetochore</a:t>
            </a:r>
            <a:r>
              <a:rPr lang="cs-CZ" dirty="0" smtClean="0"/>
              <a:t> vlákna spojená s chromozomy zkrátit, čímž chromatidy směrem k pólům. Astrální mikrotubuly, které vyzařují z každého vřetena od sloupu, prodlužují až se dostanou k povrchu buňky. Mezitím, svazek antiparalelními mikrotubulů, nazývá "centrální vřeteno," zůstává ve středu mezi těmito dvěma póly. Centrální vřeteno a astrální mikrotubuly spolupracovat na umístění dělící roviny při </a:t>
            </a:r>
            <a:r>
              <a:rPr lang="cs-CZ" dirty="0" err="1" smtClean="0"/>
              <a:t>cytokinezi</a:t>
            </a:r>
            <a:r>
              <a:rPr lang="cs-CZ" dirty="0" smtClean="0"/>
              <a:t>.</a:t>
            </a:r>
          </a:p>
          <a:p>
            <a:r>
              <a:rPr lang="cs-CZ" dirty="0" smtClean="0"/>
              <a:t>Obrázek : Tato zygota může být dělá velkou chybu; chromozom zaostává daleko za ostatními, protože odtáhnout od metafáze desky </a:t>
            </a:r>
            <a:r>
              <a:rPr lang="cs-CZ" dirty="0" err="1" smtClean="0"/>
              <a:t>anaphase</a:t>
            </a:r>
            <a:r>
              <a:rPr lang="cs-CZ" dirty="0" smtClean="0"/>
              <a:t>. S trochou štěstí, bude bloudit skončit na správné straně štěpení brázdy tak, aby obě </a:t>
            </a:r>
            <a:r>
              <a:rPr lang="cs-CZ" dirty="0" err="1" smtClean="0"/>
              <a:t>dceřinné</a:t>
            </a:r>
            <a:r>
              <a:rPr lang="cs-CZ" dirty="0" smtClean="0"/>
              <a:t> buňky mají stejný chromozóm doplněk.Tento fialový mořský ježek ( </a:t>
            </a:r>
            <a:r>
              <a:rPr lang="cs-CZ" i="1" dirty="0" err="1" smtClean="0"/>
              <a:t>Strongylocentrotus</a:t>
            </a:r>
            <a:r>
              <a:rPr lang="cs-CZ" i="1" dirty="0" smtClean="0"/>
              <a:t> </a:t>
            </a:r>
            <a:r>
              <a:rPr lang="cs-CZ" i="1" dirty="0" err="1" smtClean="0"/>
              <a:t>purpuratus</a:t>
            </a:r>
            <a:r>
              <a:rPr lang="cs-CZ" dirty="0" smtClean="0"/>
              <a:t> ) zygota je zobrazen s laserovou konfokální mikroskop (</a:t>
            </a:r>
            <a:r>
              <a:rPr lang="cs-CZ" dirty="0" err="1" smtClean="0"/>
              <a:t>Olympus</a:t>
            </a:r>
            <a:r>
              <a:rPr lang="cs-CZ" dirty="0" smtClean="0"/>
              <a:t> </a:t>
            </a:r>
            <a:r>
              <a:rPr lang="cs-CZ" dirty="0" err="1" smtClean="0"/>
              <a:t>FluoView</a:t>
            </a:r>
            <a:r>
              <a:rPr lang="cs-CZ" dirty="0" smtClean="0"/>
              <a:t> FV1000, projekce 68 0,25 mikronů sekcích). </a:t>
            </a:r>
            <a:r>
              <a:rPr lang="cs-CZ" dirty="0" err="1" smtClean="0"/>
              <a:t>Anti</a:t>
            </a:r>
            <a:r>
              <a:rPr lang="cs-CZ" dirty="0" smtClean="0"/>
              <a:t>-orgány na tubulin a </a:t>
            </a:r>
            <a:r>
              <a:rPr lang="cs-CZ" dirty="0" err="1" smtClean="0"/>
              <a:t>fosforylované</a:t>
            </a:r>
            <a:r>
              <a:rPr lang="cs-CZ" dirty="0" smtClean="0"/>
              <a:t> </a:t>
            </a:r>
            <a:r>
              <a:rPr lang="cs-CZ" dirty="0" err="1" smtClean="0"/>
              <a:t>myosin</a:t>
            </a:r>
            <a:r>
              <a:rPr lang="cs-CZ" dirty="0" smtClean="0"/>
              <a:t> jsou oranžové a zelené, resp. </a:t>
            </a:r>
            <a:r>
              <a:rPr lang="cs-CZ" dirty="0" err="1" smtClean="0"/>
              <a:t>Hoechst</a:t>
            </a:r>
            <a:r>
              <a:rPr lang="cs-CZ" dirty="0" smtClean="0"/>
              <a:t> 33342 štítky chromozomů modrá.</a:t>
            </a:r>
          </a:p>
          <a:p>
            <a:endParaRPr lang="cs-CZ" dirty="0"/>
          </a:p>
        </p:txBody>
      </p:sp>
      <p:pic>
        <p:nvPicPr>
          <p:cNvPr id="28674" name="Picture 2" descr="sciencenote: Metaphase a Anaphase Georgem von Dassow, University of Oregon Po vstupu do anaphase, vřeténko reorganizuje dramaticky: kinetochore vlákna spojená s chromozomy zkrátit, čímž chromatidy směrem k pólům.  Astrální mikrotubuly, které vyzařují z každého vřetena od sloupu, prodlužují až se dostanou k povrchu buňky.  Mezitím, svazek antiparalelními mikrotubulů, nazývá &quot;centrální vřeteno,&quot; zůstává ve středu mezi těmito dvěma póly.  Centrální vřeteno a astrální mikrotubuly spolupracovat na umístění dělící roviny při cytokinezi.  Obrázek: Tato zygota může být dělá velkou chybu;  chromozom zaostává daleko za ostatními, protože odtáhnout od metafáze desky anaphase.  S trochou štěstí, bude bloudit skončit na správné straně štěpení brázdy tak, aby obě dceřinné buňky mají stejný chromozóm doplněk.  Tento fialový mořský ježek (Strongylocentrotus purpuratus) zygota je zobrazen s laserovou konfokální mikroskop (Olympus FluoView FV1000, projekce 68 0,25 mikronů sekcích).  Anti-orgány na tubulin a fosforylované myosin jsou oranžové a zelené, resp.  Hoechst 33342 štítky chromozomů modrá.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-243408"/>
            <a:ext cx="7143750" cy="71437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-1188640" y="5877272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http://thescienceofreality.tumblr.com/post/52310795231/sciencenote-metaphase-and-anaphase-by-george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3420576" y="548680"/>
            <a:ext cx="4607808" cy="3195828"/>
            <a:chOff x="1764392" y="1052736"/>
            <a:chExt cx="6336000" cy="409408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4392" y="1052736"/>
              <a:ext cx="6336000" cy="380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5292079" y="4437113"/>
              <a:ext cx="2808313" cy="7097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http://ricochetscience.</a:t>
              </a:r>
            </a:p>
            <a:p>
              <a:r>
                <a:rPr lang="cs-CZ" sz="1200" b="1" dirty="0" err="1" smtClean="0"/>
                <a:t>com</a:t>
              </a:r>
              <a:r>
                <a:rPr lang="cs-CZ" sz="1200" b="1" dirty="0" smtClean="0"/>
                <a:t>/brca1-</a:t>
              </a:r>
              <a:r>
                <a:rPr lang="cs-CZ" sz="1200" b="1" dirty="0" err="1" smtClean="0"/>
                <a:t>cancer</a:t>
              </a:r>
              <a:r>
                <a:rPr lang="cs-CZ" dirty="0" smtClean="0"/>
                <a:t>/</a:t>
              </a:r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25881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Buněčný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052736"/>
            <a:ext cx="8136904" cy="5616624"/>
          </a:xfrm>
        </p:spPr>
        <p:txBody>
          <a:bodyPr>
            <a:normAutofit/>
          </a:bodyPr>
          <a:lstStyle/>
          <a:p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Buněčný cyklus</a:t>
            </a:r>
            <a:r>
              <a:rPr lang="cs-CZ" cap="all" dirty="0" smtClean="0"/>
              <a:t> </a:t>
            </a:r>
            <a:r>
              <a:rPr lang="cs-CZ" dirty="0" smtClean="0"/>
              <a:t>je</a:t>
            </a:r>
            <a:br>
              <a:rPr lang="cs-CZ" dirty="0" smtClean="0"/>
            </a:br>
            <a:r>
              <a:rPr lang="cs-CZ" dirty="0" smtClean="0"/>
              <a:t>uspořádaný a</a:t>
            </a:r>
            <a:br>
              <a:rPr lang="cs-CZ" dirty="0" smtClean="0"/>
            </a:br>
            <a:r>
              <a:rPr lang="cs-CZ" dirty="0" smtClean="0"/>
              <a:t>kontrolovaný sled</a:t>
            </a:r>
            <a:br>
              <a:rPr lang="cs-CZ" dirty="0" smtClean="0"/>
            </a:br>
            <a:r>
              <a:rPr lang="cs-CZ" dirty="0" smtClean="0"/>
              <a:t>dějů v jehož průběhu</a:t>
            </a:r>
            <a:br>
              <a:rPr lang="cs-CZ" dirty="0" smtClean="0"/>
            </a:br>
            <a:r>
              <a:rPr lang="cs-CZ" dirty="0" smtClean="0"/>
              <a:t>dochází v buňce k</a:t>
            </a:r>
            <a:br>
              <a:rPr lang="cs-CZ" dirty="0" smtClean="0"/>
            </a:br>
            <a:r>
              <a:rPr lang="cs-CZ" dirty="0" smtClean="0"/>
              <a:t>duplikování jejího</a:t>
            </a:r>
            <a:br>
              <a:rPr lang="cs-CZ" dirty="0" smtClean="0"/>
            </a:br>
            <a:r>
              <a:rPr lang="cs-CZ" dirty="0" smtClean="0"/>
              <a:t>obsahu.</a:t>
            </a:r>
          </a:p>
          <a:p>
            <a:r>
              <a:rPr lang="cs-CZ" dirty="0" smtClean="0"/>
              <a:t>Následuje proces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CYTOKINEZE</a:t>
            </a:r>
            <a:r>
              <a:rPr lang="cs-CZ" dirty="0" smtClean="0"/>
              <a:t> - rozdělení</a:t>
            </a:r>
            <a:br>
              <a:rPr lang="cs-CZ" dirty="0" smtClean="0"/>
            </a:br>
            <a:r>
              <a:rPr lang="cs-CZ" dirty="0" smtClean="0"/>
              <a:t>mateřské buňky na dvě buňky dceřiné.</a:t>
            </a:r>
          </a:p>
          <a:p>
            <a:r>
              <a:rPr lang="cs-CZ" dirty="0" smtClean="0"/>
              <a:t>Během buněčného cyklu dochází k replikaci buněčného genomu, taktéž jsou </a:t>
            </a:r>
            <a:r>
              <a:rPr lang="cs-CZ" dirty="0" err="1" smtClean="0"/>
              <a:t>zduplikovány</a:t>
            </a:r>
            <a:r>
              <a:rPr lang="cs-CZ" dirty="0" smtClean="0"/>
              <a:t> buněčné organely i makromolekuly. Následně jsou rozděleny (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segregovány</a:t>
            </a:r>
            <a:r>
              <a:rPr lang="cs-CZ" dirty="0" smtClean="0"/>
              <a:t>) do dceřiných buněk.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39" y="1052736"/>
            <a:ext cx="8064896" cy="564810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cs-CZ" sz="3100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</a:t>
            </a:r>
            <a:r>
              <a:rPr lang="cs-CZ" sz="3100" b="1" u="sng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buněčnéHO</a:t>
            </a:r>
            <a:r>
              <a:rPr lang="cs-CZ" sz="3100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CYKLU</a:t>
            </a:r>
          </a:p>
          <a:p>
            <a:pPr marL="355600" indent="4763">
              <a:buNone/>
            </a:pPr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fáze – 10%</a:t>
            </a:r>
          </a:p>
          <a:p>
            <a:pPr marL="360363" indent="0">
              <a:spcAft>
                <a:spcPts val="1200"/>
              </a:spcAft>
              <a:buNone/>
            </a:pPr>
            <a:r>
              <a:rPr lang="cs-CZ" sz="3600" b="1" cap="all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interfáze</a:t>
            </a:r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- 90%</a:t>
            </a:r>
          </a:p>
          <a:p>
            <a:pPr marL="360363" indent="0">
              <a:buNone/>
            </a:pP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G1:</a:t>
            </a:r>
            <a:r>
              <a:rPr lang="cs-CZ" sz="3400" dirty="0" smtClean="0"/>
              <a:t> </a:t>
            </a:r>
            <a:r>
              <a:rPr lang="cs-CZ" sz="3000" dirty="0" err="1" smtClean="0"/>
              <a:t>postmitotická</a:t>
            </a:r>
            <a:r>
              <a:rPr lang="cs-CZ" sz="3000" dirty="0" smtClean="0"/>
              <a:t> fáze</a:t>
            </a:r>
            <a:endParaRPr lang="cs-CZ" sz="3400" dirty="0" smtClean="0"/>
          </a:p>
          <a:p>
            <a:pPr marL="900113" indent="-539750">
              <a:buNone/>
            </a:pP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– fáze: </a:t>
            </a:r>
            <a:r>
              <a:rPr lang="cs-CZ" sz="3000" dirty="0" smtClean="0"/>
              <a:t>replikace DNA </a:t>
            </a:r>
            <a:endParaRPr lang="cs-CZ" sz="3400" dirty="0" smtClean="0"/>
          </a:p>
          <a:p>
            <a:pPr marL="360363" indent="0">
              <a:spcAft>
                <a:spcPts val="3000"/>
              </a:spcAft>
              <a:buNone/>
            </a:pP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G2: </a:t>
            </a:r>
            <a:r>
              <a:rPr lang="cs-CZ" sz="3000" dirty="0" err="1" smtClean="0"/>
              <a:t>premitotická</a:t>
            </a:r>
            <a:r>
              <a:rPr lang="cs-CZ" sz="3000" dirty="0" smtClean="0"/>
              <a:t> fáze</a:t>
            </a:r>
            <a:endParaRPr lang="cs-CZ" sz="3400" dirty="0" smtClean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cs-CZ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interfáze</a:t>
            </a:r>
            <a:r>
              <a:rPr lang="cs-CZ" dirty="0" smtClean="0"/>
              <a:t>: tvorba buněčné stěny, růst buňky do původní velikosti, tvorba cytoplazmy, dělení  mitochondrií a plastidů, vznik membrán apod.</a:t>
            </a:r>
          </a:p>
          <a:p>
            <a:pPr marL="1071563" indent="-711200">
              <a:spcBef>
                <a:spcPts val="0"/>
              </a:spcBef>
              <a:buNone/>
            </a:pPr>
            <a:r>
              <a:rPr lang="cs-CZ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G0: </a:t>
            </a:r>
            <a:r>
              <a:rPr lang="cs-CZ" sz="3000" dirty="0" smtClean="0"/>
              <a:t>nedělící se buňky </a:t>
            </a:r>
            <a:r>
              <a:rPr lang="cs-CZ" sz="3100" dirty="0" smtClean="0"/>
              <a:t>(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permanentní G0)</a:t>
            </a:r>
            <a:r>
              <a:rPr lang="cs-CZ" dirty="0" smtClean="0"/>
              <a:t>, </a:t>
            </a:r>
            <a:r>
              <a:rPr lang="cs-CZ" sz="3000" dirty="0" smtClean="0"/>
              <a:t>stabilní buňky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(dlouhá G0)</a:t>
            </a:r>
            <a:r>
              <a:rPr lang="cs-CZ" dirty="0" smtClean="0"/>
              <a:t>, </a:t>
            </a:r>
            <a:r>
              <a:rPr lang="cs-CZ" sz="3000" dirty="0" smtClean="0"/>
              <a:t>labilní buňky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(krátká G0)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402832" cy="612000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Buněčný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user.mendelu.cz/urban/vsg1/mendel/images/bunka/mitoza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892" y="1052736"/>
            <a:ext cx="3619500" cy="2943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aoblený obdélník 5"/>
          <p:cNvSpPr/>
          <p:nvPr/>
        </p:nvSpPr>
        <p:spPr>
          <a:xfrm>
            <a:off x="323528" y="1595624"/>
            <a:ext cx="3672408" cy="1008112"/>
          </a:xfrm>
          <a:prstGeom prst="roundRect">
            <a:avLst/>
          </a:prstGeom>
          <a:solidFill>
            <a:srgbClr val="0070C0">
              <a:alpha val="15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3975920"/>
            <a:ext cx="276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http://user.</a:t>
            </a:r>
            <a:r>
              <a:rPr lang="cs-CZ" sz="1200" b="1" dirty="0" err="1" smtClean="0"/>
              <a:t>mendelu.cz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urban</a:t>
            </a:r>
            <a:r>
              <a:rPr lang="cs-CZ" sz="1200" b="1" dirty="0" smtClean="0"/>
              <a:t>/vsg1/</a:t>
            </a:r>
          </a:p>
          <a:p>
            <a:r>
              <a:rPr lang="cs-CZ" sz="1200" b="1" dirty="0" err="1" smtClean="0"/>
              <a:t>mendel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images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bunka</a:t>
            </a:r>
            <a:r>
              <a:rPr lang="cs-CZ" sz="1200" b="1" dirty="0" smtClean="0"/>
              <a:t>/mitoza1a.gif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312" y="1030952"/>
            <a:ext cx="7959080" cy="556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INTERFÁZE</a:t>
            </a:r>
            <a:r>
              <a:rPr lang="cs-CZ" b="1" dirty="0" smtClean="0"/>
              <a:t> - </a:t>
            </a:r>
            <a:r>
              <a:rPr lang="cs-CZ" dirty="0" smtClean="0"/>
              <a:t>chromatin pouze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málo kondenzovaný </a:t>
            </a:r>
            <a:r>
              <a:rPr lang="cs-CZ" dirty="0" smtClean="0"/>
              <a:t>(různé stupně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spiralizace</a:t>
            </a:r>
            <a:r>
              <a:rPr lang="cs-CZ" dirty="0" smtClean="0"/>
              <a:t> - pouze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konstitutivní heterochromatin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zůstává trvale kondenzován). </a:t>
            </a:r>
          </a:p>
          <a:p>
            <a:pPr>
              <a:buNone/>
            </a:pPr>
            <a:r>
              <a:rPr lang="cs-CZ" b="1" u="sng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fáze</a:t>
            </a:r>
            <a:r>
              <a:rPr lang="cs-CZ" b="1" dirty="0" smtClean="0"/>
              <a:t> =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MITÓZA</a:t>
            </a:r>
            <a:r>
              <a:rPr lang="cs-CZ" b="1" dirty="0" smtClean="0"/>
              <a:t> + </a:t>
            </a:r>
            <a:r>
              <a:rPr lang="cs-CZ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cytokineze</a:t>
            </a:r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smtClean="0"/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kondenzace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chromatinu</a:t>
            </a:r>
            <a:r>
              <a:rPr lang="cs-CZ" b="1" dirty="0" smtClean="0"/>
              <a:t>, vy</a:t>
            </a:r>
            <a:r>
              <a:rPr lang="cs-CZ" dirty="0" smtClean="0"/>
              <a:t>tváření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charakteristických</a:t>
            </a:r>
            <a:br>
              <a:rPr lang="cs-CZ" dirty="0" smtClean="0"/>
            </a:br>
            <a:r>
              <a:rPr lang="cs-CZ" dirty="0" smtClean="0"/>
              <a:t>chromosomových figur,</a:t>
            </a:r>
            <a:br>
              <a:rPr lang="cs-CZ" dirty="0" smtClean="0"/>
            </a:br>
            <a:r>
              <a:rPr lang="cs-CZ" dirty="0" smtClean="0"/>
              <a:t>rozchod chromosomů do</a:t>
            </a:r>
            <a:br>
              <a:rPr lang="cs-CZ" dirty="0" smtClean="0"/>
            </a:br>
            <a:r>
              <a:rPr lang="cs-CZ" dirty="0" smtClean="0"/>
              <a:t>dceřiných jader </a:t>
            </a:r>
            <a:r>
              <a:rPr lang="cs-CZ" dirty="0" smtClean="0">
                <a:sym typeface="Symbol"/>
              </a:rPr>
              <a:t>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následně</a:t>
            </a:r>
            <a:r>
              <a:rPr lang="cs-CZ" dirty="0" smtClean="0"/>
              <a:t> dceřiných</a:t>
            </a:r>
            <a:br>
              <a:rPr lang="cs-CZ" dirty="0" smtClean="0"/>
            </a:br>
            <a:r>
              <a:rPr lang="cs-CZ" dirty="0" smtClean="0"/>
              <a:t>buněk.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6386" name="Picture 2" descr="http://upload.wikimedia.org/wikipedia/commons/8/88/Eukaryotic_replication_cycle.png"/>
          <p:cNvPicPr>
            <a:picLocks noChangeAspect="1" noChangeArrowheads="1"/>
          </p:cNvPicPr>
          <p:nvPr/>
        </p:nvPicPr>
        <p:blipFill>
          <a:blip r:embed="rId2" cstate="print"/>
          <a:srcRect t="10311" b="19025"/>
          <a:stretch>
            <a:fillRect/>
          </a:stretch>
        </p:blipFill>
        <p:spPr bwMode="auto">
          <a:xfrm>
            <a:off x="4137219" y="2780928"/>
            <a:ext cx="3960440" cy="37444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691680" y="6536377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http://upload.wikimedia.org/wikipedia/commons/8/88/Eukaryotic_replication_cycle.png</a:t>
            </a:r>
            <a:endParaRPr lang="cs-CZ" sz="1200" b="1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224712"/>
            <a:ext cx="4104000" cy="612000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Buněčný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5867980"/>
            <a:ext cx="3816424" cy="369332"/>
          </a:xfrm>
          <a:prstGeom prst="rect">
            <a:avLst/>
          </a:prstGeom>
          <a:solidFill>
            <a:srgbClr val="0070C0">
              <a:alpha val="10000"/>
            </a:srgb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Časové rozložení buněčného cyklu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2.le.ac.uk/departments/genetics/vgec/diagrams/38%20mitotis%20ph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195" y="981504"/>
            <a:ext cx="5760640" cy="482328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41" y="2434553"/>
            <a:ext cx="3456384" cy="3024336"/>
          </a:xfrm>
          <a:solidFill>
            <a:srgbClr val="FF0000">
              <a:alpha val="10000"/>
            </a:srgbClr>
          </a:solidFill>
          <a:ln w="127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</a:p>
          <a:p>
            <a:pPr marL="900113" indent="-900113">
              <a:buClr>
                <a:srgbClr val="FF0000"/>
              </a:buClr>
              <a:buSzPct val="100000"/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PROMETAFÁZE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 startAt="2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METAFÁZE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 startAt="2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ANAFÁZE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 startAt="2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TELOFÁZE</a:t>
            </a:r>
          </a:p>
          <a:p>
            <a:pPr marL="901700" indent="-901700">
              <a:buClr>
                <a:srgbClr val="FF0000"/>
              </a:buClr>
              <a:buSzPct val="100000"/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CYTOKINEZE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348000" cy="612000"/>
          </a:xfrm>
        </p:spPr>
        <p:txBody>
          <a:bodyPr>
            <a:normAutofit fontScale="90000"/>
          </a:bodyPr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75856" y="602128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http://www2.le.ac.uk/</a:t>
            </a:r>
            <a:r>
              <a:rPr lang="cs-CZ" sz="1400" b="1" dirty="0" err="1" smtClean="0"/>
              <a:t>departments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genetics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vgec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diagrams</a:t>
            </a:r>
            <a:r>
              <a:rPr lang="cs-CZ" sz="1400" b="1" dirty="0" smtClean="0"/>
              <a:t>/38%20mitotis%20phases.jpg</a:t>
            </a:r>
            <a:endParaRPr lang="cs-CZ" sz="1400" b="1" dirty="0"/>
          </a:p>
        </p:txBody>
      </p:sp>
      <p:sp>
        <p:nvSpPr>
          <p:cNvPr id="8" name="Obdélník 7"/>
          <p:cNvSpPr/>
          <p:nvPr/>
        </p:nvSpPr>
        <p:spPr>
          <a:xfrm>
            <a:off x="2411760" y="5517232"/>
            <a:ext cx="11521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784" y="188640"/>
            <a:ext cx="2304000" cy="612000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5776" y="360040"/>
            <a:ext cx="5616624" cy="630932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Kondenzace</a:t>
            </a:r>
            <a:r>
              <a:rPr lang="cs-CZ" dirty="0" smtClean="0"/>
              <a:t> (</a:t>
            </a:r>
            <a:r>
              <a:rPr lang="cs-CZ" dirty="0" err="1" smtClean="0"/>
              <a:t>spiralizace</a:t>
            </a:r>
            <a:r>
              <a:rPr lang="cs-CZ" dirty="0" smtClean="0"/>
              <a:t>) chromozomů </a:t>
            </a:r>
            <a:r>
              <a:rPr lang="cs-CZ" dirty="0" smtClean="0">
                <a:sym typeface="Symbol"/>
              </a:rPr>
              <a:t> stávají se viditelnými (pozorovatelnými).</a:t>
            </a:r>
          </a:p>
          <a:p>
            <a:r>
              <a:rPr lang="cs-CZ" dirty="0" smtClean="0">
                <a:sym typeface="Symbol"/>
              </a:rPr>
              <a:t>Každý chromozom tvořen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dvěma chromatidami</a:t>
            </a:r>
            <a:r>
              <a:rPr lang="cs-CZ" dirty="0" smtClean="0">
                <a:sym typeface="Symbol"/>
              </a:rPr>
              <a:t> spojenými v místě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centromery</a:t>
            </a:r>
            <a:r>
              <a:rPr lang="cs-CZ" dirty="0" smtClean="0">
                <a:sym typeface="Symbol"/>
              </a:rPr>
              <a:t> (primární konstrikce)</a:t>
            </a:r>
          </a:p>
          <a:p>
            <a:r>
              <a:rPr lang="cs-CZ" dirty="0" smtClean="0">
                <a:sym typeface="Symbol"/>
              </a:rPr>
              <a:t>V důsledku kondenzace chromozomů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mizí jadérko</a:t>
            </a:r>
            <a:r>
              <a:rPr lang="cs-CZ" dirty="0" smtClean="0">
                <a:sym typeface="Symbol"/>
              </a:rPr>
              <a:t> (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nucleolus</a:t>
            </a:r>
            <a:r>
              <a:rPr lang="cs-CZ" dirty="0" smtClean="0">
                <a:sym typeface="Symbol"/>
              </a:rPr>
              <a:t>), které je organizováno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sekundárními konstrikcemi</a:t>
            </a:r>
            <a:r>
              <a:rPr lang="cs-CZ" dirty="0" smtClean="0">
                <a:sym typeface="Symbol"/>
              </a:rPr>
              <a:t> chromozomů a podílí se na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syntéze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rRNA</a:t>
            </a:r>
            <a:r>
              <a:rPr lang="cs-CZ" dirty="0" smtClean="0">
                <a:sym typeface="Symbol"/>
              </a:rPr>
              <a:t>.</a:t>
            </a:r>
          </a:p>
          <a:p>
            <a:r>
              <a:rPr lang="cs-CZ" dirty="0" smtClean="0">
                <a:sym typeface="Symbol"/>
              </a:rPr>
              <a:t>V cytoplazmě dochází k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dekondenzaci</a:t>
            </a:r>
            <a:r>
              <a:rPr lang="cs-CZ" dirty="0" smtClean="0">
                <a:sym typeface="Symbol"/>
              </a:rPr>
              <a:t> </a:t>
            </a:r>
            <a:r>
              <a:rPr lang="cs-CZ" dirty="0" err="1" smtClean="0">
                <a:sym typeface="Symbol"/>
              </a:rPr>
              <a:t>cytoskeletu</a:t>
            </a:r>
            <a:r>
              <a:rPr lang="cs-CZ" dirty="0" smtClean="0">
                <a:sym typeface="Symbol"/>
              </a:rPr>
              <a:t> tvořeného tubulinem (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cytoplazmatických mikrotubulů</a:t>
            </a:r>
            <a:r>
              <a:rPr lang="cs-CZ" dirty="0" smtClean="0">
                <a:sym typeface="Symbol"/>
              </a:rPr>
              <a:t>). Monomery tubulinu jsou přesměrovány k výstavbě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dělícího vřeténka</a:t>
            </a:r>
            <a:r>
              <a:rPr lang="cs-CZ" dirty="0" smtClean="0">
                <a:sym typeface="Symbol"/>
              </a:rPr>
              <a:t>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Centrozom</a:t>
            </a:r>
            <a:r>
              <a:rPr lang="cs-CZ" dirty="0" smtClean="0">
                <a:sym typeface="Symbol"/>
              </a:rPr>
              <a:t> se v S-fázi rozdělí na dva a nyní se oba začnou vzdalovat a tvoří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póly dělícího vřeténka</a:t>
            </a:r>
            <a:r>
              <a:rPr lang="cs-CZ" dirty="0" smtClean="0">
                <a:sym typeface="Symbol"/>
              </a:rPr>
              <a:t>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Jaderná membrána</a:t>
            </a:r>
            <a:r>
              <a:rPr lang="cs-CZ" dirty="0" smtClean="0">
                <a:sym typeface="Symbol"/>
              </a:rPr>
              <a:t> (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karyotéka</a:t>
            </a:r>
            <a:r>
              <a:rPr lang="cs-CZ" dirty="0" smtClean="0">
                <a:sym typeface="Symbol"/>
              </a:rPr>
              <a:t>) je včleněna do membránového systému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ER</a:t>
            </a:r>
            <a:r>
              <a:rPr lang="cs-CZ" dirty="0" smtClean="0">
                <a:sym typeface="Symbol"/>
              </a:rPr>
              <a:t>.</a:t>
            </a:r>
            <a:endParaRPr lang="cs-CZ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endParaRPr lang="cs-CZ" dirty="0" smtClean="0">
              <a:sym typeface="Symbol"/>
            </a:endParaRPr>
          </a:p>
          <a:p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412000" cy="2412000"/>
          </a:xfrm>
          <a:prstGeom prst="rect">
            <a:avLst/>
          </a:prstGeom>
          <a:noFill/>
          <a:ln w="9525">
            <a:solidFill>
              <a:srgbClr val="E323DA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08" y="908720"/>
            <a:ext cx="241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9184" y="60212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slideshare.net</a:t>
            </a:r>
            <a:r>
              <a:rPr lang="cs-CZ" sz="1200" b="1" dirty="0" smtClean="0"/>
              <a:t>/</a:t>
            </a:r>
          </a:p>
          <a:p>
            <a:r>
              <a:rPr lang="cs-CZ" sz="1200" b="1" dirty="0" smtClean="0"/>
              <a:t>medik.</a:t>
            </a:r>
            <a:r>
              <a:rPr lang="cs-CZ" sz="1200" b="1" dirty="0" err="1" smtClean="0"/>
              <a:t>cz</a:t>
            </a:r>
            <a:r>
              <a:rPr lang="cs-CZ" sz="1200" b="1" dirty="0" smtClean="0"/>
              <a:t>/praktikum-2-07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tranik.org/wp-content/uploads/2011/09/centrioles-and-centrosomes.png?9007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3260251"/>
            <a:ext cx="4392488" cy="32354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178696" cy="698336"/>
          </a:xfrm>
        </p:spPr>
        <p:txBody>
          <a:bodyPr/>
          <a:lstStyle/>
          <a:p>
            <a:r>
              <a:rPr lang="cs-CZ" u="sng" dirty="0" smtClean="0"/>
              <a:t>centrozom</a:t>
            </a:r>
            <a:endParaRPr lang="cs-CZ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6351711"/>
            <a:ext cx="2592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http://antranik.org/the-building-blocks-of-cells</a:t>
            </a:r>
            <a:r>
              <a:rPr lang="cs-CZ" sz="1200" dirty="0" smtClean="0"/>
              <a:t>/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8064896" cy="468052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Centrozom</a:t>
            </a:r>
            <a:r>
              <a:rPr lang="cs-CZ" sz="2400" b="1" dirty="0" smtClean="0"/>
              <a:t> </a:t>
            </a:r>
            <a:r>
              <a:rPr lang="cs-CZ" sz="2400" dirty="0" smtClean="0"/>
              <a:t>je tvořen párem na sebe kolmých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centriol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Každá centriola je tvořena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sadami tripletů mikrotubulů</a:t>
            </a:r>
            <a:r>
              <a:rPr lang="cs-CZ" sz="2400" dirty="0" smtClean="0"/>
              <a:t>, které jsou uspořádány do kruhu.</a:t>
            </a:r>
          </a:p>
          <a:p>
            <a:r>
              <a:rPr lang="cs-CZ" sz="2400" dirty="0" smtClean="0"/>
              <a:t>Centrozom se může pohybovat a měnit tvar, což mu umožňuje tvorbu mitotického dělícího vřeténka během mitózy.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16024" y="6279703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/>
              <a:t>http://en.wikipedia.org/wiki/File:</a:t>
            </a:r>
          </a:p>
          <a:p>
            <a:r>
              <a:rPr lang="cs-CZ" sz="1200" b="1" dirty="0" err="1" smtClean="0"/>
              <a:t>Centrosome</a:t>
            </a:r>
            <a:r>
              <a:rPr lang="cs-CZ" sz="1200" b="1" dirty="0" smtClean="0"/>
              <a:t>_(borderless_version)-en.svg</a:t>
            </a:r>
            <a:endParaRPr lang="cs-CZ" sz="1200" b="1" dirty="0"/>
          </a:p>
        </p:txBody>
      </p:sp>
      <p:pic>
        <p:nvPicPr>
          <p:cNvPr id="1028" name="Picture 4" descr="http://upload.wikimedia.org/wikipedia/commons/thumb/f/fd/Centrosome_%28borderless_version%29-en.svg/268px-Centrosome_%28borderless_version%29-e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05" y="3068960"/>
            <a:ext cx="3595599" cy="3219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680" y="124831"/>
            <a:ext cx="4330824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Dělící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vřeténko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moleculargenetics.utoronto.ca/index/images/stories/hela%20cell%20in%20mitosis%20om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622" y="2501285"/>
            <a:ext cx="4286250" cy="428625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972338"/>
            <a:ext cx="8064896" cy="58856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Rozlišují se </a:t>
            </a:r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tři typy mikrotubulů dělícího vřeténka</a:t>
            </a:r>
            <a:r>
              <a:rPr lang="cs-CZ" dirty="0" smtClean="0"/>
              <a:t>:</a:t>
            </a:r>
          </a:p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Astrální mikrotubuly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dirty="0" smtClean="0"/>
              <a:t> směřují v cytoplazmě do všech směrů, přispívají k ukotvení, orientaci a oddalování pólů vřeténka.</a:t>
            </a:r>
          </a:p>
          <a:p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Kinetochorové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mikrotubuly:</a:t>
            </a:r>
            <a:r>
              <a:rPr lang="cs-CZ" dirty="0" smtClean="0"/>
              <a:t> napojují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se na 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kinetochory</a:t>
            </a:r>
            <a:r>
              <a:rPr lang="cs-CZ" dirty="0" smtClean="0"/>
              <a:t>.</a:t>
            </a:r>
          </a:p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Překryvné</a:t>
            </a:r>
            <a:r>
              <a:rPr lang="cs-CZ" dirty="0" smtClean="0"/>
              <a:t> (</a:t>
            </a:r>
            <a:r>
              <a:rPr lang="cs-CZ" b="1" dirty="0" smtClean="0"/>
              <a:t>polární)</a:t>
            </a:r>
            <a:br>
              <a:rPr lang="cs-CZ" b="1" dirty="0" smtClean="0"/>
            </a:b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mikrotubuly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dirty="0" smtClean="0"/>
              <a:t> udržují</a:t>
            </a:r>
            <a:br>
              <a:rPr lang="cs-CZ" dirty="0" smtClean="0"/>
            </a:br>
            <a:r>
              <a:rPr lang="cs-CZ" dirty="0" smtClean="0"/>
              <a:t>tvar vřeténka.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008" y="6110074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moleculargenetics.utoronto.ca</a:t>
            </a:r>
            <a:r>
              <a:rPr lang="cs-CZ" sz="1200" b="1" dirty="0" smtClean="0"/>
              <a:t>/index/index.</a:t>
            </a:r>
            <a:r>
              <a:rPr lang="cs-CZ" sz="1200" b="1" dirty="0" err="1" smtClean="0"/>
              <a:t>php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our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faculty</a:t>
            </a:r>
            <a:r>
              <a:rPr lang="cs-CZ" sz="1200" b="1" dirty="0" smtClean="0"/>
              <a:t>-a-</a:t>
            </a:r>
            <a:r>
              <a:rPr lang="cs-CZ" sz="1200" b="1" dirty="0" err="1" smtClean="0"/>
              <a:t>research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research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news</a:t>
            </a:r>
            <a:r>
              <a:rPr lang="cs-CZ" sz="1200" b="1" dirty="0" smtClean="0"/>
              <a:t>/216-</a:t>
            </a:r>
            <a:r>
              <a:rPr lang="cs-CZ" sz="1200" b="1" dirty="0" err="1" smtClean="0"/>
              <a:t>pelletier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lab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849</Words>
  <Application>Microsoft Office PowerPoint</Application>
  <PresentationFormat>Předvádění na obrazovce (4:3)</PresentationFormat>
  <Paragraphs>181</Paragraphs>
  <Slides>25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Bohatý</vt:lpstr>
      <vt:lpstr>ChemSketch</vt:lpstr>
      <vt:lpstr>Snímek 1</vt:lpstr>
      <vt:lpstr>mitÓza</vt:lpstr>
      <vt:lpstr>Buněčný cyklus</vt:lpstr>
      <vt:lpstr>Buněčný cyklus</vt:lpstr>
      <vt:lpstr>Buněčný cyklus</vt:lpstr>
      <vt:lpstr>MitÓza – fáze</vt:lpstr>
      <vt:lpstr>PROFÁZE</vt:lpstr>
      <vt:lpstr>centrozom</vt:lpstr>
      <vt:lpstr>Dělící vřeténko</vt:lpstr>
      <vt:lpstr>Dělící vřeténko</vt:lpstr>
      <vt:lpstr>Dělící vřeténko</vt:lpstr>
      <vt:lpstr>prometafáze</vt:lpstr>
      <vt:lpstr>kinetochory</vt:lpstr>
      <vt:lpstr>METAFÁZE</vt:lpstr>
      <vt:lpstr>anafáze</vt:lpstr>
      <vt:lpstr>telofáze</vt:lpstr>
      <vt:lpstr>telofáze</vt:lpstr>
      <vt:lpstr>Mitóza </vt:lpstr>
      <vt:lpstr>Mitóza </vt:lpstr>
      <vt:lpstr>Mitóza </vt:lpstr>
      <vt:lpstr>Mitóza </vt:lpstr>
      <vt:lpstr>Bilance mitózy</vt:lpstr>
      <vt:lpstr>ČASOVÉ ROZLOŽENÍ MiTÓZY</vt:lpstr>
      <vt:lpstr>Snímek 24</vt:lpstr>
      <vt:lpstr>Snímek 25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mitÓza</dc:title>
  <dc:creator>ucitel</dc:creator>
  <cp:lastModifiedBy>student</cp:lastModifiedBy>
  <cp:revision>19</cp:revision>
  <dcterms:created xsi:type="dcterms:W3CDTF">2014-05-25T16:48:12Z</dcterms:created>
  <dcterms:modified xsi:type="dcterms:W3CDTF">2017-10-31T13:31:44Z</dcterms:modified>
</cp:coreProperties>
</file>