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63" r:id="rId19"/>
    <p:sldId id="273" r:id="rId20"/>
    <p:sldId id="274" r:id="rId21"/>
    <p:sldId id="275" r:id="rId22"/>
    <p:sldId id="277" r:id="rId23"/>
    <p:sldId id="276" r:id="rId24"/>
    <p:sldId id="278" r:id="rId25"/>
    <p:sldId id="280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606132-9572-4BB1-9100-41DA44D1E355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81256D-2CC7-427C-976E-B70237F8C3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DUM č. 1 v sadě</a:t>
            </a:r>
          </a:p>
          <a:p>
            <a:pPr algn="ctr"/>
            <a:r>
              <a:rPr lang="cs-CZ" b="1"/>
              <a:t>37. Bi-2 </a:t>
            </a:r>
            <a:r>
              <a:rPr lang="pl-PL" b="1"/>
              <a:t>Cytologie, molekulární biologie a genetika</a:t>
            </a:r>
            <a:r>
              <a:rPr lang="cs-CZ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1169988" indent="-1169988"/>
            <a:r>
              <a:rPr lang="cs-CZ" sz="1400" dirty="0"/>
              <a:t>Anotace DUM: </a:t>
            </a:r>
            <a:r>
              <a:rPr lang="cs-CZ" sz="1400" dirty="0" smtClean="0"/>
              <a:t>M</a:t>
            </a:r>
            <a:r>
              <a:rPr lang="cs-CZ" sz="1400" dirty="0" smtClean="0"/>
              <a:t>eióza-redukční dělení </a:t>
            </a:r>
            <a:r>
              <a:rPr lang="cs-CZ" sz="1400" dirty="0" smtClean="0"/>
              <a:t>jádra, význam, princip, </a:t>
            </a:r>
            <a:r>
              <a:rPr lang="cs-CZ" sz="1400" dirty="0" err="1" smtClean="0"/>
              <a:t>průbeh</a:t>
            </a:r>
            <a:r>
              <a:rPr lang="cs-CZ" sz="1400" dirty="0" smtClean="0"/>
              <a:t> </a:t>
            </a:r>
            <a:r>
              <a:rPr lang="cs-CZ" sz="1400" dirty="0" smtClean="0"/>
              <a:t>- jednotlivé fáze, geneticky významné </a:t>
            </a:r>
            <a:r>
              <a:rPr lang="cs-CZ" sz="1400" dirty="0" smtClean="0"/>
              <a:t>důsledky </a:t>
            </a:r>
            <a:r>
              <a:rPr lang="cs-CZ" sz="1400" dirty="0" smtClean="0"/>
              <a:t>meiózy - náhodná segregace</a:t>
            </a:r>
            <a:r>
              <a:rPr lang="cs-CZ" sz="1400" dirty="0" smtClean="0"/>
              <a:t>, rekombinace</a:t>
            </a:r>
            <a:r>
              <a:rPr lang="cs-CZ" sz="1400" dirty="0" smtClean="0"/>
              <a:t>. Bilance a srovnání mitózy a meiózy.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6235"/>
            <a:ext cx="5266928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86" y="1556792"/>
            <a:ext cx="8092606" cy="23762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Chromozomy </a:t>
            </a:r>
            <a:r>
              <a:rPr lang="cs-CZ" sz="2400" b="1" dirty="0" smtClean="0"/>
              <a:t>málo spiralizované</a:t>
            </a:r>
            <a:r>
              <a:rPr lang="cs-CZ" sz="2400" dirty="0" smtClean="0"/>
              <a:t> – </a:t>
            </a:r>
            <a:br>
              <a:rPr lang="cs-CZ" sz="2400" dirty="0" smtClean="0"/>
            </a:br>
            <a:r>
              <a:rPr lang="cs-CZ" sz="2400" dirty="0" smtClean="0"/>
              <a:t>začátek kondenzace. </a:t>
            </a:r>
          </a:p>
          <a:p>
            <a:r>
              <a:rPr lang="cs-CZ" sz="2400" b="1" dirty="0" smtClean="0"/>
              <a:t>Počet</a:t>
            </a:r>
            <a:r>
              <a:rPr lang="cs-CZ" sz="2400" dirty="0" smtClean="0"/>
              <a:t> chromozomů </a:t>
            </a:r>
            <a:r>
              <a:rPr lang="cs-CZ" sz="2400" b="1" dirty="0" smtClean="0"/>
              <a:t>diploidní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uspořádány polárně</a:t>
            </a:r>
            <a:r>
              <a:rPr lang="cs-CZ" sz="2400" dirty="0" smtClean="0"/>
              <a:t>, směřují svými</a:t>
            </a:r>
            <a:br>
              <a:rPr lang="cs-CZ" sz="2400" dirty="0" smtClean="0"/>
            </a:br>
            <a:r>
              <a:rPr lang="cs-CZ" sz="2400" dirty="0" smtClean="0"/>
              <a:t>konci k pólům jaderné membrány, kde se nalézá dosud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nerozdělený centrozom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0513" y="1041614"/>
            <a:ext cx="21602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leptotene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9391" y="3913892"/>
            <a:ext cx="21602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ZYGotene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786" y="4437112"/>
            <a:ext cx="8092606" cy="237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smtClean="0"/>
              <a:t>Pokračuje </a:t>
            </a:r>
            <a:r>
              <a:rPr lang="cs-CZ" sz="2400" b="1" dirty="0" err="1" smtClean="0"/>
              <a:t>spiralizace</a:t>
            </a:r>
            <a:r>
              <a:rPr lang="cs-CZ" sz="2400" dirty="0" smtClean="0"/>
              <a:t>.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smtClean="0"/>
              <a:t>Homologické chromozomy, se k sobě</a:t>
            </a:r>
            <a:br>
              <a:rPr lang="cs-CZ" sz="2400" dirty="0" smtClean="0"/>
            </a:br>
            <a:r>
              <a:rPr lang="cs-CZ" sz="2400" b="1" dirty="0" smtClean="0"/>
              <a:t>paralelně přikládají</a:t>
            </a:r>
            <a:r>
              <a:rPr lang="cs-CZ" sz="2400" dirty="0" smtClean="0"/>
              <a:t> a šroubovitě</a:t>
            </a:r>
            <a:br>
              <a:rPr lang="cs-CZ" sz="2400" dirty="0" smtClean="0"/>
            </a:br>
            <a:r>
              <a:rPr lang="cs-CZ" sz="2400" dirty="0" smtClean="0"/>
              <a:t>se kolem sebe otáčejí. Vytvářejí</a:t>
            </a:r>
            <a:br>
              <a:rPr lang="cs-CZ" sz="2400" dirty="0" smtClean="0"/>
            </a:br>
            <a:r>
              <a:rPr lang="cs-CZ" sz="2400" dirty="0" smtClean="0"/>
              <a:t>vláknitý útvar označovaný jako</a:t>
            </a:r>
            <a:br>
              <a:rPr lang="cs-CZ" sz="2400" dirty="0" smtClean="0"/>
            </a:b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bivalent</a:t>
            </a:r>
            <a:r>
              <a:rPr lang="cs-CZ" sz="2400" dirty="0" smtClean="0"/>
              <a:t> 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404" y="144016"/>
            <a:ext cx="26049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78258"/>
            <a:ext cx="2808312" cy="277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076056" y="642371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mun.ca</a:t>
            </a:r>
            <a:r>
              <a:rPr lang="cs-CZ" sz="1200" b="1" dirty="0" smtClean="0"/>
              <a:t>/biology/</a:t>
            </a:r>
            <a:r>
              <a:rPr lang="cs-CZ" sz="1200" b="1" dirty="0" err="1" smtClean="0"/>
              <a:t>desmid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brian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BIOL2060/BIOL2060-20/20_06.jpg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38376"/>
            <a:ext cx="541094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7776864" cy="1656184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Homologní</a:t>
            </a:r>
            <a:r>
              <a:rPr lang="cs-CZ" sz="2400" dirty="0" smtClean="0"/>
              <a:t> chromozomy v </a:t>
            </a:r>
            <a:r>
              <a:rPr lang="cs-CZ" sz="2400" dirty="0" err="1" smtClean="0"/>
              <a:t>bivalentu</a:t>
            </a:r>
            <a:r>
              <a:rPr lang="cs-CZ" sz="2400" dirty="0" smtClean="0"/>
              <a:t> drženy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synaptonemálním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komplexem</a:t>
            </a:r>
            <a:r>
              <a:rPr lang="cs-CZ" sz="2400" dirty="0" smtClean="0"/>
              <a:t>. Ten je tvořen </a:t>
            </a:r>
            <a:r>
              <a:rPr lang="cs-CZ" sz="2400" b="1" dirty="0" smtClean="0"/>
              <a:t>proteinovou kostrou</a:t>
            </a:r>
            <a:r>
              <a:rPr lang="cs-CZ" sz="2400" dirty="0" smtClean="0"/>
              <a:t>, ke které je z každé strany přiložen jeden z </a:t>
            </a:r>
            <a:r>
              <a:rPr lang="cs-CZ" sz="2400" dirty="0" err="1" smtClean="0"/>
              <a:t>homologních</a:t>
            </a:r>
            <a:r>
              <a:rPr lang="cs-CZ" sz="2400" dirty="0" smtClean="0"/>
              <a:t> chromozomů.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961564"/>
            <a:ext cx="21602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ZYGotene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20" y="3068960"/>
            <a:ext cx="68191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592288" y="6558520"/>
            <a:ext cx="57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mun.ca</a:t>
            </a:r>
            <a:r>
              <a:rPr lang="cs-CZ" sz="1200" b="1" dirty="0" smtClean="0"/>
              <a:t>/biology/</a:t>
            </a:r>
            <a:r>
              <a:rPr lang="cs-CZ" sz="1200" b="1" dirty="0" err="1" smtClean="0"/>
              <a:t>desmid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brian</a:t>
            </a:r>
            <a:r>
              <a:rPr lang="cs-CZ" sz="1200" b="1" dirty="0" smtClean="0"/>
              <a:t>/BIOL2060/BIOL2060-20/20_07.jpg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484784"/>
            <a:ext cx="7848872" cy="2254032"/>
          </a:xfrm>
        </p:spPr>
        <p:txBody>
          <a:bodyPr/>
          <a:lstStyle/>
          <a:p>
            <a:r>
              <a:rPr lang="cs-CZ" dirty="0" smtClean="0"/>
              <a:t>Proces při kterém může být část </a:t>
            </a:r>
            <a:r>
              <a:rPr lang="cs-CZ" dirty="0" err="1" smtClean="0"/>
              <a:t>maternální</a:t>
            </a:r>
            <a:r>
              <a:rPr lang="cs-CZ" dirty="0" smtClean="0"/>
              <a:t> chromatidy zaměněna za odpovídající fragment </a:t>
            </a:r>
            <a:r>
              <a:rPr lang="cs-CZ" dirty="0" err="1" smtClean="0"/>
              <a:t>homologní</a:t>
            </a:r>
            <a:r>
              <a:rPr lang="cs-CZ" dirty="0" smtClean="0"/>
              <a:t> </a:t>
            </a:r>
            <a:r>
              <a:rPr lang="cs-CZ" dirty="0" err="1" smtClean="0"/>
              <a:t>paternální</a:t>
            </a:r>
            <a:r>
              <a:rPr lang="cs-CZ" dirty="0" smtClean="0"/>
              <a:t> chromatidy.</a:t>
            </a:r>
          </a:p>
          <a:p>
            <a:r>
              <a:rPr lang="cs-CZ" dirty="0" smtClean="0"/>
              <a:t>Proces zvyšující genetickou variabilitu u sexuálně se rozmnožujících organizmů.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41176" y="44624"/>
            <a:ext cx="5410944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908720"/>
            <a:ext cx="57606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</a:t>
            </a:r>
            <a:r>
              <a:rPr lang="cs-CZ" sz="28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u="sng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cs-CZ" sz="28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(rekombinace)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620988"/>
            <a:ext cx="4248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2.bp.blogspot.com/-LG_KXYC6VN4/UFyifI27LII/AAAAAAAAAXk/WQzcRpbqpo4/s1600/crossing+over+microsco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252" y="3717032"/>
            <a:ext cx="3858140" cy="288032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2008" y="6279703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http://www.biologyexams4u.com/2012/09/crossing-over-</a:t>
            </a:r>
            <a:r>
              <a:rPr lang="cs-CZ" sz="1200" b="1" dirty="0" err="1" smtClean="0"/>
              <a:t>process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behind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our.html</a:t>
            </a:r>
            <a:r>
              <a:rPr lang="cs-CZ" sz="1200" b="1" dirty="0" smtClean="0"/>
              <a:t>#.U4oI1nJ_u8A</a:t>
            </a:r>
            <a:endParaRPr lang="cs-CZ" sz="1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2138456"/>
            <a:ext cx="8136904" cy="5178976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Bivalent</a:t>
            </a:r>
            <a:r>
              <a:rPr lang="cs-CZ" sz="2400" dirty="0" smtClean="0"/>
              <a:t> se dále </a:t>
            </a:r>
            <a:r>
              <a:rPr lang="cs-CZ" sz="2400" b="1" dirty="0" smtClean="0"/>
              <a:t>pokračující</a:t>
            </a:r>
            <a:br>
              <a:rPr lang="cs-CZ" sz="2400" b="1" dirty="0" smtClean="0"/>
            </a:br>
            <a:r>
              <a:rPr lang="cs-CZ" sz="2400" b="1" dirty="0" err="1" smtClean="0"/>
              <a:t>spiralizací</a:t>
            </a:r>
            <a:r>
              <a:rPr lang="cs-CZ" sz="2400" b="1" dirty="0" smtClean="0"/>
              <a:t> chromozomů </a:t>
            </a:r>
            <a:r>
              <a:rPr lang="cs-CZ" sz="2400" dirty="0" smtClean="0"/>
              <a:t>zkracuje a</a:t>
            </a:r>
            <a:br>
              <a:rPr lang="cs-CZ" sz="2400" dirty="0" smtClean="0"/>
            </a:br>
            <a:r>
              <a:rPr lang="cs-CZ" sz="2400" dirty="0" err="1" smtClean="0"/>
              <a:t>stlušťuje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Lze pozorovat </a:t>
            </a:r>
            <a:r>
              <a:rPr lang="cs-CZ" sz="2400" dirty="0" err="1" smtClean="0"/>
              <a:t>dvouchromatidovou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strukturu chromozomů v </a:t>
            </a:r>
            <a:r>
              <a:rPr lang="cs-CZ" sz="2400" dirty="0" err="1" smtClean="0"/>
              <a:t>bialentech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Bivalent</a:t>
            </a:r>
            <a:r>
              <a:rPr lang="cs-CZ" sz="2400" dirty="0" smtClean="0"/>
              <a:t> tvořen čtyřmi chromatidami -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chromatidová tetráda</a:t>
            </a:r>
            <a:r>
              <a:rPr lang="cs-CZ" sz="2400" dirty="0" smtClean="0"/>
              <a:t>. Dvě vždy sesterské </a:t>
            </a:r>
            <a:r>
              <a:rPr lang="cs-CZ" sz="1800" dirty="0" smtClean="0"/>
              <a:t>(patří k témuž chromozomu a jsou spojeny společnou a nerozdělenou centromerou)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Nesesterské</a:t>
            </a:r>
            <a:r>
              <a:rPr lang="cs-CZ" sz="2400" dirty="0" smtClean="0"/>
              <a:t> chromatidy </a:t>
            </a:r>
            <a:r>
              <a:rPr lang="cs-CZ" sz="2400" dirty="0" err="1" smtClean="0"/>
              <a:t>synaptovaných</a:t>
            </a:r>
            <a:r>
              <a:rPr lang="cs-CZ" sz="2400" dirty="0" smtClean="0"/>
              <a:t> chromozomů se kolem se obtáčejí a proplétají se mezi sebou.</a:t>
            </a: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338936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21602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pachytene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775" y="908720"/>
            <a:ext cx="2783617" cy="314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49351" y="5301296"/>
            <a:ext cx="7884000" cy="7920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166396"/>
            <a:ext cx="5410944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905" y="1058202"/>
            <a:ext cx="3954487" cy="26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1232661"/>
            <a:ext cx="21602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diplotene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823040"/>
            <a:ext cx="8064896" cy="48463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Odpuzování chromozomů</a:t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 err="1" smtClean="0"/>
              <a:t>bivalentu</a:t>
            </a:r>
            <a:r>
              <a:rPr lang="cs-CZ" sz="2400" dirty="0" smtClean="0"/>
              <a:t> mimo místa,</a:t>
            </a:r>
            <a:br>
              <a:rPr lang="cs-CZ" sz="2400" dirty="0" smtClean="0"/>
            </a:br>
            <a:r>
              <a:rPr lang="cs-CZ" sz="2400" dirty="0" smtClean="0"/>
              <a:t>kde jsou vlákna DNA</a:t>
            </a:r>
            <a:br>
              <a:rPr lang="cs-CZ" sz="2400" dirty="0" smtClean="0"/>
            </a:br>
            <a:r>
              <a:rPr lang="cs-CZ" sz="2400" dirty="0" smtClean="0"/>
              <a:t>vzájemně překřížena. Tato</a:t>
            </a:r>
            <a:br>
              <a:rPr lang="cs-CZ" sz="2400" dirty="0" smtClean="0"/>
            </a:br>
            <a:r>
              <a:rPr lang="cs-CZ" sz="2400" dirty="0" smtClean="0"/>
              <a:t>místa se nazývají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chiasmata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(podle písmene řecké abecedy s názvem chí </a:t>
            </a:r>
            <a:r>
              <a:rPr lang="ja-JP" altLang="en-US" sz="2000" dirty="0" smtClean="0">
                <a:sym typeface="Symbol"/>
              </a:rPr>
              <a:t></a:t>
            </a:r>
            <a:r>
              <a:rPr lang="en-US" altLang="ja-JP" sz="2000" dirty="0" smtClean="0"/>
              <a:t>)</a:t>
            </a:r>
            <a:r>
              <a:rPr lang="en-US" altLang="ja-JP" sz="2400" dirty="0" smtClean="0"/>
              <a:t>.</a:t>
            </a:r>
            <a:endParaRPr lang="cs-CZ" altLang="ja-JP" sz="2400" dirty="0" smtClean="0"/>
          </a:p>
          <a:p>
            <a:r>
              <a:rPr lang="cs-CZ" sz="2400" dirty="0" smtClean="0"/>
              <a:t>Každý pár chromozomů může</a:t>
            </a:r>
            <a:br>
              <a:rPr lang="cs-CZ" sz="2400" dirty="0" smtClean="0"/>
            </a:br>
            <a:r>
              <a:rPr lang="cs-CZ" sz="2400" dirty="0" smtClean="0"/>
              <a:t>být překřížen jednou nebo</a:t>
            </a:r>
            <a:br>
              <a:rPr lang="cs-CZ" sz="2400" dirty="0" smtClean="0"/>
            </a:br>
            <a:r>
              <a:rPr lang="cs-CZ" sz="2400" dirty="0" smtClean="0"/>
              <a:t>vícekrát. </a:t>
            </a:r>
            <a:r>
              <a:rPr lang="cs-CZ" sz="2400" dirty="0" err="1" smtClean="0"/>
              <a:t>Bivalenty</a:t>
            </a:r>
            <a:r>
              <a:rPr lang="cs-CZ" sz="2400" dirty="0" smtClean="0"/>
              <a:t> nyní v</a:t>
            </a:r>
            <a:br>
              <a:rPr lang="cs-CZ" sz="2400" dirty="0" smtClean="0"/>
            </a:br>
            <a:r>
              <a:rPr lang="cs-CZ" sz="2400" dirty="0" smtClean="0"/>
              <a:t>jádře zaujímají co</a:t>
            </a:r>
            <a:br>
              <a:rPr lang="cs-CZ" sz="2400" dirty="0" smtClean="0"/>
            </a:br>
            <a:r>
              <a:rPr lang="cs-CZ" sz="2400" dirty="0" smtClean="0"/>
              <a:t>nejvzdálenější postavení</a:t>
            </a:r>
            <a:br>
              <a:rPr lang="cs-CZ" sz="2400" dirty="0" smtClean="0"/>
            </a:br>
            <a:r>
              <a:rPr lang="cs-CZ" sz="2400" dirty="0" smtClean="0"/>
              <a:t>blízko jaderné blány.</a:t>
            </a:r>
            <a:endParaRPr lang="cs-CZ" sz="2400" dirty="0"/>
          </a:p>
        </p:txBody>
      </p:sp>
      <p:pic>
        <p:nvPicPr>
          <p:cNvPr id="26628" name="Picture 4" descr="Full-size image (19 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748" y="4077072"/>
            <a:ext cx="3536644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656184" y="638132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http://www.cell.</a:t>
            </a:r>
            <a:r>
              <a:rPr lang="cs-CZ" sz="1200" b="1" dirty="0" err="1" smtClean="0"/>
              <a:t>com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cms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attachment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584046/4417525/gr1.jpg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o.quizlet.com/zdQlD.a-oL5oBu-x965H8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176"/>
            <a:ext cx="3672408" cy="389990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81865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chiasmata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4.bp.blogspot.com/-LPfXrl1X068/UK_ilyaALsI/AAAAAAAAAm8/QL1i5BnvXtU/s1600/loadBina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7"/>
            <a:ext cx="6737441" cy="230425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79512" y="6237312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specialneedsdigest.com</a:t>
            </a:r>
            <a:r>
              <a:rPr lang="cs-CZ" sz="1200" b="1" dirty="0" smtClean="0"/>
              <a:t>/2012/11/</a:t>
            </a:r>
            <a:r>
              <a:rPr lang="cs-CZ" sz="1200" b="1" dirty="0" err="1" smtClean="0"/>
              <a:t>short</a:t>
            </a:r>
            <a:r>
              <a:rPr lang="cs-CZ" sz="1200" b="1" dirty="0" smtClean="0"/>
              <a:t>-dna-</a:t>
            </a:r>
            <a:r>
              <a:rPr lang="cs-CZ" sz="1200" b="1" dirty="0" err="1" smtClean="0"/>
              <a:t>strands</a:t>
            </a:r>
            <a:r>
              <a:rPr lang="cs-CZ" sz="1200" b="1" dirty="0" smtClean="0"/>
              <a:t>-in-genome-</a:t>
            </a:r>
            <a:r>
              <a:rPr lang="cs-CZ" sz="1200" b="1" dirty="0" err="1" smtClean="0"/>
              <a:t>may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be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key.html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91680" y="325536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http://o.</a:t>
            </a:r>
            <a:r>
              <a:rPr lang="cs-CZ" sz="1200" b="1" dirty="0" err="1" smtClean="0"/>
              <a:t>quizlet.com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zdQlD.a</a:t>
            </a:r>
            <a:r>
              <a:rPr lang="cs-CZ" sz="1200" b="1" dirty="0" smtClean="0"/>
              <a:t>-oL5oBu-x965H8w_m.</a:t>
            </a:r>
            <a:r>
              <a:rPr lang="cs-CZ" sz="1200" b="1" dirty="0" err="1" smtClean="0"/>
              <a:t>jpg</a:t>
            </a:r>
            <a:endParaRPr lang="cs-CZ" sz="1200" b="1" dirty="0"/>
          </a:p>
        </p:txBody>
      </p:sp>
      <p:pic>
        <p:nvPicPr>
          <p:cNvPr id="27654" name="Picture 6" descr="http://users.rcn.com/jkimball.ma.ultranet/BiologyPages/C/Chiasmata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81130"/>
            <a:ext cx="3633868" cy="162779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0" y="2708920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http://users.rcn.com/jkimball.ma.ultranet/BiologyPages/C/Chiasmata013.jpg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9416"/>
            <a:ext cx="7920880" cy="48463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Postupně se oddalují</a:t>
            </a:r>
            <a:br>
              <a:rPr lang="cs-CZ" sz="2400" dirty="0" smtClean="0"/>
            </a:br>
            <a:r>
              <a:rPr lang="cs-CZ" sz="2400" dirty="0" smtClean="0"/>
              <a:t>centromerické oblasti</a:t>
            </a:r>
            <a:br>
              <a:rPr lang="cs-CZ" sz="2400" dirty="0" smtClean="0"/>
            </a:br>
            <a:r>
              <a:rPr lang="cs-CZ" sz="2400" dirty="0" err="1" smtClean="0"/>
              <a:t>homologních</a:t>
            </a:r>
            <a:r>
              <a:rPr lang="cs-CZ" sz="2400" dirty="0" smtClean="0"/>
              <a:t> chromozomů,</a:t>
            </a:r>
            <a:br>
              <a:rPr lang="cs-CZ" sz="2400" dirty="0" smtClean="0"/>
            </a:br>
            <a:r>
              <a:rPr lang="cs-CZ" sz="2400" dirty="0" smtClean="0"/>
              <a:t>chiazmata se posouvají ke</a:t>
            </a:r>
            <a:br>
              <a:rPr lang="cs-CZ" sz="2400" dirty="0" smtClean="0"/>
            </a:br>
            <a:r>
              <a:rPr lang="cs-CZ" sz="2400" dirty="0" smtClean="0"/>
              <a:t>koncům chromatid –</a:t>
            </a:r>
            <a:br>
              <a:rPr lang="cs-CZ" sz="2400" dirty="0" smtClean="0"/>
            </a:b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terminalizace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chiazmat</a:t>
            </a:r>
            <a:r>
              <a:rPr lang="cs-CZ" sz="2400" dirty="0" smtClean="0"/>
              <a:t>.</a:t>
            </a:r>
          </a:p>
          <a:p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Bivalenty</a:t>
            </a:r>
            <a:r>
              <a:rPr lang="cs-CZ" sz="2400" dirty="0" smtClean="0"/>
              <a:t> s maximálně </a:t>
            </a:r>
            <a:r>
              <a:rPr lang="cs-CZ" sz="2400" dirty="0" err="1" smtClean="0"/>
              <a:t>terminalizovanými</a:t>
            </a:r>
            <a:r>
              <a:rPr lang="cs-CZ" sz="2400" dirty="0" smtClean="0"/>
              <a:t> chiazmaty se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rozcházejí</a:t>
            </a:r>
            <a:r>
              <a:rPr lang="cs-CZ" sz="2400" dirty="0" smtClean="0"/>
              <a:t> ze středu k okraji jádra.</a:t>
            </a:r>
          </a:p>
          <a:p>
            <a:r>
              <a:rPr lang="cs-CZ" sz="2400" dirty="0" smtClean="0"/>
              <a:t>Jadérka mizí, jaderná membrána se rozpadá do váčků ER a vytváří se meiotické dělící vřeténko.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33893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033572"/>
            <a:ext cx="2160240" cy="52322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DIAKINEZE</a:t>
            </a:r>
            <a:endParaRPr lang="cs-CZ" sz="28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24820"/>
            <a:ext cx="3588097" cy="247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" y="210384"/>
            <a:ext cx="4762872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/>
              <a:t> </a:t>
            </a:r>
            <a:r>
              <a:rPr lang="cs-CZ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souhrn</a:t>
            </a:r>
            <a:endParaRPr lang="cs-CZ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5904656" cy="58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2664296" cy="470230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http://preuniversity.grkraj.org/html/2_CELL_DIVISION_files/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301" y="116632"/>
            <a:ext cx="4964083" cy="666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2008" y="6279703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http://preuniversity.grkraj.org/html/</a:t>
            </a:r>
          </a:p>
          <a:p>
            <a:r>
              <a:rPr lang="cs-CZ" sz="1200" b="1" dirty="0" smtClean="0"/>
              <a:t>2_CELL_</a:t>
            </a:r>
            <a:r>
              <a:rPr lang="cs-CZ" sz="1200" b="1" dirty="0" err="1" smtClean="0"/>
              <a:t>DIVISION.htm</a:t>
            </a:r>
            <a:endParaRPr lang="cs-CZ" sz="1200" b="1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9092" y="125928"/>
            <a:ext cx="2714716" cy="1430863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/>
              <a:t> </a:t>
            </a:r>
            <a:r>
              <a:rPr lang="cs-CZ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souhrn</a:t>
            </a:r>
            <a:endParaRPr lang="cs-CZ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764704"/>
            <a:ext cx="7239000" cy="282769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 smtClean="0"/>
              <a:t>Chromozomy jsou seřazeny v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ekvatoriální rovině</a:t>
            </a:r>
            <a:r>
              <a:rPr lang="cs-CZ" sz="2400" dirty="0" smtClean="0"/>
              <a:t>,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homologní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chromozomy stále v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bivalentech</a:t>
            </a:r>
            <a:r>
              <a:rPr lang="cs-CZ" sz="2400" dirty="0" smtClean="0"/>
              <a:t>.</a:t>
            </a:r>
            <a:endParaRPr lang="cs-C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2400" dirty="0" err="1" smtClean="0"/>
              <a:t>Kinetochorové</a:t>
            </a:r>
            <a:r>
              <a:rPr lang="cs-CZ" sz="2400" dirty="0" smtClean="0"/>
              <a:t> mikrotubuly jednoho centrozomu jsou napojeny ke </a:t>
            </a:r>
            <a:r>
              <a:rPr lang="cs-CZ" sz="2400" dirty="0" err="1" smtClean="0"/>
              <a:t>kinetochoru</a:t>
            </a:r>
            <a:r>
              <a:rPr lang="cs-CZ" sz="2400" dirty="0" smtClean="0"/>
              <a:t> jednoho z </a:t>
            </a:r>
            <a:r>
              <a:rPr lang="cs-CZ" sz="2400" dirty="0" err="1" smtClean="0"/>
              <a:t>homologních</a:t>
            </a:r>
            <a:r>
              <a:rPr lang="cs-CZ" sz="2400" dirty="0" smtClean="0"/>
              <a:t> chromozomů, mikrotubuly druhého centrozomu jsou připevněny ke </a:t>
            </a:r>
            <a:r>
              <a:rPr lang="cs-CZ" sz="2400" dirty="0" err="1" smtClean="0"/>
              <a:t>kinetochoru</a:t>
            </a:r>
            <a:r>
              <a:rPr lang="cs-CZ" sz="2400" dirty="0" smtClean="0"/>
              <a:t> druhého z páru </a:t>
            </a:r>
            <a:r>
              <a:rPr lang="cs-CZ" sz="2400" dirty="0" err="1" smtClean="0"/>
              <a:t>homologních</a:t>
            </a:r>
            <a:r>
              <a:rPr lang="cs-CZ" sz="2400" dirty="0" smtClean="0"/>
              <a:t> chromozomů.</a:t>
            </a:r>
          </a:p>
          <a:p>
            <a:pPr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698976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pic>
        <p:nvPicPr>
          <p:cNvPr id="31746" name="Picture 2" descr="http://www.bio-top.net/Schemas/meiose2_metapha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1" y="3573016"/>
            <a:ext cx="4276725" cy="30099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7504" y="6525345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http://www.bio-top.</a:t>
            </a:r>
            <a:r>
              <a:rPr lang="cs-CZ" sz="1200" b="1" dirty="0" err="1" smtClean="0"/>
              <a:t>net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Transmission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vie</a:t>
            </a:r>
            <a:r>
              <a:rPr lang="cs-CZ" sz="1200" b="1" dirty="0" smtClean="0"/>
              <a:t>/4_</a:t>
            </a:r>
            <a:r>
              <a:rPr lang="cs-CZ" sz="1200" b="1" dirty="0" err="1" smtClean="0"/>
              <a:t>meiose.htm</a:t>
            </a:r>
            <a:endParaRPr lang="cs-CZ" sz="1200" b="1" dirty="0"/>
          </a:p>
        </p:txBody>
      </p:sp>
      <p:pic>
        <p:nvPicPr>
          <p:cNvPr id="31748" name="Picture 4" descr="https://c1.staticflickr.com/7/6236/6241440040_0ae4067044_z.jpg"/>
          <p:cNvPicPr>
            <a:picLocks noChangeAspect="1" noChangeArrowheads="1"/>
          </p:cNvPicPr>
          <p:nvPr/>
        </p:nvPicPr>
        <p:blipFill>
          <a:blip r:embed="rId3" cstate="print"/>
          <a:srcRect l="15356" t="10749" r="22638" b="5053"/>
          <a:stretch>
            <a:fillRect/>
          </a:stretch>
        </p:blipFill>
        <p:spPr bwMode="auto">
          <a:xfrm>
            <a:off x="4796801" y="3573016"/>
            <a:ext cx="3015559" cy="270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99992" y="63813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https://c1.staticflickr.com/7/6236/6241440040_0ae4067044_z.jpg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meiÓza</a:t>
            </a:r>
            <a:endParaRPr lang="cs-CZ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Redukční dělení jádra</a:t>
            </a:r>
            <a:endParaRPr lang="cs-CZ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5770984" cy="659833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pic>
        <p:nvPicPr>
          <p:cNvPr id="32770" name="Picture 2" descr="https://c1.staticflickr.com/7/6152/6240924955_245bd6b25d_z.jpg"/>
          <p:cNvPicPr>
            <a:picLocks noChangeAspect="1" noChangeArrowheads="1"/>
          </p:cNvPicPr>
          <p:nvPr/>
        </p:nvPicPr>
        <p:blipFill>
          <a:blip r:embed="rId2" cstate="print"/>
          <a:srcRect l="27168" t="17663" r="24401" b="11684"/>
          <a:stretch>
            <a:fillRect/>
          </a:stretch>
        </p:blipFill>
        <p:spPr bwMode="auto">
          <a:xfrm>
            <a:off x="4932040" y="3717032"/>
            <a:ext cx="3168352" cy="26642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92080" y="63517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https://c1.staticflickr.com/7/6152/</a:t>
            </a:r>
          </a:p>
          <a:p>
            <a:r>
              <a:rPr lang="cs-CZ" sz="1200" b="1" dirty="0" smtClean="0"/>
              <a:t>6240924955_245bd6b25d_z.</a:t>
            </a:r>
            <a:r>
              <a:rPr lang="cs-CZ" sz="1200" b="1" dirty="0" err="1" smtClean="0"/>
              <a:t>jpg</a:t>
            </a:r>
            <a:endParaRPr lang="cs-CZ" sz="1200" b="1" dirty="0"/>
          </a:p>
        </p:txBody>
      </p:sp>
      <p:pic>
        <p:nvPicPr>
          <p:cNvPr id="32772" name="Picture 4" descr="http://www.bio-top.net/Schemas/meiose3_anaphas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392488" cy="252028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35535" y="6566909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http://www.bio-top.</a:t>
            </a:r>
            <a:r>
              <a:rPr lang="cs-CZ" sz="1200" b="1" dirty="0" err="1" smtClean="0"/>
              <a:t>net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Transmission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vie</a:t>
            </a:r>
            <a:r>
              <a:rPr lang="cs-CZ" sz="1200" b="1" dirty="0" smtClean="0"/>
              <a:t>/4_</a:t>
            </a:r>
            <a:r>
              <a:rPr lang="cs-CZ" sz="1200" b="1" dirty="0" err="1" smtClean="0"/>
              <a:t>meiose.htm</a:t>
            </a:r>
            <a:endParaRPr lang="cs-CZ" sz="1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194"/>
            <a:ext cx="8172400" cy="484632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Dvouchromatidové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homologní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chromozomy</a:t>
            </a:r>
            <a:r>
              <a:rPr lang="cs-CZ" sz="2400" dirty="0" smtClean="0"/>
              <a:t> v </a:t>
            </a:r>
            <a:r>
              <a:rPr lang="cs-CZ" sz="2400" dirty="0" err="1" smtClean="0"/>
              <a:t>bivalentech</a:t>
            </a:r>
            <a:r>
              <a:rPr lang="cs-CZ" sz="2400" dirty="0" smtClean="0"/>
              <a:t>, napojené na </a:t>
            </a:r>
            <a:r>
              <a:rPr lang="cs-CZ" sz="2400" dirty="0" err="1" smtClean="0"/>
              <a:t>kinetochorové</a:t>
            </a:r>
            <a:r>
              <a:rPr lang="cs-CZ" sz="2400" dirty="0" smtClean="0"/>
              <a:t> mikrotubuly, se uvolní.</a:t>
            </a:r>
          </a:p>
          <a:p>
            <a:r>
              <a:rPr lang="cs-CZ" sz="2400" dirty="0" smtClean="0"/>
              <a:t>Jednotlivé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chromozomy se podélně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nerozdělují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(rozdíl od mitózy)</a:t>
            </a:r>
            <a:r>
              <a:rPr lang="cs-CZ" sz="2400" dirty="0" smtClean="0"/>
              <a:t>. Celé chromozomy se rozestupují k protilehlým pólům dělícího vřeténka.</a:t>
            </a:r>
          </a:p>
          <a:p>
            <a:r>
              <a:rPr lang="cs-CZ" sz="2400" dirty="0" smtClean="0"/>
              <a:t>U každého pólu se tedy shromažďuje poloviční počet chromozomů. Nastala redukce počtu chromosomů z diploidního na haploidní.</a:t>
            </a:r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9168" y="188640"/>
            <a:ext cx="5554960" cy="617913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cs-CZ" dirty="0"/>
          </a:p>
        </p:txBody>
      </p:sp>
      <p:pic>
        <p:nvPicPr>
          <p:cNvPr id="33796" name="Picture 4" descr="http://www.bio-top.net/Schemas/meiose4_telopha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38517"/>
            <a:ext cx="4164340" cy="35147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95936" y="6550232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http://www.bio-top.</a:t>
            </a:r>
            <a:r>
              <a:rPr lang="cs-CZ" sz="1200" b="1" dirty="0" err="1" smtClean="0"/>
              <a:t>net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Transmission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vie</a:t>
            </a:r>
            <a:r>
              <a:rPr lang="cs-CZ" sz="1200" b="1" dirty="0" smtClean="0"/>
              <a:t>/4_</a:t>
            </a:r>
            <a:r>
              <a:rPr lang="cs-CZ" sz="1200" b="1" dirty="0" err="1" smtClean="0"/>
              <a:t>meiose.htm</a:t>
            </a:r>
            <a:endParaRPr lang="cs-CZ" sz="1200" b="1" dirty="0"/>
          </a:p>
        </p:txBody>
      </p:sp>
      <p:pic>
        <p:nvPicPr>
          <p:cNvPr id="33798" name="Picture 6" descr="http://www.biologycs.com/wp-content/uploads/2012/10/90271_telophase_6241443278_ddec11d907.jpg"/>
          <p:cNvPicPr>
            <a:picLocks noChangeAspect="1" noChangeArrowheads="1"/>
          </p:cNvPicPr>
          <p:nvPr/>
        </p:nvPicPr>
        <p:blipFill>
          <a:blip r:embed="rId3" cstate="print"/>
          <a:srcRect l="24937" t="13460" r="22144" b="23728"/>
          <a:stretch>
            <a:fillRect/>
          </a:stretch>
        </p:blipFill>
        <p:spPr bwMode="auto">
          <a:xfrm>
            <a:off x="265375" y="3844460"/>
            <a:ext cx="3240360" cy="259228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6409038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biologycs.com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wp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content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uploads</a:t>
            </a:r>
            <a:r>
              <a:rPr lang="cs-CZ" sz="1200" b="1" dirty="0" smtClean="0"/>
              <a:t>/2012/</a:t>
            </a:r>
          </a:p>
          <a:p>
            <a:r>
              <a:rPr lang="cs-CZ" sz="1200" b="1" dirty="0" smtClean="0"/>
              <a:t>10/90271_</a:t>
            </a:r>
            <a:r>
              <a:rPr lang="cs-CZ" sz="1200" b="1" dirty="0" err="1" smtClean="0"/>
              <a:t>telophase</a:t>
            </a:r>
            <a:r>
              <a:rPr lang="cs-CZ" sz="1200" b="1" dirty="0" smtClean="0"/>
              <a:t>_6241443278_ddec11d907.jpg</a:t>
            </a:r>
            <a:endParaRPr lang="cs-CZ" sz="1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5344" y="770170"/>
            <a:ext cx="8208912" cy="30243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Chromozomy se částečně </a:t>
            </a:r>
            <a:r>
              <a:rPr lang="cs-CZ" sz="2400" dirty="0" err="1" smtClean="0"/>
              <a:t>despiralizují</a:t>
            </a:r>
            <a:r>
              <a:rPr lang="cs-CZ" sz="2400" dirty="0" smtClean="0"/>
              <a:t>, objeví se jadérko i jaderná membrána.</a:t>
            </a:r>
          </a:p>
          <a:p>
            <a:r>
              <a:rPr lang="cs-CZ" sz="2400" dirty="0" smtClean="0"/>
              <a:t>Vznikají dvě jádra, a tím i dvě buňky s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haploidním počtem chromozomů</a:t>
            </a:r>
            <a:r>
              <a:rPr lang="cs-CZ" sz="2400" dirty="0" smtClean="0"/>
              <a:t>. Většinou na pozdní anafázi navazuje přímo profáze </a:t>
            </a:r>
            <a:r>
              <a:rPr lang="cs-CZ" sz="2400" dirty="0" err="1" smtClean="0"/>
              <a:t>homeotypického</a:t>
            </a:r>
            <a:r>
              <a:rPr lang="cs-CZ" sz="2400" dirty="0" smtClean="0"/>
              <a:t> dělení. Někdy jsou obě fáze odděleny </a:t>
            </a:r>
            <a:r>
              <a:rPr lang="cs-CZ" sz="2400" dirty="0" err="1" smtClean="0"/>
              <a:t>interfází</a:t>
            </a:r>
            <a:r>
              <a:rPr lang="cs-CZ" sz="2400" dirty="0" smtClean="0"/>
              <a:t> (nikdy </a:t>
            </a:r>
            <a:r>
              <a:rPr lang="cs-CZ" sz="2400" dirty="0" err="1" smtClean="0"/>
              <a:t>nenastavá</a:t>
            </a:r>
            <a:r>
              <a:rPr lang="cs-CZ" sz="2400" dirty="0" smtClean="0"/>
              <a:t> úplná </a:t>
            </a:r>
            <a:r>
              <a:rPr lang="cs-CZ" sz="2400" dirty="0" err="1" smtClean="0"/>
              <a:t>despiralizace</a:t>
            </a:r>
            <a:r>
              <a:rPr lang="cs-CZ" sz="2400" dirty="0" smtClean="0"/>
              <a:t> chromosomů. 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9368" y="332656"/>
            <a:ext cx="4258816" cy="710952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/>
              <a:t> </a:t>
            </a:r>
            <a:r>
              <a:rPr lang="cs-CZ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souhrn</a:t>
            </a:r>
            <a:endParaRPr lang="cs-CZ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13-07a-MeiosisArtLeft-L"/>
          <p:cNvPicPr>
            <a:picLocks noChangeArrowheads="1"/>
          </p:cNvPicPr>
          <p:nvPr/>
        </p:nvPicPr>
        <p:blipFill>
          <a:blip r:embed="rId2" cstate="print"/>
          <a:srcRect l="758" t="12660" r="758" b="-891"/>
          <a:stretch>
            <a:fillRect/>
          </a:stretch>
        </p:blipFill>
        <p:spPr bwMode="auto">
          <a:xfrm>
            <a:off x="69273" y="1326976"/>
            <a:ext cx="799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5496" y="6536377"/>
            <a:ext cx="78123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http://3.bp.blogspot.com/-17dsts51AeM/</a:t>
            </a:r>
            <a:r>
              <a:rPr lang="cs-CZ" sz="1200" b="1" dirty="0" err="1" smtClean="0"/>
              <a:t>TZEEcQGKqlI</a:t>
            </a:r>
            <a:r>
              <a:rPr lang="cs-CZ" sz="1200" b="1" dirty="0" smtClean="0"/>
              <a:t>/AAAAAAAAACE/wS3BVudqbOI/s400/</a:t>
            </a:r>
            <a:r>
              <a:rPr lang="cs-CZ" sz="1200" b="1" dirty="0" err="1" smtClean="0"/>
              <a:t>meiosis</a:t>
            </a:r>
            <a:r>
              <a:rPr lang="cs-CZ" sz="1200" b="1" dirty="0" smtClean="0"/>
              <a:t>%2BI.jpg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692696"/>
            <a:ext cx="5256584" cy="244827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Mizí jadérka i jaderné membrány.</a:t>
            </a:r>
          </a:p>
          <a:p>
            <a:r>
              <a:rPr lang="cs-CZ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Spiralizace</a:t>
            </a:r>
            <a:r>
              <a:rPr lang="cs-CZ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chromozomů </a:t>
            </a:r>
            <a:r>
              <a:rPr lang="cs-CZ" sz="2200" dirty="0" smtClean="0"/>
              <a:t>- zkrácení a ztlušťování chromatid.</a:t>
            </a:r>
          </a:p>
          <a:p>
            <a:r>
              <a:rPr lang="cs-CZ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Centrioly </a:t>
            </a:r>
            <a:r>
              <a:rPr lang="cs-CZ" sz="2200" dirty="0" smtClean="0"/>
              <a:t>se přesunují k opačným pólům buňky, </a:t>
            </a:r>
            <a:r>
              <a:rPr lang="cs-CZ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dělícího vřeténka</a:t>
            </a:r>
            <a:r>
              <a:rPr lang="cs-CZ" sz="2200" dirty="0" smtClean="0"/>
              <a:t> pro druhé meiotické dělení.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97889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/>
          </a:p>
        </p:txBody>
      </p:sp>
      <p:pic>
        <p:nvPicPr>
          <p:cNvPr id="35842" name="Picture 2" descr="http://farm7.static.flickr.com/6049/6240929921_be2626d0c1.jpg"/>
          <p:cNvPicPr>
            <a:picLocks noChangeAspect="1" noChangeArrowheads="1"/>
          </p:cNvPicPr>
          <p:nvPr/>
        </p:nvPicPr>
        <p:blipFill>
          <a:blip r:embed="rId2" cstate="print"/>
          <a:srcRect l="19656" t="1877" r="21377" b="6690"/>
          <a:stretch>
            <a:fillRect/>
          </a:stretch>
        </p:blipFill>
        <p:spPr bwMode="auto">
          <a:xfrm>
            <a:off x="5148064" y="188640"/>
            <a:ext cx="2808312" cy="295232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92080" y="309940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http://farm7.static.flickr.com/6049/</a:t>
            </a:r>
          </a:p>
          <a:p>
            <a:r>
              <a:rPr lang="cs-CZ" sz="1200" b="1" dirty="0" smtClean="0"/>
              <a:t>6240929921_be2626d0c1.jpg</a:t>
            </a:r>
            <a:endParaRPr lang="cs-CZ" sz="1200" b="1" dirty="0"/>
          </a:p>
        </p:txBody>
      </p:sp>
      <p:pic>
        <p:nvPicPr>
          <p:cNvPr id="35844" name="Picture 4" descr="https://c1.staticflickr.com/7/6214/6241444992_6f1beeb3bb_z.jpg"/>
          <p:cNvPicPr>
            <a:picLocks noChangeAspect="1" noChangeArrowheads="1"/>
          </p:cNvPicPr>
          <p:nvPr/>
        </p:nvPicPr>
        <p:blipFill>
          <a:blip r:embed="rId3" cstate="print"/>
          <a:srcRect l="15356" t="14400" r="20857" b="4601"/>
          <a:stretch>
            <a:fillRect/>
          </a:stretch>
        </p:blipFill>
        <p:spPr bwMode="auto">
          <a:xfrm>
            <a:off x="4716016" y="3534184"/>
            <a:ext cx="3384000" cy="2820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328592" y="6425537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https://c1.staticflickr.com/7/6214/</a:t>
            </a:r>
          </a:p>
          <a:p>
            <a:r>
              <a:rPr lang="cs-CZ" sz="1200" b="1" dirty="0" smtClean="0"/>
              <a:t>6241444992_6f1beeb3bb_z.</a:t>
            </a:r>
            <a:r>
              <a:rPr lang="cs-CZ" sz="1200" b="1" dirty="0" err="1" smtClean="0"/>
              <a:t>jpg</a:t>
            </a:r>
            <a:endParaRPr lang="cs-CZ" sz="12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79512" y="2802672"/>
            <a:ext cx="5256584" cy="69833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Meióza</a:t>
            </a: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metafáze</a:t>
            </a: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800" b="1" i="0" u="sng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cs-CZ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-36512" y="3645024"/>
            <a:ext cx="5256584" cy="3168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smtClean="0"/>
              <a:t>Centromery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dvouchromatido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</a:t>
            </a:r>
            <a:r>
              <a:rPr lang="cs-CZ" sz="2400" dirty="0" smtClean="0"/>
              <a:t> chromozomů obsahují dva </a:t>
            </a:r>
            <a:r>
              <a:rPr lang="cs-CZ" sz="2400" dirty="0" err="1" smtClean="0"/>
              <a:t>kinetochory</a:t>
            </a:r>
            <a:r>
              <a:rPr lang="cs-CZ" sz="2400" dirty="0" smtClean="0"/>
              <a:t>, které se napojují k </a:t>
            </a:r>
            <a:r>
              <a:rPr lang="cs-CZ" sz="2400" dirty="0" err="1" smtClean="0"/>
              <a:t>kinetochorovým</a:t>
            </a:r>
            <a:r>
              <a:rPr lang="cs-CZ" sz="2400" dirty="0" smtClean="0"/>
              <a:t> mikrotubulům dělícího vřeténka.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smtClean="0"/>
              <a:t>Řadí se v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ekvatoriální rovině</a:t>
            </a:r>
            <a:r>
              <a:rPr lang="cs-CZ" sz="2400" dirty="0" smtClean="0"/>
              <a:t>, která je otočena o 90</a:t>
            </a:r>
            <a:r>
              <a:rPr lang="cs-CZ" sz="2400" dirty="0" smtClean="0">
                <a:sym typeface="Symbol"/>
              </a:rPr>
              <a:t></a:t>
            </a:r>
            <a:r>
              <a:rPr lang="cs-CZ" sz="2400" dirty="0" smtClean="0"/>
              <a:t> stupňů ve srovnání s meiózou I.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070" y="548680"/>
            <a:ext cx="5442165" cy="3168352"/>
          </a:xfrm>
        </p:spPr>
        <p:txBody>
          <a:bodyPr>
            <a:noAutofit/>
          </a:bodyPr>
          <a:lstStyle/>
          <a:p>
            <a:r>
              <a:rPr lang="cs-CZ" sz="2400" dirty="0" smtClean="0"/>
              <a:t>Chromozomy se v oblasti centromer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podélně dělí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Kinetochorové</a:t>
            </a:r>
            <a:r>
              <a:rPr lang="cs-CZ" sz="2400" dirty="0" smtClean="0"/>
              <a:t> mikrotubuly napojené ke </a:t>
            </a:r>
            <a:r>
              <a:rPr lang="cs-CZ" sz="2400" dirty="0" err="1" smtClean="0"/>
              <a:t>kinetochorům</a:t>
            </a:r>
            <a:r>
              <a:rPr lang="cs-CZ" sz="2400" dirty="0" smtClean="0"/>
              <a:t> táhnou sesterské chromatidy od sebe.</a:t>
            </a:r>
          </a:p>
          <a:p>
            <a:r>
              <a:rPr lang="cs-CZ" sz="2400" dirty="0" smtClean="0"/>
              <a:t>Sesterské chromatidy, nyní už sesterské chromozomy se rozcházejí k pólům dělícího vřeténka.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33081" y="63813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https://c1.staticflickr.com/7/6093/</a:t>
            </a:r>
          </a:p>
          <a:p>
            <a:r>
              <a:rPr lang="cs-CZ" sz="1200" b="1" dirty="0" smtClean="0"/>
              <a:t>6240931651_9b4f6c346c_z.</a:t>
            </a:r>
            <a:r>
              <a:rPr lang="cs-CZ" sz="1200" b="1" dirty="0" err="1" smtClean="0"/>
              <a:t>jpg</a:t>
            </a:r>
            <a:endParaRPr lang="cs-CZ" sz="1200" b="1" dirty="0"/>
          </a:p>
        </p:txBody>
      </p:sp>
      <p:pic>
        <p:nvPicPr>
          <p:cNvPr id="36868" name="Picture 4" descr="https://c1.staticflickr.com/7/6170/6241450806_d6665d806d_z.jpg"/>
          <p:cNvPicPr>
            <a:picLocks noChangeAspect="1" noChangeArrowheads="1"/>
          </p:cNvPicPr>
          <p:nvPr/>
        </p:nvPicPr>
        <p:blipFill>
          <a:blip r:embed="rId2" cstate="print"/>
          <a:srcRect l="18900" r="19676" b="6603"/>
          <a:stretch>
            <a:fillRect/>
          </a:stretch>
        </p:blipFill>
        <p:spPr bwMode="auto">
          <a:xfrm>
            <a:off x="5389065" y="3645024"/>
            <a:ext cx="2699700" cy="270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425577" y="3140968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https://c1.staticflickr.com/7/6170/</a:t>
            </a:r>
          </a:p>
          <a:p>
            <a:r>
              <a:rPr lang="cs-CZ" sz="1200" b="1" dirty="0" smtClean="0"/>
              <a:t>6241450806_d6665d806d_z.</a:t>
            </a:r>
            <a:r>
              <a:rPr lang="cs-CZ" sz="1200" b="1" dirty="0" err="1" smtClean="0"/>
              <a:t>jpg</a:t>
            </a:r>
            <a:endParaRPr lang="cs-CZ" sz="1200" b="1" dirty="0"/>
          </a:p>
        </p:txBody>
      </p:sp>
      <p:pic>
        <p:nvPicPr>
          <p:cNvPr id="36870" name="Picture 6" descr="https://c1.staticflickr.com/7/6093/6240931651_9b4f6c346c_z.jpg"/>
          <p:cNvPicPr>
            <a:picLocks noChangeAspect="1" noChangeArrowheads="1"/>
          </p:cNvPicPr>
          <p:nvPr/>
        </p:nvPicPr>
        <p:blipFill>
          <a:blip r:embed="rId3" cstate="print"/>
          <a:srcRect l="28350" t="8852" r="22038" b="15018"/>
          <a:stretch>
            <a:fillRect/>
          </a:stretch>
        </p:blipFill>
        <p:spPr bwMode="auto">
          <a:xfrm>
            <a:off x="5389065" y="404664"/>
            <a:ext cx="2699700" cy="2700000"/>
          </a:xfrm>
          <a:prstGeom prst="rect">
            <a:avLst/>
          </a:prstGeom>
          <a:noFill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69168" y="-99392"/>
            <a:ext cx="4906888" cy="701040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0" y="4240599"/>
            <a:ext cx="5292080" cy="26174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err="1" smtClean="0"/>
              <a:t>Despiralizace</a:t>
            </a:r>
            <a:r>
              <a:rPr lang="cs-CZ" sz="2400" dirty="0" smtClean="0"/>
              <a:t> chromozomů, zánik dělícího vřeténka.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smtClean="0"/>
              <a:t>Novotvorba jaderné membrány.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400" dirty="0" err="1" smtClean="0"/>
              <a:t>Cytokinezí</a:t>
            </a:r>
            <a:r>
              <a:rPr lang="cs-CZ" sz="2400" dirty="0" smtClean="0"/>
              <a:t> vznik celkem čtyř dceřiných buněk, každá s haploidní chromozomální výbavou.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3581124"/>
            <a:ext cx="5256584" cy="70104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Meióza</a:t>
            </a: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telofáze</a:t>
            </a: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800" b="1" i="0" u="sng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cs-CZ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cs-CZ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martsite.ucdavis.edu/access/content/user/00002950/bis10v/week4/4webimages/figure-09-14-4-photo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6084488" y="823062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s://smartsite.ucdavis.edu/access/content/user/00002950/bis10v/week4/4webimages/figure-09-14-5-photo.jp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1583648" y="3933056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6" descr="https://smartsite.ucdavis.edu/access/content/user/00002950/bis10v/week4/4webimages/figure-09-14-6-photo.jpg"/>
          <p:cNvPicPr>
            <a:picLocks noChangeAspect="1" noChangeArrowheads="1"/>
          </p:cNvPicPr>
          <p:nvPr/>
        </p:nvPicPr>
        <p:blipFill>
          <a:blip r:embed="rId4" cstate="print"/>
          <a:srcRect r="3783" b="5501"/>
          <a:stretch>
            <a:fillRect/>
          </a:stretch>
        </p:blipFill>
        <p:spPr bwMode="auto">
          <a:xfrm>
            <a:off x="4572000" y="3933056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0" name="Picture 8" descr="https://smartsite.ucdavis.edu/access/content/user/00002950/bis10v/week4/4webimages/figure-09-14-2-photo.jp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107824" y="823062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2" name="Picture 10" descr="https://smartsite.ucdavis.edu/access/content/user/00002950/bis10v/week4/4webimages/figure-09-14-3-photo.jpg"/>
          <p:cNvPicPr>
            <a:picLocks noChangeAspect="1" noChangeArrowheads="1"/>
          </p:cNvPicPr>
          <p:nvPr/>
        </p:nvPicPr>
        <p:blipFill>
          <a:blip r:embed="rId6" cstate="print"/>
          <a:srcRect r="6649" b="5501"/>
          <a:stretch>
            <a:fillRect/>
          </a:stretch>
        </p:blipFill>
        <p:spPr bwMode="auto">
          <a:xfrm>
            <a:off x="3087862" y="823062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36496" cy="701040"/>
          </a:xfrm>
        </p:spPr>
        <p:txBody>
          <a:bodyPr>
            <a:noAutofit/>
          </a:bodyPr>
          <a:lstStyle/>
          <a:p>
            <a:r>
              <a:rPr lang="cs-CZ" sz="3600" u="sng" dirty="0" smtClean="0">
                <a:solidFill>
                  <a:srgbClr val="FFFF00"/>
                </a:solidFill>
                <a:latin typeface="Arial Black" pitchFamily="34" charset="0"/>
              </a:rPr>
              <a:t>Meióza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heterotypické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dělení</a:t>
            </a:r>
            <a:endParaRPr lang="cs-CZ" sz="3600" dirty="0"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67744" y="353145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 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51759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 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08304" y="62658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 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627970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 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488832" y="5036983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FF00"/>
                </a:solidFill>
              </a:rPr>
              <a:t>https://smartsite.ucdavis.edu/access/content/user/00002950/bis10v/week4/13meiosisevents.html</a:t>
            </a:r>
            <a:endParaRPr lang="cs-CZ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martsite.ucdavis.edu/access/content/user/00002950/bis10v/week4/4webimages/figure-09-14-7-photo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179512" y="836712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s://smartsite.ucdavis.edu/access/content/user/00002950/bis10v/week4/4webimages/figure-09-14-8-photo.jp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4572320" y="836712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s://smartsite.ucdavis.edu/access/content/user/00002950/bis10v/week4/4webimages/figure-09-14-9-photo.jp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1547664" y="3789040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6" name="Picture 8" descr="https://smartsite.ucdavis.edu/access/content/user/00002950/bis10v/week4/4webimages/figure-09-14-10-photo.jpg"/>
          <p:cNvPicPr>
            <a:picLocks noChangeAspect="1" noChangeArrowheads="1"/>
          </p:cNvPicPr>
          <p:nvPr/>
        </p:nvPicPr>
        <p:blipFill>
          <a:blip r:embed="rId5" cstate="print"/>
          <a:srcRect b="5550"/>
          <a:stretch>
            <a:fillRect/>
          </a:stretch>
        </p:blipFill>
        <p:spPr bwMode="auto">
          <a:xfrm>
            <a:off x="6084488" y="3789360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36496" cy="701040"/>
          </a:xfrm>
        </p:spPr>
        <p:txBody>
          <a:bodyPr>
            <a:noAutofit/>
          </a:bodyPr>
          <a:lstStyle/>
          <a:p>
            <a:r>
              <a:rPr lang="cs-CZ" sz="3600" u="sng" dirty="0" smtClean="0">
                <a:solidFill>
                  <a:srgbClr val="FFFF00"/>
                </a:solidFill>
                <a:latin typeface="Arial Black" pitchFamily="34" charset="0"/>
              </a:rPr>
              <a:t>Meióza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homeotypické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dělení</a:t>
            </a:r>
            <a:endParaRPr lang="cs-CZ" sz="3600" dirty="0"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32849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 II.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328498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 II.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27970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 II.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27984" y="63093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 II.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008" y="5036983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FF00"/>
                </a:solidFill>
              </a:rPr>
              <a:t>https://smartsite.ucdavis.edu/access/content/user/00002950/bis10v/week4/13meiosisevents.html</a:t>
            </a:r>
            <a:endParaRPr lang="cs-CZ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13-07b-MeiosisArtRight-L"/>
          <p:cNvPicPr>
            <a:picLocks noChangeArrowheads="1"/>
          </p:cNvPicPr>
          <p:nvPr/>
        </p:nvPicPr>
        <p:blipFill>
          <a:blip r:embed="rId2" cstate="print"/>
          <a:srcRect l="563" t="12184" r="965"/>
          <a:stretch>
            <a:fillRect/>
          </a:stretch>
        </p:blipFill>
        <p:spPr bwMode="auto">
          <a:xfrm>
            <a:off x="53458" y="1484784"/>
            <a:ext cx="8064000" cy="50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897360" y="354400"/>
            <a:ext cx="4330824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/>
              <a:t> </a:t>
            </a:r>
            <a:r>
              <a:rPr lang="cs-CZ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souhrn</a:t>
            </a:r>
            <a:endParaRPr lang="cs-CZ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710" y="6381328"/>
            <a:ext cx="8028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http://2.bp.blogspot.com/-oakmji2D12w/</a:t>
            </a:r>
            <a:r>
              <a:rPr lang="cs-CZ" sz="1200" b="1" dirty="0" err="1" smtClean="0"/>
              <a:t>TZEEkPjS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cI</a:t>
            </a:r>
            <a:r>
              <a:rPr lang="cs-CZ" sz="1200" b="1" dirty="0" smtClean="0"/>
              <a:t>/AAAAAAAAACM/Qu9KE51k75A/s1600/</a:t>
            </a:r>
            <a:r>
              <a:rPr lang="cs-CZ" sz="1200" b="1" dirty="0" err="1" smtClean="0"/>
              <a:t>meiosis</a:t>
            </a:r>
            <a:r>
              <a:rPr lang="cs-CZ" sz="1200" b="1" dirty="0" smtClean="0"/>
              <a:t>%2BII.jpg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624736" cy="698336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mitózy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www.stmary.ws/highschool/science/APBIO/Heredity/heredity%20images/c13x8meiosis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2310"/>
            <a:ext cx="7920880" cy="536901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2008" y="6525344"/>
            <a:ext cx="802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stmary.ws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highschool</a:t>
            </a:r>
            <a:r>
              <a:rPr lang="cs-CZ" sz="1200" b="1" dirty="0" smtClean="0"/>
              <a:t>/science/APBIO/Heredity/heredity%20images/c13x8meiosis-</a:t>
            </a:r>
            <a:r>
              <a:rPr lang="cs-CZ" sz="1200" b="1" dirty="0" err="1" smtClean="0"/>
              <a:t>comparison.jpg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280" y="210384"/>
            <a:ext cx="224259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936104"/>
            <a:ext cx="6048672" cy="5877272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1883: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Edouard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Beneden</a:t>
            </a:r>
            <a:endParaRPr lang="cs-CZ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belgický zoolog</a:t>
            </a:r>
          </a:p>
          <a:p>
            <a:pPr marL="534988" indent="-27305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Odhalil rozdíly v počtu chromozomů u gamet a zygoty u škrkavek </a:t>
            </a:r>
            <a:r>
              <a:rPr lang="cs-CZ" sz="2400" i="1" dirty="0" smtClean="0"/>
              <a:t>(r. </a:t>
            </a:r>
            <a:r>
              <a:rPr lang="cs-CZ" sz="2400" i="1" dirty="0" err="1" smtClean="0"/>
              <a:t>Ascaris</a:t>
            </a:r>
            <a:r>
              <a:rPr lang="cs-CZ" sz="2400" i="1" dirty="0" smtClean="0"/>
              <a:t>)</a:t>
            </a:r>
            <a:r>
              <a:rPr lang="cs-CZ" sz="2400" dirty="0" smtClean="0"/>
              <a:t>.</a:t>
            </a:r>
          </a:p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 : August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Weismann</a:t>
            </a:r>
            <a:endParaRPr lang="cs-CZ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německý biolog</a:t>
            </a:r>
          </a:p>
          <a:p>
            <a:pPr marL="534988" indent="-27305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Popsal význam meiózy pro reprodukci a dědičnost.</a:t>
            </a:r>
          </a:p>
          <a:p>
            <a:pPr marL="534988" indent="-27305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„ pro zachování diploidního počtu chromozomů po splynutí gamet je nezbytný průběh dvou buněčných, po sobě následujících, přičemž z jedné diploidní buňky vznikají čtyři haploidní buňky.“</a:t>
            </a:r>
            <a:endParaRPr lang="cs-CZ" sz="2400" dirty="0"/>
          </a:p>
        </p:txBody>
      </p:sp>
      <p:pic>
        <p:nvPicPr>
          <p:cNvPr id="1028" name="Picture 4" descr="http://upload.wikimedia.org/wikipedia/commons/c/c0/Edouard_van_Ben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239" y="476672"/>
            <a:ext cx="14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796136" y="26369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</a:t>
            </a:r>
          </a:p>
          <a:p>
            <a:r>
              <a:rPr lang="cs-CZ" sz="1200" b="1" dirty="0" err="1" smtClean="0"/>
              <a:t>wikipedia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commons</a:t>
            </a:r>
            <a:r>
              <a:rPr lang="cs-CZ" sz="1200" b="1" dirty="0" smtClean="0"/>
              <a:t>/c/c0/</a:t>
            </a:r>
          </a:p>
          <a:p>
            <a:r>
              <a:rPr lang="cs-CZ" sz="1200" b="1" dirty="0" err="1" smtClean="0"/>
              <a:t>Edouard</a:t>
            </a:r>
            <a:r>
              <a:rPr lang="cs-CZ" sz="1200" b="1" dirty="0" smtClean="0"/>
              <a:t>_van_</a:t>
            </a:r>
            <a:r>
              <a:rPr lang="cs-CZ" sz="1200" b="1" dirty="0" err="1" smtClean="0"/>
              <a:t>Beneden.jpg</a:t>
            </a:r>
            <a:endParaRPr lang="cs-CZ" sz="1200" b="1" dirty="0"/>
          </a:p>
        </p:txBody>
      </p:sp>
      <p:pic>
        <p:nvPicPr>
          <p:cNvPr id="1030" name="Picture 6" descr="http://powerofthegene.com/joomla/images/AugustWeismann.jpg"/>
          <p:cNvPicPr>
            <a:picLocks noChangeAspect="1" noChangeArrowheads="1"/>
          </p:cNvPicPr>
          <p:nvPr/>
        </p:nvPicPr>
        <p:blipFill>
          <a:blip r:embed="rId3" cstate="print"/>
          <a:srcRect l="6317" t="2201" r="5238" b="12121"/>
          <a:stretch>
            <a:fillRect/>
          </a:stretch>
        </p:blipFill>
        <p:spPr bwMode="auto">
          <a:xfrm>
            <a:off x="6084168" y="3285224"/>
            <a:ext cx="14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868144" y="55172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http://powerofthegene.com/</a:t>
            </a:r>
          </a:p>
          <a:p>
            <a:r>
              <a:rPr lang="cs-CZ" sz="1200" b="1" dirty="0" err="1" smtClean="0"/>
              <a:t>joomla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images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AugustWeismann.jpg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77280" y="404664"/>
            <a:ext cx="23146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7504" y="1196752"/>
            <a:ext cx="7920880" cy="54006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1911: Thomas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Morgan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americký genetik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pozoroval proces rekombinace</a:t>
            </a:r>
            <a:br>
              <a:rPr lang="cs-CZ" sz="2400" dirty="0" smtClean="0"/>
            </a:br>
            <a:r>
              <a:rPr lang="cs-CZ" sz="2400" dirty="0" smtClean="0"/>
              <a:t>„</a:t>
            </a:r>
            <a:r>
              <a:rPr lang="cs-CZ" sz="2400" dirty="0" err="1" smtClean="0"/>
              <a:t>crossing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“ u octomilky obecné</a:t>
            </a:r>
            <a:br>
              <a:rPr lang="cs-CZ" sz="2400" dirty="0" smtClean="0"/>
            </a:br>
            <a:r>
              <a:rPr lang="cs-CZ" sz="2400" i="1" dirty="0" err="1" smtClean="0"/>
              <a:t>Drosophila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melanogaster</a:t>
            </a:r>
            <a:r>
              <a:rPr lang="cs-CZ" sz="2400" i="1" dirty="0" smtClean="0"/>
              <a:t> v průběhu</a:t>
            </a:r>
            <a:br>
              <a:rPr lang="cs-CZ" sz="2400" i="1" dirty="0" smtClean="0"/>
            </a:br>
            <a:r>
              <a:rPr lang="cs-CZ" sz="2400" dirty="0" smtClean="0"/>
              <a:t>meiózy.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Jako první vyslovil předpoklad, že geny jsou přenášeny na chromozomech.</a:t>
            </a:r>
          </a:p>
          <a:p>
            <a:pPr marL="273050" indent="-273050"/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1905: John Edmund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Sharrock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 +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J.B.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</a:t>
            </a:r>
            <a:endParaRPr lang="cs-CZ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Zavedli název meióza pro redukční</a:t>
            </a:r>
            <a:br>
              <a:rPr lang="cs-CZ" sz="2400" dirty="0" smtClean="0"/>
            </a:br>
            <a:r>
              <a:rPr lang="cs-CZ" sz="2400" dirty="0" smtClean="0"/>
              <a:t>dělení jádra.</a:t>
            </a:r>
            <a:endParaRPr lang="cs-CZ" sz="2400" dirty="0"/>
          </a:p>
        </p:txBody>
      </p:sp>
      <p:pic>
        <p:nvPicPr>
          <p:cNvPr id="15362" name="Picture 2" descr="http://www.nobelprize.org/nobel_prizes/medicine/laureates/1933/morgan_post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652120" y="3068960"/>
            <a:ext cx="2628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nobelprize.org</a:t>
            </a:r>
            <a:r>
              <a:rPr lang="cs-CZ" sz="1200" b="1" dirty="0" smtClean="0"/>
              <a:t>/</a:t>
            </a:r>
          </a:p>
          <a:p>
            <a:r>
              <a:rPr lang="cs-CZ" sz="1200" b="1" dirty="0" err="1" smtClean="0"/>
              <a:t>nobel</a:t>
            </a:r>
            <a:r>
              <a:rPr lang="cs-CZ" sz="1200" b="1" dirty="0" smtClean="0"/>
              <a:t>_</a:t>
            </a:r>
            <a:r>
              <a:rPr lang="cs-CZ" sz="1200" b="1" dirty="0" err="1" smtClean="0"/>
              <a:t>prizes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medicine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laureates</a:t>
            </a:r>
            <a:r>
              <a:rPr lang="cs-CZ" sz="1200" b="1" dirty="0" smtClean="0"/>
              <a:t>/</a:t>
            </a:r>
          </a:p>
          <a:p>
            <a:r>
              <a:rPr lang="cs-CZ" sz="1200" b="1" dirty="0" smtClean="0"/>
              <a:t>1933/morgan_</a:t>
            </a:r>
            <a:r>
              <a:rPr lang="cs-CZ" sz="1200" b="1" dirty="0" err="1" smtClean="0"/>
              <a:t>postcard.jpg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10952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848872" cy="5832648"/>
          </a:xfrm>
        </p:spPr>
        <p:txBody>
          <a:bodyPr/>
          <a:lstStyle/>
          <a:p>
            <a:r>
              <a:rPr lang="cs-CZ" dirty="0" smtClean="0"/>
              <a:t>Typ jaderného</a:t>
            </a:r>
            <a:br>
              <a:rPr lang="cs-CZ" dirty="0" smtClean="0"/>
            </a:br>
            <a:r>
              <a:rPr lang="cs-CZ" dirty="0" smtClean="0"/>
              <a:t>dělení (</a:t>
            </a: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karyokineze</a:t>
            </a:r>
            <a:r>
              <a:rPr lang="cs-CZ" dirty="0" smtClean="0"/>
              <a:t>),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které je typické pro</a:t>
            </a:r>
            <a:br>
              <a:rPr lang="cs-CZ" dirty="0" smtClean="0"/>
            </a:br>
            <a:r>
              <a:rPr lang="cs-CZ" dirty="0" smtClean="0"/>
              <a:t>vznik pohlavních buněk (</a:t>
            </a: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gamet</a:t>
            </a:r>
            <a:r>
              <a:rPr lang="cs-CZ" dirty="0" smtClean="0"/>
              <a:t>).</a:t>
            </a:r>
          </a:p>
          <a:p>
            <a:r>
              <a:rPr lang="cs-CZ" dirty="0" smtClean="0"/>
              <a:t>Nutnost při vzniku zygoty</a:t>
            </a:r>
            <a:br>
              <a:rPr lang="cs-CZ" dirty="0" smtClean="0"/>
            </a:br>
            <a:r>
              <a:rPr lang="cs-CZ" dirty="0" smtClean="0"/>
              <a:t>docílit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diploidie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r>
              <a:rPr lang="cs-CZ" dirty="0" smtClean="0"/>
              <a:t>) </a:t>
            </a:r>
            <a:r>
              <a:rPr lang="cs-CZ" dirty="0" smtClean="0">
                <a:sym typeface="Symbol"/>
              </a:rPr>
              <a:t>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gamety musí být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haploidní</a:t>
            </a:r>
            <a:r>
              <a:rPr lang="cs-CZ" dirty="0" smtClean="0">
                <a:sym typeface="Symbol"/>
              </a:rPr>
              <a:t> (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r>
              <a:rPr lang="cs-CZ" dirty="0" smtClean="0">
                <a:sym typeface="Symbol"/>
              </a:rPr>
              <a:t>). Během meiózy probíhá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snížení</a:t>
            </a:r>
            <a:r>
              <a:rPr lang="cs-CZ" b="1" dirty="0" smtClean="0">
                <a:sym typeface="Symbol"/>
              </a:rPr>
              <a:t> počtu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chromozomových sad</a:t>
            </a:r>
            <a:r>
              <a:rPr lang="cs-CZ" b="1" dirty="0" smtClean="0">
                <a:sym typeface="Symbol"/>
              </a:rPr>
              <a:t> z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2n</a:t>
            </a:r>
            <a:r>
              <a:rPr lang="cs-CZ" b="1" dirty="0" smtClean="0">
                <a:sym typeface="Symbol"/>
              </a:rPr>
              <a:t> na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r>
              <a:rPr lang="cs-CZ" dirty="0" smtClean="0">
                <a:sym typeface="Symbol"/>
              </a:rPr>
              <a:t>  redukční dělení jádra.</a:t>
            </a:r>
          </a:p>
          <a:p>
            <a:r>
              <a:rPr lang="cs-CZ" dirty="0" smtClean="0"/>
              <a:t>Meióza patří i k důležitým prostředkům zvýšení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variability genomu </a:t>
            </a:r>
            <a:r>
              <a:rPr lang="cs-CZ" sz="2000" dirty="0" smtClean="0"/>
              <a:t>(viz. </a:t>
            </a:r>
            <a:r>
              <a:rPr lang="cs-CZ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mutace</a:t>
            </a:r>
            <a:r>
              <a:rPr lang="cs-CZ" sz="2000" dirty="0" smtClean="0"/>
              <a:t>)</a:t>
            </a:r>
            <a:r>
              <a:rPr lang="cs-CZ" dirty="0" smtClean="0">
                <a:sym typeface="Symbol"/>
              </a:rPr>
              <a:t> proces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REKOMBINACE </a:t>
            </a:r>
            <a:r>
              <a:rPr lang="cs-CZ" i="1" dirty="0" smtClean="0">
                <a:sym typeface="Symbol"/>
              </a:rPr>
              <a:t>(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Crossing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over</a:t>
            </a:r>
            <a:r>
              <a:rPr lang="cs-CZ" i="1" dirty="0" smtClean="0">
                <a:sym typeface="Symbol"/>
              </a:rPr>
              <a:t>) </a:t>
            </a:r>
            <a:r>
              <a:rPr lang="cs-CZ" dirty="0" smtClean="0">
                <a:sym typeface="Symbol"/>
              </a:rPr>
              <a:t> vznik genových kombinací, které by nevznikly principem </a:t>
            </a:r>
            <a:r>
              <a:rPr lang="cs-CZ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volné kombinovatelnosti vloh</a:t>
            </a:r>
            <a:r>
              <a:rPr lang="cs-CZ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cs-CZ" sz="2000" dirty="0" smtClean="0">
                <a:sym typeface="Symbol"/>
              </a:rPr>
              <a:t>(viz. </a:t>
            </a:r>
            <a:r>
              <a:rPr lang="cs-CZ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Vazba vloh</a:t>
            </a:r>
            <a:r>
              <a:rPr lang="cs-CZ" sz="2000" dirty="0" smtClean="0">
                <a:sym typeface="Symbol"/>
              </a:rPr>
              <a:t>)</a:t>
            </a:r>
            <a:r>
              <a:rPr lang="cs-CZ" dirty="0" smtClean="0">
                <a:sym typeface="Symbol"/>
              </a:rPr>
              <a:t>.</a:t>
            </a:r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upload.wikimedia.org/wikipedia/commons/thumb/9/9a/Meiosis_Overview.svg/500px-Meiosis_Overvie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740" y="141609"/>
            <a:ext cx="4299362" cy="270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00274" y="291556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http://upload.wikimedia.org/wikipedia/commons/thumb/9/9a/Meiosis_Overview.svg/500px-Meiosis_Overview.svg.png</a:t>
            </a:r>
            <a:endParaRPr lang="cs-CZ" sz="12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95536" y="3891491"/>
            <a:ext cx="7272808" cy="7920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780000" cy="612000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336" y="886476"/>
            <a:ext cx="7239000" cy="4846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V průběhu meiózy buňka podléhá dvěma po sobě těsně následujícím dělením.</a:t>
            </a:r>
          </a:p>
          <a:p>
            <a:pPr algn="ctr">
              <a:buNone/>
              <a:defRPr/>
            </a:pPr>
            <a:r>
              <a:rPr lang="cs-CZ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redukční (HETEROTYPICKÉ) dělení</a:t>
            </a:r>
            <a:endParaRPr lang="cs-CZ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(první zrací dělení)</a:t>
            </a:r>
          </a:p>
          <a:p>
            <a:pPr algn="ctr">
              <a:buNone/>
              <a:defRPr/>
            </a:pPr>
            <a:r>
              <a:rPr lang="cs-CZ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druhé </a:t>
            </a:r>
            <a:r>
              <a:rPr lang="cs-CZ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ekvační</a:t>
            </a:r>
            <a:r>
              <a:rPr lang="cs-CZ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(HOMEOTYPICKÉ) dělení</a:t>
            </a:r>
          </a:p>
          <a:p>
            <a:pPr algn="ctr"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(druhé zrací dělení)</a:t>
            </a:r>
          </a:p>
          <a:p>
            <a:pPr>
              <a:defRPr/>
            </a:pPr>
            <a:r>
              <a:rPr lang="cs-CZ" dirty="0" smtClean="0"/>
              <a:t>Meiózou vznikají z jednoho diploidního jádra (2n) 4 dceřiná jádra s haploidním počtem chromozomových sad (n).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29" y="4974534"/>
            <a:ext cx="371475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856832" y="619612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synevo.ro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wp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content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uploads</a:t>
            </a:r>
            <a:r>
              <a:rPr lang="cs-CZ" sz="1200" b="1" dirty="0" smtClean="0"/>
              <a:t>/2010/05/</a:t>
            </a:r>
            <a:r>
              <a:rPr lang="cs-CZ" sz="1200" b="1" dirty="0" err="1" smtClean="0"/>
              <a:t>meioza.jpg</a:t>
            </a:r>
            <a:endParaRPr lang="cs-CZ" sz="1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-06-MeiosisOverview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75" y="116632"/>
            <a:ext cx="3855369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30160" y="3860480"/>
            <a:ext cx="4397824" cy="1440728"/>
          </a:xfrm>
          <a:prstGeom prst="wedgeRoundRectCallout">
            <a:avLst>
              <a:gd name="adj1" fmla="val 61586"/>
              <a:gd name="adj2" fmla="val -24415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3819888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 meióze I. Dochází k segregaci celých </a:t>
            </a:r>
            <a:r>
              <a:rPr lang="cs-CZ" b="1" dirty="0" err="1" smtClean="0"/>
              <a:t>dvouchromatidových</a:t>
            </a:r>
            <a:r>
              <a:rPr lang="cs-CZ" b="1" dirty="0" smtClean="0"/>
              <a:t> chromozomů. Počet chromozomů se redukuje v každém jádře na n. Každý tvořen dvěma sesterskými chromatidami.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4320480" cy="710952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0" y="837848"/>
            <a:ext cx="4427984" cy="1440160"/>
          </a:xfrm>
          <a:prstGeom prst="wedgeRoundRectCallout">
            <a:avLst>
              <a:gd name="adj1" fmla="val 79518"/>
              <a:gd name="adj2" fmla="val -16148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496" y="81040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Mateřské jádro obsahuje 2n chromozomů. Vždy dva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HOMOLOGNÍ</a:t>
            </a:r>
            <a:r>
              <a:rPr lang="cs-CZ" b="1" dirty="0" smtClean="0"/>
              <a:t> nesou stejné geny.  Jeden chromozom z páru pochází od otce a druhý od matky.</a:t>
            </a:r>
            <a:endParaRPr lang="cs-CZ" b="1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20640" y="2348880"/>
            <a:ext cx="4407344" cy="1440160"/>
          </a:xfrm>
          <a:prstGeom prst="wedgeRoundRectCallout">
            <a:avLst>
              <a:gd name="adj1" fmla="val 80046"/>
              <a:gd name="adj2" fmla="val -20447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2320872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S-fázi dochází k replikaci </a:t>
            </a:r>
            <a:r>
              <a:rPr lang="cs-CZ" b="1" dirty="0" err="1" smtClean="0"/>
              <a:t>dsDNA</a:t>
            </a:r>
            <a:r>
              <a:rPr lang="cs-CZ" b="1" dirty="0" smtClean="0"/>
              <a:t>, každý chromozom tvořen dvěma sesterskými chromatidami. Každá obsahuje identickou </a:t>
            </a:r>
            <a:r>
              <a:rPr lang="cs-CZ" b="1" dirty="0" err="1" smtClean="0"/>
              <a:t>dsDNA</a:t>
            </a:r>
            <a:r>
              <a:rPr lang="cs-CZ" b="1" dirty="0" smtClean="0"/>
              <a:t>. Chromozomy </a:t>
            </a:r>
            <a:r>
              <a:rPr lang="cs-CZ" b="1" dirty="0" err="1" smtClean="0"/>
              <a:t>dvouchromatidové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21208" y="5373215"/>
            <a:ext cx="4406776" cy="1413347"/>
          </a:xfrm>
          <a:prstGeom prst="wedgeRoundRectCallout">
            <a:avLst>
              <a:gd name="adj1" fmla="val 57202"/>
              <a:gd name="adj2" fmla="val -14495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0" y="5346344"/>
            <a:ext cx="4499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Při meióze II. Se chromozomy podélně dělí a rozcházejí se </a:t>
            </a:r>
            <a:r>
              <a:rPr lang="cs-CZ" b="1" dirty="0" err="1" smtClean="0"/>
              <a:t>jednochromatidové</a:t>
            </a:r>
            <a:r>
              <a:rPr lang="cs-CZ" b="1" dirty="0" smtClean="0"/>
              <a:t> chromozomy. Každá ze dvojice sesterských chromatid putuje do jednoho dceřiného jádra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95536" y="4423048"/>
            <a:ext cx="3456384" cy="14400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1416" y="44624"/>
            <a:ext cx="3898776" cy="842352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051768"/>
            <a:ext cx="3960440" cy="5046296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Heterotypické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dělení meiózy</a:t>
            </a:r>
          </a:p>
          <a:p>
            <a:pPr marL="901700" indent="-514350">
              <a:buFont typeface="+mj-lt"/>
              <a:buAutoNum type="arabicParenR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</a:t>
            </a:r>
          </a:p>
          <a:p>
            <a:pPr marL="1414463" indent="-514350" defTabSz="900113">
              <a:spcBef>
                <a:spcPts val="0"/>
              </a:spcBef>
              <a:buAutoNum type="arabicPeriod"/>
            </a:pPr>
            <a:r>
              <a:rPr lang="cs-CZ" b="1" dirty="0" smtClean="0"/>
              <a:t>Leptotene</a:t>
            </a:r>
          </a:p>
          <a:p>
            <a:pPr marL="1414463" indent="-514350" defTabSz="900113">
              <a:spcBef>
                <a:spcPts val="0"/>
              </a:spcBef>
              <a:buAutoNum type="arabicPeriod"/>
            </a:pPr>
            <a:r>
              <a:rPr lang="cs-CZ" b="1" dirty="0" smtClean="0"/>
              <a:t>Zygotene</a:t>
            </a:r>
          </a:p>
          <a:p>
            <a:pPr marL="1414463" indent="-514350" defTabSz="900113">
              <a:spcBef>
                <a:spcPts val="0"/>
              </a:spcBef>
              <a:buAutoNum type="arabicPeriod"/>
            </a:pPr>
            <a:r>
              <a:rPr lang="cs-CZ" b="1" dirty="0" err="1" smtClean="0"/>
              <a:t>Pachytene</a:t>
            </a:r>
            <a:endParaRPr lang="cs-CZ" b="1" dirty="0" smtClean="0"/>
          </a:p>
          <a:p>
            <a:pPr marL="1414463" indent="-514350" defTabSz="900113">
              <a:spcBef>
                <a:spcPts val="0"/>
              </a:spcBef>
              <a:buAutoNum type="arabicPeriod"/>
            </a:pPr>
            <a:r>
              <a:rPr lang="cs-CZ" b="1" dirty="0" err="1" smtClean="0"/>
              <a:t>Diplotene</a:t>
            </a:r>
            <a:endParaRPr lang="cs-CZ" b="1" dirty="0" smtClean="0"/>
          </a:p>
          <a:p>
            <a:pPr marL="1414463" indent="-514350" defTabSz="900113">
              <a:spcBef>
                <a:spcPts val="0"/>
              </a:spcBef>
              <a:buAutoNum type="arabicPeriod"/>
            </a:pPr>
            <a:r>
              <a:rPr lang="cs-CZ" b="1" dirty="0" smtClean="0"/>
              <a:t>Diakineze</a:t>
            </a:r>
            <a:endParaRPr lang="cs-CZ" dirty="0" smtClean="0"/>
          </a:p>
          <a:p>
            <a:pPr marL="901700" indent="-514350">
              <a:buFont typeface="+mj-lt"/>
              <a:buAutoNum type="arabicParenR" startAt="2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Metafáze</a:t>
            </a:r>
          </a:p>
          <a:p>
            <a:pPr marL="901700" indent="-514350">
              <a:buFont typeface="+mj-lt"/>
              <a:buAutoNum type="arabicParenR" startAt="2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Anafáze</a:t>
            </a:r>
          </a:p>
          <a:p>
            <a:pPr marL="901700" indent="-514350">
              <a:buFont typeface="+mj-lt"/>
              <a:buAutoNum type="arabicParenR" startAt="2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Telofáze</a:t>
            </a:r>
          </a:p>
          <a:p>
            <a:pPr marL="0" indent="0" defTabSz="625475">
              <a:buNone/>
            </a:pPr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23928" y="1067816"/>
            <a:ext cx="3960440" cy="2942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1463" marR="0" lvl="0" indent="-271463" algn="ctr" defTabSz="179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cs-CZ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Homeotypické</a:t>
            </a:r>
            <a:r>
              <a:rPr kumimoji="0" lang="cs-CZ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dělení meiózy</a:t>
            </a:r>
          </a:p>
          <a:p>
            <a:pPr marL="901700" marR="0" lvl="0" indent="-514350" algn="l" defTabSz="6254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arenR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Profáze</a:t>
            </a:r>
          </a:p>
          <a:p>
            <a:pPr marL="901700" marR="0" lvl="0" indent="-514350" algn="l" defTabSz="6254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arenR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Metafáze</a:t>
            </a:r>
          </a:p>
          <a:p>
            <a:pPr marL="901700" marR="0" lvl="0" indent="-514350" algn="l" defTabSz="6254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arenR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Anafáze</a:t>
            </a:r>
          </a:p>
          <a:p>
            <a:pPr marL="901700" marR="0" lvl="0" indent="-514350" algn="l" defTabSz="6254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arenR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Telofáze</a:t>
            </a:r>
          </a:p>
          <a:p>
            <a:pPr marL="0" marR="0" lvl="0" indent="0" algn="l" defTabSz="6254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11960" y="1989064"/>
            <a:ext cx="3456384" cy="18360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1960648"/>
            <a:ext cx="3456384" cy="3960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862272" y="2406824"/>
            <a:ext cx="2988000" cy="19800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985496"/>
            <a:ext cx="3816424" cy="5112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067944" y="980728"/>
            <a:ext cx="3816424" cy="51125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http://upload.wikimedia.org/wikipedia/commons/thumb/9/9a/Meiosis_Overview.svg/500px-Meiosis_Overvie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943" y="4063612"/>
            <a:ext cx="4299362" cy="2700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10519" y="616704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http://upload.wikimedia.org/wikipedia/commons/thumb/9/9a/Meiosis_Overview.svg/500px-Meiosis_Overview.svg.png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9408" y="44624"/>
            <a:ext cx="3394720" cy="710952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Meiózy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25026"/>
            <a:ext cx="8064896" cy="56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23728" y="658067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http://www.bio.</a:t>
            </a:r>
            <a:r>
              <a:rPr lang="cs-CZ" sz="1200" b="1" dirty="0" err="1" smtClean="0"/>
              <a:t>miami.edu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dana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pix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meiosis.jpg</a:t>
            </a:r>
            <a:endParaRPr lang="cs-CZ" sz="1200" b="1" dirty="0"/>
          </a:p>
        </p:txBody>
      </p:sp>
      <p:sp>
        <p:nvSpPr>
          <p:cNvPr id="6" name="Tvar L 5"/>
          <p:cNvSpPr/>
          <p:nvPr/>
        </p:nvSpPr>
        <p:spPr>
          <a:xfrm flipV="1">
            <a:off x="96982" y="980728"/>
            <a:ext cx="8003410" cy="2736304"/>
          </a:xfrm>
          <a:prstGeom prst="corner">
            <a:avLst>
              <a:gd name="adj1" fmla="val 46563"/>
              <a:gd name="adj2" fmla="val 7481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6084168" y="476672"/>
            <a:ext cx="1512000" cy="360040"/>
          </a:xfrm>
          <a:prstGeom prst="wedgeRoundRectCallout">
            <a:avLst>
              <a:gd name="adj1" fmla="val -24533"/>
              <a:gd name="adj2" fmla="val 81740"/>
              <a:gd name="adj3" fmla="val 16667"/>
            </a:avLst>
          </a:prstGeom>
          <a:solidFill>
            <a:srgbClr val="FF0000">
              <a:alpha val="1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156176" y="467380"/>
            <a:ext cx="14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PROFÁZE I.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2383</TotalTime>
  <Words>908</Words>
  <Application>Microsoft Office PowerPoint</Application>
  <PresentationFormat>Předvádění na obrazovce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Bohatý</vt:lpstr>
      <vt:lpstr>Snímek 1</vt:lpstr>
      <vt:lpstr>meiÓza</vt:lpstr>
      <vt:lpstr>historie</vt:lpstr>
      <vt:lpstr>historie</vt:lpstr>
      <vt:lpstr>Charakteristika meiózy</vt:lpstr>
      <vt:lpstr>Princip meiózy</vt:lpstr>
      <vt:lpstr>Meióza - přehled</vt:lpstr>
      <vt:lpstr>Meióza - fáze</vt:lpstr>
      <vt:lpstr>Fáze Meiózy</vt:lpstr>
      <vt:lpstr>Meióza – profáze i.</vt:lpstr>
      <vt:lpstr>Meióza – profáze i.</vt:lpstr>
      <vt:lpstr>Meióza – profáze i.</vt:lpstr>
      <vt:lpstr>Meióza – profáze i.</vt:lpstr>
      <vt:lpstr>Meióza – profáze i.</vt:lpstr>
      <vt:lpstr>chiasmata</vt:lpstr>
      <vt:lpstr>Meióza – profáze i.</vt:lpstr>
      <vt:lpstr>Profáze I. - souhrn</vt:lpstr>
      <vt:lpstr>Profáze I.  - souhrn</vt:lpstr>
      <vt:lpstr>Meióza – metafáze i.</vt:lpstr>
      <vt:lpstr>Meióza – ANAfáze i.</vt:lpstr>
      <vt:lpstr>Meióza – telofáze i.</vt:lpstr>
      <vt:lpstr>meiÓza I - souhrn</vt:lpstr>
      <vt:lpstr>Meióza – profáze iI.</vt:lpstr>
      <vt:lpstr>Meióza – ANAfáze iI.</vt:lpstr>
      <vt:lpstr>Meióza – heterotypické dělení</vt:lpstr>
      <vt:lpstr>Meióza – homeotypické dělení</vt:lpstr>
      <vt:lpstr>meiÓza II - souhrn</vt:lpstr>
      <vt:lpstr>Srovnání mitózy a meiózy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meiÓza</dc:title>
  <dc:creator>ucitel</dc:creator>
  <cp:lastModifiedBy>Dell</cp:lastModifiedBy>
  <cp:revision>9</cp:revision>
  <dcterms:created xsi:type="dcterms:W3CDTF">2014-05-30T07:35:27Z</dcterms:created>
  <dcterms:modified xsi:type="dcterms:W3CDTF">2014-09-26T13:54:40Z</dcterms:modified>
</cp:coreProperties>
</file>