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6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59" r:id="rId13"/>
    <p:sldId id="257" r:id="rId14"/>
    <p:sldId id="258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0093"/>
    <a:srgbClr val="FF99FF"/>
    <a:srgbClr val="66FFFF"/>
    <a:srgbClr val="DBDDC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AEBE95E-E6FC-43B7-9859-ED47A0BEC46B}" type="datetimeFigureOut">
              <a:rPr lang="cs-CZ" smtClean="0"/>
              <a:pPr/>
              <a:t>27.03.2018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845C5E9-CD38-4483-B35B-04EFA9FCC1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BE95E-E6FC-43B7-9859-ED47A0BEC46B}" type="datetimeFigureOut">
              <a:rPr lang="cs-CZ" smtClean="0"/>
              <a:pPr/>
              <a:t>27.03.2018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45C5E9-CD38-4483-B35B-04EFA9FCC1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AEBE95E-E6FC-43B7-9859-ED47A0BEC46B}" type="datetimeFigureOut">
              <a:rPr lang="cs-CZ" smtClean="0"/>
              <a:pPr/>
              <a:t>27.03.2018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845C5E9-CD38-4483-B35B-04EFA9FCC1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BE95E-E6FC-43B7-9859-ED47A0BEC46B}" type="datetimeFigureOut">
              <a:rPr lang="cs-CZ" smtClean="0"/>
              <a:pPr/>
              <a:t>27.03.2018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45C5E9-CD38-4483-B35B-04EFA9FCC1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AEBE95E-E6FC-43B7-9859-ED47A0BEC46B}" type="datetimeFigureOut">
              <a:rPr lang="cs-CZ" smtClean="0"/>
              <a:pPr/>
              <a:t>27.03.2018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845C5E9-CD38-4483-B35B-04EFA9FCC1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BE95E-E6FC-43B7-9859-ED47A0BEC46B}" type="datetimeFigureOut">
              <a:rPr lang="cs-CZ" smtClean="0"/>
              <a:pPr/>
              <a:t>27.03.2018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45C5E9-CD38-4483-B35B-04EFA9FCC1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BE95E-E6FC-43B7-9859-ED47A0BEC46B}" type="datetimeFigureOut">
              <a:rPr lang="cs-CZ" smtClean="0"/>
              <a:pPr/>
              <a:t>27.03.2018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45C5E9-CD38-4483-B35B-04EFA9FCC1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BE95E-E6FC-43B7-9859-ED47A0BEC46B}" type="datetimeFigureOut">
              <a:rPr lang="cs-CZ" smtClean="0"/>
              <a:pPr/>
              <a:t>27.03.2018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45C5E9-CD38-4483-B35B-04EFA9FCC1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AEBE95E-E6FC-43B7-9859-ED47A0BEC46B}" type="datetimeFigureOut">
              <a:rPr lang="cs-CZ" smtClean="0"/>
              <a:pPr/>
              <a:t>27.03.2018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45C5E9-CD38-4483-B35B-04EFA9FCC1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BE95E-E6FC-43B7-9859-ED47A0BEC46B}" type="datetimeFigureOut">
              <a:rPr lang="cs-CZ" smtClean="0"/>
              <a:pPr/>
              <a:t>27.03.2018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45C5E9-CD38-4483-B35B-04EFA9FCC1A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EBE95E-E6FC-43B7-9859-ED47A0BEC46B}" type="datetimeFigureOut">
              <a:rPr lang="cs-CZ" smtClean="0"/>
              <a:pPr/>
              <a:t>27.03.2018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845C5E9-CD38-4483-B35B-04EFA9FCC1A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AEBE95E-E6FC-43B7-9859-ED47A0BEC46B}" type="datetimeFigureOut">
              <a:rPr lang="cs-CZ" smtClean="0"/>
              <a:pPr/>
              <a:t>27.03.2018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845C5E9-CD38-4483-B35B-04EFA9FCC1A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obrázek 1" descr="c:\Temp\Rar$DR07.770\Zakladni_logolink_OPVK (ESF, EU, MSMT, OP VK)\01_Zakladni_logolink_horizontalni_cz\OPVK_hor_zakladni_logolink_RGB_cz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8638" y="5397500"/>
            <a:ext cx="57626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611188" y="4365625"/>
            <a:ext cx="7921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1200" dirty="0"/>
              <a:t>Materiály jsou určeny pro bezplatné používání pro potřeby výuky a vzdělávání na všech typech škol a školských zařízení. Jakékoliv další využití podléhá autorskému zákonu. 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6300788" y="333375"/>
            <a:ext cx="23749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sz="1400"/>
              <a:t>projekt GML Brno Docens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403350" y="765175"/>
            <a:ext cx="57610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b="1" dirty="0"/>
              <a:t>DUM č. </a:t>
            </a:r>
            <a:r>
              <a:rPr lang="cs-CZ" b="1" dirty="0" smtClean="0"/>
              <a:t>13 </a:t>
            </a:r>
            <a:r>
              <a:rPr lang="cs-CZ" b="1" dirty="0"/>
              <a:t>v sadě</a:t>
            </a:r>
          </a:p>
          <a:p>
            <a:pPr algn="ctr"/>
            <a:r>
              <a:rPr lang="cs-CZ" b="1" dirty="0"/>
              <a:t>37. </a:t>
            </a:r>
            <a:r>
              <a:rPr lang="cs-CZ" b="1" dirty="0" err="1"/>
              <a:t>Bi</a:t>
            </a:r>
            <a:r>
              <a:rPr lang="cs-CZ" b="1" dirty="0"/>
              <a:t>-2 </a:t>
            </a:r>
            <a:r>
              <a:rPr lang="pl-PL" b="1" dirty="0"/>
              <a:t>Cytologie, molekulární biologie a genetika</a:t>
            </a:r>
            <a:r>
              <a:rPr lang="cs-CZ" dirty="0"/>
              <a:t> 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55650" y="1773238"/>
            <a:ext cx="76327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cs-CZ" sz="1400" dirty="0"/>
              <a:t>Autor: Martin Krejčí</a:t>
            </a:r>
          </a:p>
          <a:p>
            <a:endParaRPr lang="cs-CZ" sz="1400" dirty="0"/>
          </a:p>
          <a:p>
            <a:r>
              <a:rPr lang="cs-CZ" sz="1400" dirty="0"/>
              <a:t>Datum: 30. 6. 2014</a:t>
            </a:r>
          </a:p>
          <a:p>
            <a:endParaRPr lang="cs-CZ" sz="1400" dirty="0"/>
          </a:p>
          <a:p>
            <a:r>
              <a:rPr lang="cs-CZ" sz="1400" dirty="0"/>
              <a:t>Ročník: 6. ročník šestiletého </a:t>
            </a:r>
            <a:r>
              <a:rPr lang="cs-CZ" sz="1400" dirty="0" smtClean="0"/>
              <a:t>studia, 8. ročník osmiletého studia, 4. ročník čtyřletého studia</a:t>
            </a:r>
            <a:endParaRPr lang="cs-CZ" sz="1400" dirty="0"/>
          </a:p>
          <a:p>
            <a:endParaRPr lang="cs-CZ" sz="1400" dirty="0"/>
          </a:p>
          <a:p>
            <a:pPr marL="1169988" indent="-1169988"/>
            <a:r>
              <a:rPr lang="cs-CZ" sz="1400" dirty="0"/>
              <a:t>Anotace </a:t>
            </a:r>
            <a:r>
              <a:rPr lang="cs-CZ" sz="1400" dirty="0" smtClean="0"/>
              <a:t>DŮM: Vazba genu - princip, rekombinace chromozomů - </a:t>
            </a:r>
            <a:r>
              <a:rPr lang="cs-CZ" sz="1400" dirty="0" err="1" smtClean="0"/>
              <a:t>crossing</a:t>
            </a:r>
            <a:r>
              <a:rPr lang="cs-CZ" sz="1400" dirty="0" smtClean="0"/>
              <a:t> </a:t>
            </a:r>
            <a:r>
              <a:rPr lang="cs-CZ" sz="1400" dirty="0" err="1" smtClean="0"/>
              <a:t>over</a:t>
            </a:r>
            <a:r>
              <a:rPr lang="cs-CZ" sz="1400" dirty="0" smtClean="0"/>
              <a:t>, vazba genů ve fázi CIS a TRANS. Síla vazby genu - </a:t>
            </a:r>
            <a:r>
              <a:rPr lang="cs-CZ" sz="1400" dirty="0" err="1" smtClean="0"/>
              <a:t>Batesonovo</a:t>
            </a:r>
            <a:r>
              <a:rPr lang="cs-CZ" sz="1400" dirty="0" smtClean="0"/>
              <a:t> a Morganovo číslo, segregační důsledky vazby genů.</a:t>
            </a:r>
            <a:endParaRPr lang="cs-CZ" sz="1400" dirty="0"/>
          </a:p>
          <a:p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4690864" cy="770344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Morganovo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číslo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80728"/>
            <a:ext cx="7239000" cy="1800200"/>
          </a:xfrm>
        </p:spPr>
        <p:txBody>
          <a:bodyPr/>
          <a:lstStyle/>
          <a:p>
            <a:r>
              <a:rPr lang="cs-CZ" dirty="0" smtClean="0"/>
              <a:t>Označujeme ho: </a:t>
            </a:r>
            <a:r>
              <a:rPr lang="cs-CZ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</a:t>
            </a:r>
          </a:p>
          <a:p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Podíl četnosti „rekombinovaných“ fenotypových tříd na celkové četnosti potomstva v generaci B1</a:t>
            </a:r>
            <a:endParaRPr lang="cs-CZ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395712" y="3140973"/>
            <a:ext cx="1584000" cy="523220"/>
          </a:xfrm>
          <a:prstGeom prst="rect">
            <a:avLst/>
          </a:prstGeom>
          <a:solidFill>
            <a:srgbClr val="00B050">
              <a:alpha val="20000"/>
            </a:srgbClr>
          </a:solid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CIS</a:t>
            </a:r>
            <a:endParaRPr lang="cs-CZ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51520" y="4489956"/>
            <a:ext cx="1979712" cy="523220"/>
          </a:xfrm>
          <a:prstGeom prst="rect">
            <a:avLst/>
          </a:prstGeom>
          <a:solidFill>
            <a:srgbClr val="00B050">
              <a:alpha val="20000"/>
            </a:srgbClr>
          </a:solid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trans</a:t>
            </a:r>
            <a:endParaRPr lang="cs-CZ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987824" y="3068965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</a:t>
            </a:r>
            <a:endParaRPr lang="cs-CZ" sz="2800" dirty="0"/>
          </a:p>
        </p:txBody>
      </p:sp>
      <p:sp>
        <p:nvSpPr>
          <p:cNvPr id="8" name="Je rovno 7"/>
          <p:cNvSpPr/>
          <p:nvPr/>
        </p:nvSpPr>
        <p:spPr>
          <a:xfrm>
            <a:off x="3347864" y="2924252"/>
            <a:ext cx="468000" cy="914400"/>
          </a:xfrm>
          <a:prstGeom prst="mathEqual">
            <a:avLst>
              <a:gd name="adj1" fmla="val 6853"/>
              <a:gd name="adj2" fmla="val 1176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3957104" y="3359573"/>
            <a:ext cx="3495216" cy="16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4572000" y="2708925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</a:t>
            </a:r>
            <a:r>
              <a:rPr lang="cs-CZ" sz="2800" baseline="-25000" dirty="0" smtClean="0">
                <a:latin typeface="Arial Black" pitchFamily="34" charset="0"/>
              </a:rPr>
              <a:t>2</a:t>
            </a:r>
            <a:endParaRPr lang="cs-CZ" sz="2800" baseline="-25000" dirty="0">
              <a:latin typeface="Arial Black" pitchFamily="34" charset="0"/>
            </a:endParaRPr>
          </a:p>
        </p:txBody>
      </p:sp>
      <p:sp>
        <p:nvSpPr>
          <p:cNvPr id="12" name="Plus 11"/>
          <p:cNvSpPr>
            <a:spLocks noChangeAspect="1"/>
          </p:cNvSpPr>
          <p:nvPr/>
        </p:nvSpPr>
        <p:spPr>
          <a:xfrm>
            <a:off x="5220072" y="2800097"/>
            <a:ext cx="395956" cy="396000"/>
          </a:xfrm>
          <a:prstGeom prst="mathPlus">
            <a:avLst>
              <a:gd name="adj1" fmla="val 1139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5724128" y="270892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</a:t>
            </a:r>
            <a:r>
              <a:rPr lang="cs-CZ" sz="2800" baseline="-25000" dirty="0" smtClean="0">
                <a:latin typeface="Arial Black" pitchFamily="34" charset="0"/>
              </a:rPr>
              <a:t>3</a:t>
            </a:r>
            <a:endParaRPr lang="cs-CZ" sz="2800" baseline="-25000" dirty="0">
              <a:latin typeface="Arial Black" pitchFamily="34" charset="0"/>
            </a:endParaRPr>
          </a:p>
        </p:txBody>
      </p:sp>
      <p:sp>
        <p:nvSpPr>
          <p:cNvPr id="15" name="TextovéPole 14"/>
          <p:cNvSpPr txBox="1"/>
          <p:nvPr/>
        </p:nvSpPr>
        <p:spPr>
          <a:xfrm>
            <a:off x="5868144" y="344817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</a:t>
            </a:r>
            <a:r>
              <a:rPr lang="cs-CZ" sz="2800" baseline="-25000" dirty="0" smtClean="0">
                <a:latin typeface="Arial Black" pitchFamily="34" charset="0"/>
              </a:rPr>
              <a:t>3</a:t>
            </a:r>
            <a:endParaRPr lang="cs-CZ" sz="2800" baseline="-25000" dirty="0">
              <a:latin typeface="Arial Black" pitchFamily="34" charset="0"/>
            </a:endParaRPr>
          </a:p>
        </p:txBody>
      </p:sp>
      <p:sp>
        <p:nvSpPr>
          <p:cNvPr id="16" name="Plus 15"/>
          <p:cNvSpPr>
            <a:spLocks noChangeAspect="1"/>
          </p:cNvSpPr>
          <p:nvPr/>
        </p:nvSpPr>
        <p:spPr>
          <a:xfrm>
            <a:off x="6444208" y="3539346"/>
            <a:ext cx="395956" cy="396000"/>
          </a:xfrm>
          <a:prstGeom prst="mathPlus">
            <a:avLst>
              <a:gd name="adj1" fmla="val 1139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TextovéPole 16"/>
          <p:cNvSpPr txBox="1"/>
          <p:nvPr/>
        </p:nvSpPr>
        <p:spPr>
          <a:xfrm>
            <a:off x="6876256" y="3448169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</a:t>
            </a:r>
            <a:r>
              <a:rPr lang="cs-CZ" sz="2800" baseline="-25000" dirty="0" smtClean="0">
                <a:latin typeface="Arial Black" pitchFamily="34" charset="0"/>
              </a:rPr>
              <a:t>4</a:t>
            </a:r>
            <a:endParaRPr lang="cs-CZ" sz="2800" baseline="-25000" dirty="0">
              <a:latin typeface="Arial Black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3851920" y="344817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</a:t>
            </a:r>
            <a:r>
              <a:rPr lang="cs-CZ" sz="2800" baseline="-25000" dirty="0" smtClean="0">
                <a:latin typeface="Arial Black" pitchFamily="34" charset="0"/>
              </a:rPr>
              <a:t>1</a:t>
            </a:r>
            <a:endParaRPr lang="cs-CZ" sz="2800" baseline="-25000" dirty="0">
              <a:latin typeface="Arial Black" pitchFamily="34" charset="0"/>
            </a:endParaRPr>
          </a:p>
        </p:txBody>
      </p:sp>
      <p:sp>
        <p:nvSpPr>
          <p:cNvPr id="19" name="Plus 18"/>
          <p:cNvSpPr>
            <a:spLocks noChangeAspect="1"/>
          </p:cNvSpPr>
          <p:nvPr/>
        </p:nvSpPr>
        <p:spPr>
          <a:xfrm>
            <a:off x="4427984" y="3539346"/>
            <a:ext cx="395956" cy="396000"/>
          </a:xfrm>
          <a:prstGeom prst="mathPlus">
            <a:avLst>
              <a:gd name="adj1" fmla="val 1139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4860032" y="3448169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</a:t>
            </a:r>
            <a:r>
              <a:rPr lang="cs-CZ" sz="2800" baseline="-25000" dirty="0" smtClean="0">
                <a:latin typeface="Arial Black" pitchFamily="34" charset="0"/>
              </a:rPr>
              <a:t>2</a:t>
            </a:r>
            <a:endParaRPr lang="cs-CZ" sz="2800" baseline="-25000" dirty="0">
              <a:latin typeface="Arial Black" pitchFamily="34" charset="0"/>
            </a:endParaRPr>
          </a:p>
        </p:txBody>
      </p:sp>
      <p:sp>
        <p:nvSpPr>
          <p:cNvPr id="21" name="Plus 20"/>
          <p:cNvSpPr>
            <a:spLocks noChangeAspect="1"/>
          </p:cNvSpPr>
          <p:nvPr/>
        </p:nvSpPr>
        <p:spPr>
          <a:xfrm>
            <a:off x="5436096" y="3531096"/>
            <a:ext cx="395956" cy="396000"/>
          </a:xfrm>
          <a:prstGeom prst="mathPlus">
            <a:avLst>
              <a:gd name="adj1" fmla="val 1139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TextovéPole 22"/>
          <p:cNvSpPr txBox="1"/>
          <p:nvPr/>
        </p:nvSpPr>
        <p:spPr>
          <a:xfrm>
            <a:off x="3023320" y="4437117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p</a:t>
            </a:r>
            <a:endParaRPr lang="cs-CZ" sz="2800" dirty="0"/>
          </a:p>
        </p:txBody>
      </p:sp>
      <p:sp>
        <p:nvSpPr>
          <p:cNvPr id="24" name="Je rovno 23"/>
          <p:cNvSpPr/>
          <p:nvPr/>
        </p:nvSpPr>
        <p:spPr>
          <a:xfrm>
            <a:off x="3383360" y="4293096"/>
            <a:ext cx="468000" cy="914400"/>
          </a:xfrm>
          <a:prstGeom prst="mathEqual">
            <a:avLst>
              <a:gd name="adj1" fmla="val 6853"/>
              <a:gd name="adj2" fmla="val 1176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25" name="Přímá spojovací čára 24"/>
          <p:cNvCxnSpPr/>
          <p:nvPr/>
        </p:nvCxnSpPr>
        <p:spPr>
          <a:xfrm>
            <a:off x="3992600" y="4727725"/>
            <a:ext cx="3495216" cy="16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ovéPole 25"/>
          <p:cNvSpPr txBox="1"/>
          <p:nvPr/>
        </p:nvSpPr>
        <p:spPr>
          <a:xfrm>
            <a:off x="4607496" y="4077077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</a:t>
            </a:r>
            <a:r>
              <a:rPr lang="cs-CZ" sz="2800" baseline="-25000" dirty="0" smtClean="0">
                <a:latin typeface="Arial Black" pitchFamily="34" charset="0"/>
              </a:rPr>
              <a:t>1</a:t>
            </a:r>
            <a:endParaRPr lang="cs-CZ" sz="2800" baseline="-25000" dirty="0">
              <a:latin typeface="Arial Black" pitchFamily="34" charset="0"/>
            </a:endParaRPr>
          </a:p>
        </p:txBody>
      </p:sp>
      <p:sp>
        <p:nvSpPr>
          <p:cNvPr id="27" name="Plus 26"/>
          <p:cNvSpPr>
            <a:spLocks noChangeAspect="1"/>
          </p:cNvSpPr>
          <p:nvPr/>
        </p:nvSpPr>
        <p:spPr>
          <a:xfrm>
            <a:off x="5255568" y="4168249"/>
            <a:ext cx="395956" cy="396000"/>
          </a:xfrm>
          <a:prstGeom prst="mathPlus">
            <a:avLst>
              <a:gd name="adj1" fmla="val 1139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TextovéPole 27"/>
          <p:cNvSpPr txBox="1"/>
          <p:nvPr/>
        </p:nvSpPr>
        <p:spPr>
          <a:xfrm>
            <a:off x="5759624" y="4077072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</a:t>
            </a:r>
            <a:r>
              <a:rPr lang="cs-CZ" sz="2800" baseline="-25000" dirty="0" smtClean="0">
                <a:latin typeface="Arial Black" pitchFamily="34" charset="0"/>
              </a:rPr>
              <a:t>4</a:t>
            </a:r>
            <a:endParaRPr lang="cs-CZ" sz="2800" baseline="-25000" dirty="0">
              <a:latin typeface="Arial Black" pitchFamily="34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5903640" y="4816326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</a:t>
            </a:r>
            <a:r>
              <a:rPr lang="cs-CZ" sz="2800" baseline="-25000" dirty="0" smtClean="0">
                <a:latin typeface="Arial Black" pitchFamily="34" charset="0"/>
              </a:rPr>
              <a:t>3</a:t>
            </a:r>
            <a:endParaRPr lang="cs-CZ" sz="2800" baseline="-25000" dirty="0">
              <a:latin typeface="Arial Black" pitchFamily="34" charset="0"/>
            </a:endParaRPr>
          </a:p>
        </p:txBody>
      </p:sp>
      <p:sp>
        <p:nvSpPr>
          <p:cNvPr id="30" name="Plus 29"/>
          <p:cNvSpPr>
            <a:spLocks noChangeAspect="1"/>
          </p:cNvSpPr>
          <p:nvPr/>
        </p:nvSpPr>
        <p:spPr>
          <a:xfrm>
            <a:off x="6479704" y="4907498"/>
            <a:ext cx="395956" cy="396000"/>
          </a:xfrm>
          <a:prstGeom prst="mathPlus">
            <a:avLst>
              <a:gd name="adj1" fmla="val 1139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TextovéPole 30"/>
          <p:cNvSpPr txBox="1"/>
          <p:nvPr/>
        </p:nvSpPr>
        <p:spPr>
          <a:xfrm>
            <a:off x="6911752" y="4816321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</a:t>
            </a:r>
            <a:r>
              <a:rPr lang="cs-CZ" sz="2800" baseline="-25000" dirty="0" smtClean="0">
                <a:latin typeface="Arial Black" pitchFamily="34" charset="0"/>
              </a:rPr>
              <a:t>4</a:t>
            </a:r>
            <a:endParaRPr lang="cs-CZ" sz="2800" baseline="-25000" dirty="0">
              <a:latin typeface="Arial Black" pitchFamily="34" charset="0"/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3887416" y="4816326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</a:t>
            </a:r>
            <a:r>
              <a:rPr lang="cs-CZ" sz="2800" baseline="-25000" dirty="0" smtClean="0">
                <a:latin typeface="Arial Black" pitchFamily="34" charset="0"/>
              </a:rPr>
              <a:t>1</a:t>
            </a:r>
            <a:endParaRPr lang="cs-CZ" sz="2800" baseline="-25000" dirty="0">
              <a:latin typeface="Arial Black" pitchFamily="34" charset="0"/>
            </a:endParaRPr>
          </a:p>
        </p:txBody>
      </p:sp>
      <p:sp>
        <p:nvSpPr>
          <p:cNvPr id="33" name="Plus 32"/>
          <p:cNvSpPr>
            <a:spLocks noChangeAspect="1"/>
          </p:cNvSpPr>
          <p:nvPr/>
        </p:nvSpPr>
        <p:spPr>
          <a:xfrm>
            <a:off x="4463480" y="4907498"/>
            <a:ext cx="395956" cy="396000"/>
          </a:xfrm>
          <a:prstGeom prst="mathPlus">
            <a:avLst>
              <a:gd name="adj1" fmla="val 1139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TextovéPole 33"/>
          <p:cNvSpPr txBox="1"/>
          <p:nvPr/>
        </p:nvSpPr>
        <p:spPr>
          <a:xfrm>
            <a:off x="4895528" y="4816321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</a:t>
            </a:r>
            <a:r>
              <a:rPr lang="cs-CZ" sz="2800" baseline="-25000" dirty="0" smtClean="0">
                <a:latin typeface="Arial Black" pitchFamily="34" charset="0"/>
              </a:rPr>
              <a:t>2</a:t>
            </a:r>
            <a:endParaRPr lang="cs-CZ" sz="2800" baseline="-25000" dirty="0">
              <a:latin typeface="Arial Black" pitchFamily="34" charset="0"/>
            </a:endParaRPr>
          </a:p>
        </p:txBody>
      </p:sp>
      <p:sp>
        <p:nvSpPr>
          <p:cNvPr id="35" name="Plus 34"/>
          <p:cNvSpPr>
            <a:spLocks noChangeAspect="1"/>
          </p:cNvSpPr>
          <p:nvPr/>
        </p:nvSpPr>
        <p:spPr>
          <a:xfrm>
            <a:off x="5471592" y="4899248"/>
            <a:ext cx="395956" cy="396000"/>
          </a:xfrm>
          <a:prstGeom prst="mathPlus">
            <a:avLst>
              <a:gd name="adj1" fmla="val 1139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TextovéPole 35"/>
          <p:cNvSpPr txBox="1"/>
          <p:nvPr/>
        </p:nvSpPr>
        <p:spPr>
          <a:xfrm>
            <a:off x="72008" y="5301208"/>
            <a:ext cx="81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Morganovo číslo vyjadřujeme v % a označuje procentuální zastoupení rekombinovaných jedinců v populaci.</a:t>
            </a:r>
          </a:p>
          <a:p>
            <a:r>
              <a:rPr lang="cs-CZ" sz="2400" dirty="0" smtClean="0"/>
              <a:t>Nabývá hodnot od 0 – 50% (čím je % vyšší, tím je vazba slabší).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4690864" cy="698336"/>
          </a:xfrm>
        </p:spPr>
        <p:txBody>
          <a:bodyPr/>
          <a:lstStyle/>
          <a:p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Batesonovo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číslo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323528" y="980728"/>
            <a:ext cx="7239000" cy="1800200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Označujeme ho: </a:t>
            </a:r>
            <a:r>
              <a:rPr kumimoji="0" lang="cs-CZ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c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Poměr mezi četnosti 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„nerekombinovaných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“ fenotypových tříd v B</a:t>
            </a:r>
            <a:r>
              <a:rPr kumimoji="0" lang="cs-CZ" sz="24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1</a:t>
            </a:r>
            <a:r>
              <a:rPr kumimoji="0" lang="cs-CZ" sz="2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 Black" pitchFamily="34" charset="0"/>
                <a:ea typeface="+mn-ea"/>
                <a:cs typeface="+mn-cs"/>
              </a:rPr>
              <a:t> generaci a četnostmi tříd „rekombinovaných“</a:t>
            </a:r>
            <a:endParaRPr kumimoji="0" lang="cs-CZ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95712" y="3140973"/>
            <a:ext cx="1584000" cy="523220"/>
          </a:xfrm>
          <a:prstGeom prst="rect">
            <a:avLst/>
          </a:prstGeom>
          <a:solidFill>
            <a:srgbClr val="00B050">
              <a:alpha val="20000"/>
            </a:srgbClr>
          </a:solid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CIS</a:t>
            </a:r>
            <a:endParaRPr lang="cs-CZ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251520" y="4489956"/>
            <a:ext cx="1979712" cy="523220"/>
          </a:xfrm>
          <a:prstGeom prst="rect">
            <a:avLst/>
          </a:prstGeom>
          <a:solidFill>
            <a:srgbClr val="00B050">
              <a:alpha val="20000"/>
            </a:srgbClr>
          </a:solid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trans</a:t>
            </a:r>
            <a:endParaRPr lang="cs-CZ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987824" y="3068965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</a:t>
            </a:r>
            <a:endParaRPr lang="cs-CZ" sz="2800" dirty="0"/>
          </a:p>
        </p:txBody>
      </p:sp>
      <p:sp>
        <p:nvSpPr>
          <p:cNvPr id="8" name="Je rovno 7"/>
          <p:cNvSpPr/>
          <p:nvPr/>
        </p:nvSpPr>
        <p:spPr>
          <a:xfrm>
            <a:off x="3347864" y="2924252"/>
            <a:ext cx="468000" cy="914400"/>
          </a:xfrm>
          <a:prstGeom prst="mathEqual">
            <a:avLst>
              <a:gd name="adj1" fmla="val 6853"/>
              <a:gd name="adj2" fmla="val 1176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9" name="Přímá spojovací čára 8"/>
          <p:cNvCxnSpPr/>
          <p:nvPr/>
        </p:nvCxnSpPr>
        <p:spPr>
          <a:xfrm>
            <a:off x="3957104" y="3359573"/>
            <a:ext cx="3495216" cy="16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4572000" y="2708925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</a:t>
            </a:r>
            <a:r>
              <a:rPr lang="cs-CZ" sz="2800" baseline="-25000" dirty="0" smtClean="0">
                <a:latin typeface="Arial Black" pitchFamily="34" charset="0"/>
              </a:rPr>
              <a:t>1</a:t>
            </a:r>
            <a:endParaRPr lang="cs-CZ" sz="2800" baseline="-25000" dirty="0">
              <a:latin typeface="Arial Black" pitchFamily="34" charset="0"/>
            </a:endParaRPr>
          </a:p>
        </p:txBody>
      </p:sp>
      <p:sp>
        <p:nvSpPr>
          <p:cNvPr id="11" name="Plus 10"/>
          <p:cNvSpPr>
            <a:spLocks noChangeAspect="1"/>
          </p:cNvSpPr>
          <p:nvPr/>
        </p:nvSpPr>
        <p:spPr>
          <a:xfrm>
            <a:off x="5220072" y="2800097"/>
            <a:ext cx="395956" cy="396000"/>
          </a:xfrm>
          <a:prstGeom prst="mathPlus">
            <a:avLst>
              <a:gd name="adj1" fmla="val 1139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5724128" y="270892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</a:t>
            </a:r>
            <a:r>
              <a:rPr lang="cs-CZ" sz="2800" baseline="-25000" dirty="0" smtClean="0">
                <a:latin typeface="Arial Black" pitchFamily="34" charset="0"/>
              </a:rPr>
              <a:t>4</a:t>
            </a:r>
            <a:endParaRPr lang="cs-CZ" sz="2800" baseline="-25000" dirty="0">
              <a:latin typeface="Arial Black" pitchFamily="34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743449" y="3448174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</a:t>
            </a:r>
            <a:r>
              <a:rPr lang="cs-CZ" sz="2800" baseline="-25000" dirty="0" smtClean="0">
                <a:latin typeface="Arial Black" pitchFamily="34" charset="0"/>
              </a:rPr>
              <a:t>3</a:t>
            </a:r>
            <a:endParaRPr lang="cs-CZ" sz="2800" baseline="-25000" dirty="0">
              <a:latin typeface="Arial Black" pitchFamily="34" charset="0"/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4596787" y="3448169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</a:t>
            </a:r>
            <a:r>
              <a:rPr lang="cs-CZ" sz="2800" baseline="-25000" dirty="0" smtClean="0">
                <a:latin typeface="Arial Black" pitchFamily="34" charset="0"/>
              </a:rPr>
              <a:t>2</a:t>
            </a:r>
            <a:endParaRPr lang="cs-CZ" sz="2800" baseline="-25000" dirty="0">
              <a:latin typeface="Arial Black" pitchFamily="34" charset="0"/>
            </a:endParaRPr>
          </a:p>
        </p:txBody>
      </p:sp>
      <p:sp>
        <p:nvSpPr>
          <p:cNvPr id="19" name="Plus 18"/>
          <p:cNvSpPr>
            <a:spLocks noChangeAspect="1"/>
          </p:cNvSpPr>
          <p:nvPr/>
        </p:nvSpPr>
        <p:spPr>
          <a:xfrm>
            <a:off x="5228271" y="3531096"/>
            <a:ext cx="395956" cy="396000"/>
          </a:xfrm>
          <a:prstGeom prst="mathPlus">
            <a:avLst>
              <a:gd name="adj1" fmla="val 1139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3023320" y="4437117"/>
            <a:ext cx="4235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c</a:t>
            </a:r>
            <a:endParaRPr lang="cs-CZ" sz="2800" dirty="0"/>
          </a:p>
        </p:txBody>
      </p:sp>
      <p:sp>
        <p:nvSpPr>
          <p:cNvPr id="21" name="Je rovno 20"/>
          <p:cNvSpPr/>
          <p:nvPr/>
        </p:nvSpPr>
        <p:spPr>
          <a:xfrm>
            <a:off x="3383360" y="4293096"/>
            <a:ext cx="468000" cy="914400"/>
          </a:xfrm>
          <a:prstGeom prst="mathEqual">
            <a:avLst>
              <a:gd name="adj1" fmla="val 6853"/>
              <a:gd name="adj2" fmla="val 1176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cxnSp>
        <p:nvCxnSpPr>
          <p:cNvPr id="22" name="Přímá spojovací čára 21"/>
          <p:cNvCxnSpPr/>
          <p:nvPr/>
        </p:nvCxnSpPr>
        <p:spPr>
          <a:xfrm>
            <a:off x="3992600" y="4727725"/>
            <a:ext cx="3495216" cy="1658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4607496" y="4077077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</a:t>
            </a:r>
            <a:r>
              <a:rPr lang="cs-CZ" sz="2800" baseline="-25000" dirty="0" smtClean="0">
                <a:latin typeface="Arial Black" pitchFamily="34" charset="0"/>
              </a:rPr>
              <a:t>2</a:t>
            </a:r>
            <a:endParaRPr lang="cs-CZ" sz="2800" baseline="-25000" dirty="0">
              <a:latin typeface="Arial Black" pitchFamily="34" charset="0"/>
            </a:endParaRPr>
          </a:p>
        </p:txBody>
      </p:sp>
      <p:sp>
        <p:nvSpPr>
          <p:cNvPr id="24" name="Plus 23"/>
          <p:cNvSpPr>
            <a:spLocks noChangeAspect="1"/>
          </p:cNvSpPr>
          <p:nvPr/>
        </p:nvSpPr>
        <p:spPr>
          <a:xfrm>
            <a:off x="5255568" y="4168249"/>
            <a:ext cx="395956" cy="396000"/>
          </a:xfrm>
          <a:prstGeom prst="mathPlus">
            <a:avLst>
              <a:gd name="adj1" fmla="val 1139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5759624" y="4077072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</a:t>
            </a:r>
            <a:r>
              <a:rPr lang="cs-CZ" sz="2800" baseline="-25000" dirty="0" smtClean="0">
                <a:latin typeface="Arial Black" pitchFamily="34" charset="0"/>
              </a:rPr>
              <a:t>3</a:t>
            </a:r>
            <a:endParaRPr lang="cs-CZ" sz="2800" baseline="-25000" dirty="0">
              <a:latin typeface="Arial Black" pitchFamily="34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5771159" y="4816321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</a:t>
            </a:r>
            <a:r>
              <a:rPr lang="cs-CZ" sz="2800" baseline="-25000" dirty="0" smtClean="0">
                <a:latin typeface="Arial Black" pitchFamily="34" charset="0"/>
              </a:rPr>
              <a:t>4</a:t>
            </a:r>
            <a:endParaRPr lang="cs-CZ" sz="2800" baseline="-25000" dirty="0">
              <a:latin typeface="Arial Black" pitchFamily="34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613565" y="4816326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latin typeface="Arial Black" pitchFamily="34" charset="0"/>
              </a:rPr>
              <a:t>a</a:t>
            </a:r>
            <a:r>
              <a:rPr lang="cs-CZ" sz="2800" baseline="-25000" dirty="0" smtClean="0">
                <a:latin typeface="Arial Black" pitchFamily="34" charset="0"/>
              </a:rPr>
              <a:t>1</a:t>
            </a:r>
            <a:endParaRPr lang="cs-CZ" sz="2800" baseline="-25000" dirty="0">
              <a:latin typeface="Arial Black" pitchFamily="34" charset="0"/>
            </a:endParaRPr>
          </a:p>
        </p:txBody>
      </p:sp>
      <p:sp>
        <p:nvSpPr>
          <p:cNvPr id="30" name="Plus 29"/>
          <p:cNvSpPr>
            <a:spLocks noChangeAspect="1"/>
          </p:cNvSpPr>
          <p:nvPr/>
        </p:nvSpPr>
        <p:spPr>
          <a:xfrm>
            <a:off x="5267286" y="4907498"/>
            <a:ext cx="395956" cy="396000"/>
          </a:xfrm>
          <a:prstGeom prst="mathPlus">
            <a:avLst>
              <a:gd name="adj1" fmla="val 11399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611560" y="5478323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Při velmi silné vazbě genů nabývá velmi vysokých hodnot!!!!! NEVÝHODA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>
          <a:xfrm>
            <a:off x="539552" y="3933056"/>
            <a:ext cx="6984776" cy="2088232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1032"/>
            <a:ext cx="7239000" cy="4846320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Rozdílně</a:t>
            </a:r>
            <a:r>
              <a:rPr lang="cs-CZ" dirty="0" smtClean="0"/>
              <a:t> vysoká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pravděpodobnost vzniku různých gametických kombinací</a:t>
            </a:r>
            <a:r>
              <a:rPr lang="cs-CZ" dirty="0" smtClean="0"/>
              <a:t> u vícenásobných hybridů </a:t>
            </a:r>
            <a:r>
              <a:rPr lang="cs-CZ" dirty="0" smtClean="0">
                <a:sym typeface="Symbol"/>
              </a:rPr>
              <a:t>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rozdílná pravděpodobnost jejich uplatnění při oplození</a:t>
            </a:r>
            <a:r>
              <a:rPr lang="cs-CZ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cs-CZ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Důsledek: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F2 generaci získáváme štěpné poměry velice odlišné od ideálních, které se </a:t>
            </a:r>
            <a:r>
              <a:rPr lang="cs-CZ" dirty="0" err="1" smtClean="0"/>
              <a:t>vyštěpují</a:t>
            </a:r>
            <a:r>
              <a:rPr lang="cs-CZ" dirty="0" smtClean="0"/>
              <a:t> při volné kombinovatelnosti vloh (mendelistická genetika).</a:t>
            </a:r>
            <a:endParaRPr lang="cs-CZ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323528" y="320040"/>
            <a:ext cx="7372672" cy="1143000"/>
          </a:xfrm>
        </p:spPr>
        <p:txBody>
          <a:bodyPr>
            <a:noAutofit/>
          </a:bodyPr>
          <a:lstStyle/>
          <a:p>
            <a:pPr algn="ctr"/>
            <a:r>
              <a:rPr lang="cs-CZ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Segregační</a:t>
            </a:r>
            <a:r>
              <a:rPr lang="cs-CZ" sz="3600" dirty="0" smtClean="0"/>
              <a:t> </a:t>
            </a:r>
            <a:r>
              <a:rPr lang="cs-CZ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důsledky</a:t>
            </a:r>
            <a:r>
              <a:rPr lang="cs-CZ" sz="3600" dirty="0" smtClean="0"/>
              <a:t> </a:t>
            </a:r>
            <a:r>
              <a:rPr lang="cs-CZ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vazby</a:t>
            </a:r>
            <a:r>
              <a:rPr lang="cs-CZ" sz="3600" dirty="0" smtClean="0"/>
              <a:t> </a:t>
            </a:r>
            <a:r>
              <a:rPr lang="cs-CZ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genů</a:t>
            </a:r>
            <a:endParaRPr lang="cs-CZ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008" y="44624"/>
            <a:ext cx="8100392" cy="770344"/>
          </a:xfrm>
        </p:spPr>
        <p:txBody>
          <a:bodyPr>
            <a:noAutofit/>
          </a:bodyPr>
          <a:lstStyle/>
          <a:p>
            <a:r>
              <a:rPr lang="cs-CZ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Segregační</a:t>
            </a:r>
            <a:r>
              <a:rPr lang="cs-CZ" sz="3600" dirty="0" smtClean="0"/>
              <a:t> </a:t>
            </a:r>
            <a:r>
              <a:rPr lang="cs-CZ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důsledky</a:t>
            </a:r>
            <a:r>
              <a:rPr lang="cs-CZ" sz="3600" dirty="0" smtClean="0"/>
              <a:t> </a:t>
            </a:r>
            <a:r>
              <a:rPr lang="cs-CZ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vazby</a:t>
            </a:r>
            <a:r>
              <a:rPr lang="cs-CZ" sz="3600" dirty="0" smtClean="0"/>
              <a:t> </a:t>
            </a:r>
            <a:r>
              <a:rPr lang="cs-CZ" sz="3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genů</a:t>
            </a:r>
            <a:endParaRPr lang="cs-CZ" sz="36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4077072"/>
          <a:ext cx="7239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gamety</a:t>
                      </a:r>
                      <a:endParaRPr lang="cs-CZ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10AB</a:t>
                      </a:r>
                      <a:endParaRPr lang="cs-CZ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1Ab</a:t>
                      </a:r>
                      <a:endParaRPr lang="cs-CZ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1aB</a:t>
                      </a:r>
                      <a:endParaRPr lang="cs-CZ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10ab</a:t>
                      </a:r>
                      <a:endParaRPr lang="cs-CZ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10AB</a:t>
                      </a:r>
                      <a:endParaRPr lang="cs-CZ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100 AABB</a:t>
                      </a:r>
                      <a:endParaRPr lang="cs-CZ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10 </a:t>
                      </a:r>
                      <a:r>
                        <a:rPr lang="cs-CZ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AABb</a:t>
                      </a:r>
                      <a:endParaRPr lang="cs-CZ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10 </a:t>
                      </a:r>
                      <a:r>
                        <a:rPr lang="cs-CZ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AaBB</a:t>
                      </a:r>
                      <a:endParaRPr lang="cs-CZ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100 </a:t>
                      </a:r>
                      <a:r>
                        <a:rPr lang="cs-CZ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AaBb</a:t>
                      </a:r>
                      <a:endParaRPr lang="cs-CZ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1Ab</a:t>
                      </a:r>
                      <a:endParaRPr lang="cs-CZ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10 </a:t>
                      </a:r>
                      <a:r>
                        <a:rPr lang="cs-CZ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AABb</a:t>
                      </a:r>
                      <a:endParaRPr lang="cs-CZ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 </a:t>
                      </a:r>
                      <a:r>
                        <a:rPr lang="cs-CZ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AAbb</a:t>
                      </a:r>
                      <a:endParaRPr lang="cs-CZ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1AaBb</a:t>
                      </a:r>
                      <a:endParaRPr lang="cs-CZ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10 </a:t>
                      </a:r>
                      <a:r>
                        <a:rPr lang="cs-CZ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Aabb</a:t>
                      </a:r>
                      <a:endParaRPr lang="cs-CZ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1aB</a:t>
                      </a:r>
                      <a:endParaRPr lang="cs-CZ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10 </a:t>
                      </a:r>
                      <a:r>
                        <a:rPr lang="cs-CZ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AaBB</a:t>
                      </a:r>
                      <a:endParaRPr lang="cs-CZ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 </a:t>
                      </a:r>
                      <a:r>
                        <a:rPr lang="cs-CZ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AaBb</a:t>
                      </a:r>
                      <a:endParaRPr lang="cs-CZ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1aaBB</a:t>
                      </a:r>
                      <a:endParaRPr lang="cs-CZ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10aaBb</a:t>
                      </a:r>
                      <a:endParaRPr lang="cs-CZ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99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10ab</a:t>
                      </a:r>
                      <a:endParaRPr lang="cs-CZ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100 </a:t>
                      </a:r>
                      <a:r>
                        <a:rPr lang="cs-CZ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AaBb</a:t>
                      </a:r>
                      <a:endParaRPr lang="cs-CZ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10 </a:t>
                      </a:r>
                      <a:r>
                        <a:rPr lang="cs-CZ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Aabb</a:t>
                      </a:r>
                      <a:endParaRPr lang="cs-CZ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10 </a:t>
                      </a:r>
                      <a:r>
                        <a:rPr lang="cs-CZ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aaBb</a:t>
                      </a:r>
                      <a:endParaRPr lang="cs-CZ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100 </a:t>
                      </a:r>
                      <a:r>
                        <a:rPr lang="cs-CZ" b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aabb</a:t>
                      </a:r>
                      <a:endParaRPr lang="cs-CZ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D60093"/>
                    </a:solidFill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8672" y="1038881"/>
            <a:ext cx="799288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Dihybridismus</a:t>
            </a:r>
            <a:r>
              <a:rPr lang="cs-CZ" b="1" dirty="0" smtClean="0"/>
              <a:t> </a:t>
            </a:r>
            <a:r>
              <a:rPr lang="cs-CZ" b="1" dirty="0" err="1" smtClean="0"/>
              <a:t>AaBb</a:t>
            </a:r>
            <a:r>
              <a:rPr lang="cs-CZ" b="1" dirty="0" smtClean="0"/>
              <a:t>: geny jsou ve vzájemné vazbě. Síla vazby c = 10 (10 krát častější výskyt nerekombinovaných gamet vůči rekombinovaným.</a:t>
            </a:r>
            <a:endParaRPr lang="cs-CZ" b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1772816"/>
            <a:ext cx="1584000" cy="523220"/>
          </a:xfrm>
          <a:prstGeom prst="rect">
            <a:avLst/>
          </a:prstGeom>
          <a:solidFill>
            <a:srgbClr val="00B050">
              <a:alpha val="20000"/>
            </a:srgbClr>
          </a:solid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CIS</a:t>
            </a:r>
            <a:endParaRPr lang="cs-CZ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123728" y="1844824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10-krát častěji se uplatňují nerekombinované gamety AB a ab než ty rekombinací vzniklé Ab a </a:t>
            </a:r>
            <a:r>
              <a:rPr lang="cs-CZ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cs-CZ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2555776" y="2588711"/>
            <a:ext cx="5112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F1 x F1:     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AaBb</a:t>
            </a: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G:     </a:t>
            </a:r>
            <a:r>
              <a:rPr lang="cs-CZ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cs-CZ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95536" y="2924944"/>
            <a:ext cx="576064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sz="28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1187624" y="3563724"/>
            <a:ext cx="3312368" cy="369332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cap="all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Nerekombinované gamety</a:t>
            </a:r>
            <a:endParaRPr lang="cs-CZ" b="1" cap="all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004048" y="3563719"/>
            <a:ext cx="2952328" cy="369332"/>
          </a:xfrm>
          <a:prstGeom prst="rect">
            <a:avLst/>
          </a:prstGeom>
          <a:solidFill>
            <a:srgbClr val="FF0000">
              <a:alpha val="20000"/>
            </a:srgb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rekombinované gamety</a:t>
            </a:r>
            <a:endParaRPr lang="cs-CZ" b="1" cap="all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0" y="6021288"/>
            <a:ext cx="8244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Fenotypové třídy:              A _ B _ : A _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 :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aabb</a:t>
            </a: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Fenotypový štěpný poměr:        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342 : 21 :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21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: 100 </a:t>
            </a:r>
            <a:endParaRPr lang="cs-CZ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/>
          </p:cNvGraphicFramePr>
          <p:nvPr/>
        </p:nvGraphicFramePr>
        <p:xfrm>
          <a:off x="467544" y="4077072"/>
          <a:ext cx="7239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gamety</a:t>
                      </a:r>
                      <a:endParaRPr lang="cs-CZ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1AB</a:t>
                      </a:r>
                      <a:endParaRPr lang="cs-CZ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10Ab</a:t>
                      </a:r>
                      <a:endParaRPr lang="cs-CZ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10aB</a:t>
                      </a:r>
                      <a:endParaRPr lang="cs-CZ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1ab</a:t>
                      </a:r>
                      <a:endParaRPr lang="cs-CZ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1AB</a:t>
                      </a:r>
                      <a:endParaRPr lang="cs-CZ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 Black" pitchFamily="34" charset="0"/>
                        </a:rPr>
                        <a:t>1 AABB</a:t>
                      </a:r>
                      <a:endParaRPr lang="cs-CZ" dirty="0">
                        <a:latin typeface="Arial Black" pitchFamily="34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 Black" pitchFamily="34" charset="0"/>
                        </a:rPr>
                        <a:t>10 </a:t>
                      </a:r>
                      <a:r>
                        <a:rPr lang="cs-CZ" dirty="0" err="1" smtClean="0">
                          <a:latin typeface="Arial Black" pitchFamily="34" charset="0"/>
                        </a:rPr>
                        <a:t>AABb</a:t>
                      </a:r>
                      <a:endParaRPr lang="cs-CZ" dirty="0">
                        <a:latin typeface="Arial Black" pitchFamily="34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 Black" pitchFamily="34" charset="0"/>
                        </a:rPr>
                        <a:t>10 </a:t>
                      </a:r>
                      <a:r>
                        <a:rPr lang="cs-CZ" dirty="0" err="1" smtClean="0">
                          <a:latin typeface="Arial Black" pitchFamily="34" charset="0"/>
                        </a:rPr>
                        <a:t>AaBB</a:t>
                      </a:r>
                      <a:endParaRPr lang="cs-CZ" dirty="0">
                        <a:latin typeface="Arial Black" pitchFamily="34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 Black" pitchFamily="34" charset="0"/>
                        </a:rPr>
                        <a:t>1 </a:t>
                      </a:r>
                      <a:r>
                        <a:rPr lang="cs-CZ" dirty="0" err="1" smtClean="0">
                          <a:latin typeface="Arial Black" pitchFamily="34" charset="0"/>
                        </a:rPr>
                        <a:t>AaBb</a:t>
                      </a:r>
                      <a:endParaRPr lang="cs-CZ" dirty="0">
                        <a:latin typeface="Arial Black" pitchFamily="34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rgbClr val="66FF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10Ab</a:t>
                      </a:r>
                      <a:endParaRPr lang="cs-CZ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 Black" pitchFamily="34" charset="0"/>
                        </a:rPr>
                        <a:t>10 </a:t>
                      </a:r>
                      <a:r>
                        <a:rPr lang="cs-CZ" dirty="0" err="1" smtClean="0">
                          <a:latin typeface="Arial Black" pitchFamily="34" charset="0"/>
                        </a:rPr>
                        <a:t>AABb</a:t>
                      </a:r>
                      <a:endParaRPr lang="cs-CZ" dirty="0">
                        <a:latin typeface="Arial Black" pitchFamily="34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 Black" pitchFamily="34" charset="0"/>
                        </a:rPr>
                        <a:t>100AAbb</a:t>
                      </a:r>
                      <a:endParaRPr lang="cs-CZ" dirty="0">
                        <a:latin typeface="Arial Black" pitchFamily="34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 Black" pitchFamily="34" charset="0"/>
                        </a:rPr>
                        <a:t>100 </a:t>
                      </a:r>
                      <a:r>
                        <a:rPr lang="cs-CZ" dirty="0" err="1" smtClean="0">
                          <a:latin typeface="Arial Black" pitchFamily="34" charset="0"/>
                        </a:rPr>
                        <a:t>AaBb</a:t>
                      </a:r>
                      <a:endParaRPr lang="cs-CZ" dirty="0">
                        <a:latin typeface="Arial Black" pitchFamily="34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 Black" pitchFamily="34" charset="0"/>
                        </a:rPr>
                        <a:t>10 </a:t>
                      </a:r>
                      <a:r>
                        <a:rPr lang="cs-CZ" dirty="0" err="1" smtClean="0">
                          <a:latin typeface="Arial Black" pitchFamily="34" charset="0"/>
                        </a:rPr>
                        <a:t>Aabb</a:t>
                      </a:r>
                      <a:endParaRPr lang="cs-CZ" dirty="0">
                        <a:latin typeface="Arial Black" pitchFamily="34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10aB</a:t>
                      </a:r>
                      <a:endParaRPr lang="cs-CZ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 Black" pitchFamily="34" charset="0"/>
                        </a:rPr>
                        <a:t>10 </a:t>
                      </a:r>
                      <a:r>
                        <a:rPr lang="cs-CZ" dirty="0" err="1" smtClean="0">
                          <a:latin typeface="Arial Black" pitchFamily="34" charset="0"/>
                        </a:rPr>
                        <a:t>AaBB</a:t>
                      </a:r>
                      <a:endParaRPr lang="cs-CZ" dirty="0">
                        <a:latin typeface="Arial Black" pitchFamily="34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 Black" pitchFamily="34" charset="0"/>
                        </a:rPr>
                        <a:t>100 </a:t>
                      </a:r>
                      <a:r>
                        <a:rPr lang="cs-CZ" dirty="0" err="1" smtClean="0">
                          <a:latin typeface="Arial Black" pitchFamily="34" charset="0"/>
                        </a:rPr>
                        <a:t>AaBb</a:t>
                      </a:r>
                      <a:endParaRPr lang="cs-CZ" dirty="0">
                        <a:latin typeface="Arial Black" pitchFamily="34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 Black" pitchFamily="34" charset="0"/>
                        </a:rPr>
                        <a:t>100 </a:t>
                      </a:r>
                      <a:r>
                        <a:rPr lang="cs-CZ" dirty="0" err="1" smtClean="0">
                          <a:latin typeface="Arial Black" pitchFamily="34" charset="0"/>
                        </a:rPr>
                        <a:t>aaBB</a:t>
                      </a:r>
                      <a:endParaRPr lang="cs-CZ" dirty="0">
                        <a:latin typeface="Arial Black" pitchFamily="34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 Black" pitchFamily="34" charset="0"/>
                        </a:rPr>
                        <a:t>10aaBb</a:t>
                      </a:r>
                      <a:endParaRPr lang="cs-CZ" dirty="0">
                        <a:latin typeface="Arial Black" pitchFamily="34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rgbClr val="FF99FF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1ab</a:t>
                      </a:r>
                      <a:endParaRPr lang="cs-CZ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chemeClr val="accent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 Black" pitchFamily="34" charset="0"/>
                        </a:rPr>
                        <a:t>1 </a:t>
                      </a:r>
                      <a:r>
                        <a:rPr lang="cs-CZ" dirty="0" err="1" smtClean="0">
                          <a:latin typeface="Arial Black" pitchFamily="34" charset="0"/>
                        </a:rPr>
                        <a:t>AaBb</a:t>
                      </a:r>
                      <a:endParaRPr lang="cs-CZ" dirty="0">
                        <a:latin typeface="Arial Black" pitchFamily="34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 Black" pitchFamily="34" charset="0"/>
                        </a:rPr>
                        <a:t>10 </a:t>
                      </a:r>
                      <a:r>
                        <a:rPr lang="cs-CZ" dirty="0" err="1" smtClean="0">
                          <a:latin typeface="Arial Black" pitchFamily="34" charset="0"/>
                        </a:rPr>
                        <a:t>Aabb</a:t>
                      </a:r>
                      <a:endParaRPr lang="cs-CZ" dirty="0">
                        <a:latin typeface="Arial Black" pitchFamily="34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 Black" pitchFamily="34" charset="0"/>
                        </a:rPr>
                        <a:t>10 </a:t>
                      </a:r>
                      <a:r>
                        <a:rPr lang="cs-CZ" dirty="0" err="1" smtClean="0">
                          <a:latin typeface="Arial Black" pitchFamily="34" charset="0"/>
                        </a:rPr>
                        <a:t>aaBb</a:t>
                      </a:r>
                      <a:endParaRPr lang="cs-CZ" dirty="0">
                        <a:latin typeface="Arial Black" pitchFamily="34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Arial Black" pitchFamily="34" charset="0"/>
                        </a:rPr>
                        <a:t>1 </a:t>
                      </a:r>
                      <a:r>
                        <a:rPr lang="cs-CZ" dirty="0" err="1" smtClean="0">
                          <a:latin typeface="Arial Black" pitchFamily="34" charset="0"/>
                        </a:rPr>
                        <a:t>aabb</a:t>
                      </a:r>
                      <a:endParaRPr lang="cs-CZ" dirty="0">
                        <a:latin typeface="Arial Black" pitchFamily="34" charset="0"/>
                      </a:endParaRPr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rgbClr val="D60093"/>
                    </a:solidFill>
                  </a:tcPr>
                </a:tc>
              </a:tr>
            </a:tbl>
          </a:graphicData>
        </a:graphic>
      </p:graphicFrame>
      <p:sp>
        <p:nvSpPr>
          <p:cNvPr id="5" name="Nadpis 1"/>
          <p:cNvSpPr txBox="1">
            <a:spLocks/>
          </p:cNvSpPr>
          <p:nvPr/>
        </p:nvSpPr>
        <p:spPr>
          <a:xfrm>
            <a:off x="72008" y="44624"/>
            <a:ext cx="8100392" cy="770344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600" b="1" i="0" u="sng" strike="noStrike" kern="1200" cap="all" spc="0" normalizeH="0" baseline="0" noProof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Segregační</a:t>
            </a:r>
            <a:r>
              <a:rPr kumimoji="0" lang="cs-CZ" sz="3600" b="1" i="0" u="none" strike="noStrike" kern="1200" cap="all" spc="0" normalizeH="0" baseline="0" noProof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600" b="1" i="0" u="sng" strike="noStrike" kern="1200" cap="all" spc="0" normalizeH="0" baseline="0" noProof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důsledky</a:t>
            </a:r>
            <a:r>
              <a:rPr kumimoji="0" lang="cs-CZ" sz="3600" b="1" i="0" u="none" strike="noStrike" kern="1200" cap="all" spc="0" normalizeH="0" baseline="0" noProof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600" b="1" i="0" u="sng" strike="noStrike" kern="1200" cap="all" spc="0" normalizeH="0" baseline="0" noProof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vazby</a:t>
            </a:r>
            <a:r>
              <a:rPr kumimoji="0" lang="cs-CZ" sz="3600" b="1" i="0" u="none" strike="noStrike" kern="1200" cap="all" spc="0" normalizeH="0" baseline="0" noProof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600" b="1" i="0" u="sng" strike="noStrike" kern="1200" cap="all" spc="0" normalizeH="0" baseline="0" noProof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genů</a:t>
            </a:r>
            <a:endParaRPr kumimoji="0" lang="cs-CZ" sz="3600" b="1" i="0" u="sng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68672" y="1038881"/>
            <a:ext cx="799288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Dihybridismus</a:t>
            </a:r>
            <a:r>
              <a:rPr lang="cs-CZ" b="1" dirty="0" smtClean="0"/>
              <a:t> </a:t>
            </a:r>
            <a:r>
              <a:rPr lang="cs-CZ" b="1" dirty="0" err="1" smtClean="0"/>
              <a:t>AaBb</a:t>
            </a:r>
            <a:r>
              <a:rPr lang="cs-CZ" b="1" dirty="0" smtClean="0"/>
              <a:t>: geny jsou ve vzájemné vazbě. Síla vazby c = 10 (10 krát častější výskyt nerekombinovaných gamet vůči rekombinovaným.</a:t>
            </a:r>
            <a:endParaRPr lang="cs-CZ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216024" y="2257708"/>
            <a:ext cx="1979712" cy="523220"/>
          </a:xfrm>
          <a:prstGeom prst="rect">
            <a:avLst/>
          </a:prstGeom>
          <a:solidFill>
            <a:srgbClr val="00B050">
              <a:alpha val="20000"/>
            </a:srgbClr>
          </a:solid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trans</a:t>
            </a:r>
            <a:endParaRPr lang="cs-CZ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2267744" y="1844824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10-krát častěji se uplatňují nerekombinované gamety Ab a </a:t>
            </a:r>
            <a:r>
              <a:rPr lang="cs-CZ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než ty rekombinací vzniklé AB </a:t>
            </a:r>
            <a:r>
              <a:rPr lang="cs-CZ" b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ab.</a:t>
            </a:r>
            <a:endParaRPr lang="cs-CZ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2555776" y="2588711"/>
            <a:ext cx="51125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F1 x F1:     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x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AaBb</a:t>
            </a: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G:     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400" b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3068960"/>
            <a:ext cx="576064" cy="52322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cs-CZ" sz="2800" b="1" baseline="-25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187624" y="3563724"/>
            <a:ext cx="3312368" cy="369332"/>
          </a:xfrm>
          <a:prstGeom prst="rect">
            <a:avLst/>
          </a:prstGeom>
          <a:solidFill>
            <a:schemeClr val="accent1">
              <a:alpha val="20000"/>
            </a:schemeClr>
          </a:solidFill>
          <a:ln w="254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b="1" cap="all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Nerekombinované gamety</a:t>
            </a:r>
            <a:endParaRPr lang="cs-CZ" b="1" cap="all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004048" y="3563719"/>
            <a:ext cx="2952328" cy="369332"/>
          </a:xfrm>
          <a:prstGeom prst="rect">
            <a:avLst/>
          </a:prstGeom>
          <a:solidFill>
            <a:srgbClr val="FF0000">
              <a:alpha val="20000"/>
            </a:srgbClr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rekombinované gamety</a:t>
            </a:r>
            <a:endParaRPr lang="cs-CZ" b="1" cap="all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ovéPole 13"/>
          <p:cNvSpPr txBox="1"/>
          <p:nvPr/>
        </p:nvSpPr>
        <p:spPr>
          <a:xfrm>
            <a:off x="0" y="6021288"/>
            <a:ext cx="82444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Fenotypové třídy:              A _ B _ : A _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</a:t>
            </a: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 : </a:t>
            </a:r>
            <a:r>
              <a:rPr lang="cs-CZ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aabb</a:t>
            </a:r>
            <a:endParaRPr lang="cs-CZ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Fenotypový štěpný poměr:        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243 : 120 : </a:t>
            </a:r>
            <a:r>
              <a:rPr lang="cs-CZ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120</a:t>
            </a:r>
            <a:r>
              <a:rPr lang="cs-CZ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: 1 </a:t>
            </a:r>
            <a:endParaRPr lang="cs-CZ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00"/>
                </a:solidFill>
                <a:latin typeface="Arial Black" pitchFamily="34" charset="0"/>
              </a:rPr>
              <a:t>Vazba genů</a:t>
            </a:r>
            <a:endParaRPr lang="cs-CZ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3034680" cy="698336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Vazba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genů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7848872" cy="554461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Geny nacházející se na jednom chromozomu nepodléhají volné kombinovatelnosti </a:t>
            </a:r>
            <a:r>
              <a:rPr lang="cs-CZ" dirty="0" smtClean="0">
                <a:sym typeface="Symbol"/>
              </a:rPr>
              <a:t> jsou ve vzájemné 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vazbě</a:t>
            </a:r>
            <a:r>
              <a:rPr lang="cs-CZ" dirty="0" smtClean="0">
                <a:sym typeface="Symbol"/>
              </a:rPr>
              <a:t>.</a:t>
            </a:r>
          </a:p>
          <a:p>
            <a:r>
              <a:rPr lang="cs-CZ" dirty="0" smtClean="0">
                <a:sym typeface="Symbol"/>
              </a:rPr>
              <a:t>Hovoříme o tzv. </a:t>
            </a:r>
            <a:r>
              <a:rPr lang="cs-CZ" b="1" cap="all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vazbových skupinách</a:t>
            </a:r>
            <a:r>
              <a:rPr lang="cs-CZ" dirty="0" smtClean="0">
                <a:sym typeface="Symbol"/>
              </a:rPr>
              <a:t>.</a:t>
            </a:r>
          </a:p>
          <a:p>
            <a:pPr>
              <a:buNone/>
            </a:pPr>
            <a:r>
              <a:rPr lang="cs-CZ" b="1" u="sng" dirty="0" smtClean="0">
                <a:sym typeface="Symbol"/>
              </a:rPr>
              <a:t>Důsledek:</a:t>
            </a:r>
          </a:p>
          <a:p>
            <a:pPr marL="720725" indent="0">
              <a:buNone/>
            </a:pPr>
            <a:r>
              <a:rPr lang="cs-CZ" b="1" dirty="0" smtClean="0">
                <a:sym typeface="Symbol"/>
              </a:rPr>
              <a:t>Při gametogenezi se nevytvářejí všechny gametické kombinace se stejnou pravděpodobností. Přednostně se tvoří takové gamety, které odpovídají uspořádání alel v rodičovských vazbových skupinách.</a:t>
            </a:r>
          </a:p>
          <a:p>
            <a:r>
              <a:rPr lang="cs-CZ" dirty="0" smtClean="0"/>
              <a:t>Díky procesu </a:t>
            </a:r>
            <a:r>
              <a:rPr lang="cs-CZ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rekombinace</a:t>
            </a:r>
            <a:r>
              <a:rPr lang="cs-CZ" dirty="0" smtClean="0"/>
              <a:t> </a:t>
            </a:r>
            <a:r>
              <a:rPr lang="cs-CZ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„</a:t>
            </a:r>
            <a:r>
              <a:rPr lang="cs-CZ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crossing</a:t>
            </a:r>
            <a:r>
              <a:rPr lang="cs-CZ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</a:t>
            </a:r>
            <a:r>
              <a:rPr lang="cs-CZ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 </a:t>
            </a:r>
            <a:r>
              <a:rPr lang="cs-CZ" dirty="0" smtClean="0"/>
              <a:t>mohou v </a:t>
            </a:r>
            <a:r>
              <a:rPr lang="cs-CZ" dirty="0" err="1" smtClean="0"/>
              <a:t>heterotypické</a:t>
            </a:r>
            <a:r>
              <a:rPr lang="cs-CZ" dirty="0" smtClean="0"/>
              <a:t> profázi </a:t>
            </a:r>
            <a:r>
              <a:rPr lang="cs-CZ" dirty="0" err="1" smtClean="0"/>
              <a:t>meiosy</a:t>
            </a:r>
            <a:r>
              <a:rPr lang="cs-CZ" dirty="0" smtClean="0"/>
              <a:t> vzniknout i takové kombinace, které by jinak nebyly možné.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899592" y="3140968"/>
            <a:ext cx="6984776" cy="1800200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s.quickblogcast.com/3/1/2/9/1/229309-219213/mad034230905llg.jpg?a=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76025" y="1052736"/>
            <a:ext cx="3396375" cy="5211152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3898776" cy="698336"/>
          </a:xfrm>
        </p:spPr>
        <p:txBody>
          <a:bodyPr/>
          <a:lstStyle/>
          <a:p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Crossing</a:t>
            </a:r>
            <a:r>
              <a:rPr lang="cs-CZ" dirty="0" smtClean="0"/>
              <a:t> </a:t>
            </a:r>
            <a:r>
              <a:rPr lang="cs-CZ" u="sng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over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108520" y="1052736"/>
            <a:ext cx="5544616" cy="5805264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K výměně částí </a:t>
            </a:r>
            <a:r>
              <a:rPr lang="cs-CZ" dirty="0" err="1" smtClean="0"/>
              <a:t>nesesterských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chromatid </a:t>
            </a:r>
            <a:r>
              <a:rPr lang="cs-CZ" dirty="0" err="1" smtClean="0"/>
              <a:t>homologních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chromozomů dochází v</a:t>
            </a:r>
            <a:br>
              <a:rPr lang="cs-CZ" dirty="0" smtClean="0"/>
            </a:br>
            <a:r>
              <a:rPr lang="cs-CZ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pachytenním</a:t>
            </a:r>
            <a:r>
              <a:rPr lang="cs-CZ" b="1" dirty="0" smtClean="0"/>
              <a:t> stádiu </a:t>
            </a:r>
            <a:r>
              <a:rPr lang="cs-CZ" b="1" dirty="0" err="1" smtClean="0"/>
              <a:t>meiosy</a:t>
            </a:r>
            <a:r>
              <a:rPr lang="cs-CZ" b="1" dirty="0" smtClean="0"/>
              <a:t> I</a:t>
            </a:r>
            <a:r>
              <a:rPr lang="cs-CZ" dirty="0" smtClean="0"/>
              <a:t>.</a:t>
            </a:r>
          </a:p>
          <a:p>
            <a:r>
              <a:rPr lang="cs-CZ" dirty="0" smtClean="0"/>
              <a:t>Nejprve dojde k dočasnému</a:t>
            </a:r>
            <a:br>
              <a:rPr lang="cs-CZ" dirty="0" smtClean="0"/>
            </a:br>
            <a:r>
              <a:rPr lang="cs-CZ" dirty="0" smtClean="0"/>
              <a:t>spojení dvou </a:t>
            </a:r>
            <a:r>
              <a:rPr lang="cs-CZ" dirty="0" err="1" smtClean="0"/>
              <a:t>homologních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chromozomů.</a:t>
            </a:r>
          </a:p>
          <a:p>
            <a:r>
              <a:rPr lang="cs-CZ" dirty="0" smtClean="0"/>
              <a:t>Poté se rozpojí </a:t>
            </a:r>
            <a:r>
              <a:rPr lang="cs-CZ" dirty="0" err="1" smtClean="0"/>
              <a:t>dvoušroubovice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dsDNA</a:t>
            </a:r>
            <a:r>
              <a:rPr lang="cs-CZ" dirty="0" smtClean="0"/>
              <a:t> obou </a:t>
            </a:r>
            <a:r>
              <a:rPr lang="cs-CZ" dirty="0" err="1" smtClean="0"/>
              <a:t>rekombinunujících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chromatid.</a:t>
            </a:r>
          </a:p>
          <a:p>
            <a:r>
              <a:rPr lang="cs-CZ" dirty="0" smtClean="0"/>
              <a:t>Následuje vzájemná výměna</a:t>
            </a:r>
            <a:br>
              <a:rPr lang="cs-CZ" dirty="0" smtClean="0"/>
            </a:br>
            <a:r>
              <a:rPr lang="cs-CZ" dirty="0" smtClean="0"/>
              <a:t>jejich částí.</a:t>
            </a:r>
          </a:p>
          <a:p>
            <a:r>
              <a:rPr lang="cs-CZ" dirty="0" smtClean="0"/>
              <a:t>Vznikají tak </a:t>
            </a:r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nové alelické kombinace</a:t>
            </a:r>
            <a:r>
              <a:rPr lang="cs-CZ" dirty="0" smtClean="0"/>
              <a:t>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283968" y="6309320"/>
            <a:ext cx="40324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/>
              <a:t>http://images.quickblogcast.com/3/1/2/9/1/</a:t>
            </a:r>
          </a:p>
          <a:p>
            <a:r>
              <a:rPr lang="cs-CZ" sz="1400" b="1" dirty="0" smtClean="0"/>
              <a:t>229309-219213/mad034230905llg.jpg?a=24</a:t>
            </a:r>
            <a:endParaRPr lang="cs-CZ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4114800" cy="770344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Síla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vazby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genů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24744"/>
            <a:ext cx="7239000" cy="5400600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Mírou síly vazby genů je četnost vzniku rekombinovaných alelických sestav</a:t>
            </a:r>
            <a:r>
              <a:rPr lang="cs-CZ" dirty="0" smtClean="0"/>
              <a:t>.</a:t>
            </a:r>
          </a:p>
          <a:p>
            <a:r>
              <a:rPr lang="cs-CZ" dirty="0" smtClean="0"/>
              <a:t>Pravděpodobnost rekombinace vzrůstá se vzdáleností příslušných genů ve vzájemné vazbě.</a:t>
            </a:r>
          </a:p>
          <a:p>
            <a:r>
              <a:rPr lang="cs-CZ" dirty="0" smtClean="0"/>
              <a:t>Mírou síly vazby je tedy vzdálenost genových </a:t>
            </a:r>
            <a:r>
              <a:rPr lang="cs-CZ" dirty="0" err="1" smtClean="0"/>
              <a:t>lokusů</a:t>
            </a:r>
            <a:r>
              <a:rPr lang="cs-CZ" dirty="0" smtClean="0"/>
              <a:t> na chromozomu od sebe.</a:t>
            </a:r>
          </a:p>
          <a:p>
            <a:pPr>
              <a:spcAft>
                <a:spcPts val="2400"/>
              </a:spcAft>
            </a:pPr>
            <a:r>
              <a:rPr lang="cs-CZ" dirty="0" smtClean="0"/>
              <a:t>Rozlišujeme 2 vazbové fáze: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CIS</a:t>
            </a:r>
          </a:p>
          <a:p>
            <a:pPr marL="514350" indent="-514350" algn="ctr">
              <a:buFont typeface="+mj-lt"/>
              <a:buAutoNum type="arabicPeriod"/>
            </a:pPr>
            <a:r>
              <a:rPr lang="cs-CZ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 TRANS</a:t>
            </a:r>
          </a:p>
          <a:p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2051720" y="4797152"/>
            <a:ext cx="3600400" cy="1152128"/>
          </a:xfrm>
          <a:prstGeom prst="round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1176" y="282392"/>
            <a:ext cx="2602632" cy="698336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FÁZE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CIS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635896" y="1412776"/>
            <a:ext cx="4392488" cy="4320480"/>
          </a:xfrm>
        </p:spPr>
        <p:txBody>
          <a:bodyPr/>
          <a:lstStyle/>
          <a:p>
            <a:r>
              <a:rPr lang="cs-CZ" dirty="0" smtClean="0"/>
              <a:t>Při vazbě ve fázi CIS jsou dominantní alely přítomny na jednom a recesivní alely na druhém chromozomu s </a:t>
            </a:r>
            <a:r>
              <a:rPr lang="cs-CZ" dirty="0" err="1" smtClean="0"/>
              <a:t>homologního</a:t>
            </a:r>
            <a:r>
              <a:rPr lang="cs-CZ" dirty="0" smtClean="0"/>
              <a:t> páru.</a:t>
            </a:r>
          </a:p>
          <a:p>
            <a:r>
              <a:rPr lang="cs-CZ" dirty="0" smtClean="0"/>
              <a:t>Mírou síly je tedy četnost vzniku rekombinovaných gamet s alelickými dvojicemi Ab nebo </a:t>
            </a:r>
            <a:r>
              <a:rPr lang="cs-CZ" dirty="0" err="1" smtClean="0"/>
              <a:t>aB</a:t>
            </a:r>
            <a:r>
              <a:rPr lang="cs-CZ" dirty="0" smtClean="0"/>
              <a:t>.</a:t>
            </a:r>
            <a:endParaRPr lang="cs-CZ" dirty="0"/>
          </a:p>
        </p:txBody>
      </p:sp>
      <p:grpSp>
        <p:nvGrpSpPr>
          <p:cNvPr id="71" name="Skupina 70"/>
          <p:cNvGrpSpPr/>
          <p:nvPr/>
        </p:nvGrpSpPr>
        <p:grpSpPr>
          <a:xfrm>
            <a:off x="392812" y="1196752"/>
            <a:ext cx="3099068" cy="4794407"/>
            <a:chOff x="467544" y="1514913"/>
            <a:chExt cx="3099068" cy="4794407"/>
          </a:xfrm>
        </p:grpSpPr>
        <p:sp>
          <p:nvSpPr>
            <p:cNvPr id="5" name="Zaoblený obdélník 4"/>
            <p:cNvSpPr/>
            <p:nvPr/>
          </p:nvSpPr>
          <p:spPr>
            <a:xfrm rot="600000">
              <a:off x="655566" y="3572925"/>
              <a:ext cx="331132" cy="2736395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75000"/>
              </a:schemeClr>
            </a:solidFill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6" name="Skupina 12"/>
            <p:cNvGrpSpPr/>
            <p:nvPr/>
          </p:nvGrpSpPr>
          <p:grpSpPr>
            <a:xfrm rot="21000000">
              <a:off x="736617" y="1522878"/>
              <a:ext cx="331132" cy="1961972"/>
              <a:chOff x="719616" y="1043967"/>
              <a:chExt cx="396000" cy="2348865"/>
            </a:xfrm>
          </p:grpSpPr>
          <p:sp>
            <p:nvSpPr>
              <p:cNvPr id="45" name="Zaoblený obdélník 5"/>
              <p:cNvSpPr/>
              <p:nvPr/>
            </p:nvSpPr>
            <p:spPr>
              <a:xfrm>
                <a:off x="719616" y="1916832"/>
                <a:ext cx="396000" cy="14760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6" name="Zaoblený obdélník 7"/>
              <p:cNvSpPr/>
              <p:nvPr/>
            </p:nvSpPr>
            <p:spPr>
              <a:xfrm>
                <a:off x="719616" y="1043967"/>
                <a:ext cx="396000" cy="8640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7" name="Elipsa 46"/>
              <p:cNvSpPr>
                <a:spLocks noChangeAspect="1"/>
              </p:cNvSpPr>
              <p:nvPr/>
            </p:nvSpPr>
            <p:spPr>
              <a:xfrm>
                <a:off x="841383" y="1847557"/>
                <a:ext cx="144000" cy="144000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8" name="Elipsa 47"/>
              <p:cNvSpPr/>
              <p:nvPr/>
            </p:nvSpPr>
            <p:spPr>
              <a:xfrm>
                <a:off x="744213" y="1055469"/>
                <a:ext cx="360040" cy="216024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7" name="Elipsa 6"/>
            <p:cNvSpPr/>
            <p:nvPr/>
          </p:nvSpPr>
          <p:spPr>
            <a:xfrm rot="720000">
              <a:off x="467544" y="6100690"/>
              <a:ext cx="301063" cy="180442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8" name="Skupina 22"/>
            <p:cNvGrpSpPr/>
            <p:nvPr/>
          </p:nvGrpSpPr>
          <p:grpSpPr>
            <a:xfrm rot="600000">
              <a:off x="1354897" y="1522878"/>
              <a:ext cx="331132" cy="1961972"/>
              <a:chOff x="1583712" y="1043967"/>
              <a:chExt cx="396000" cy="2348865"/>
            </a:xfrm>
          </p:grpSpPr>
          <p:sp>
            <p:nvSpPr>
              <p:cNvPr id="41" name="Zaoblený obdélník 40"/>
              <p:cNvSpPr/>
              <p:nvPr/>
            </p:nvSpPr>
            <p:spPr>
              <a:xfrm>
                <a:off x="1583712" y="1916832"/>
                <a:ext cx="396000" cy="14760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2" name="Zaoblený obdélník 41"/>
              <p:cNvSpPr/>
              <p:nvPr/>
            </p:nvSpPr>
            <p:spPr>
              <a:xfrm>
                <a:off x="1583712" y="1043967"/>
                <a:ext cx="396000" cy="8640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3" name="Elipsa 42"/>
              <p:cNvSpPr>
                <a:spLocks noChangeAspect="1"/>
              </p:cNvSpPr>
              <p:nvPr/>
            </p:nvSpPr>
            <p:spPr>
              <a:xfrm>
                <a:off x="1705479" y="1847557"/>
                <a:ext cx="144000" cy="144000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4" name="Elipsa 43"/>
              <p:cNvSpPr/>
              <p:nvPr/>
            </p:nvSpPr>
            <p:spPr>
              <a:xfrm>
                <a:off x="1608309" y="1055469"/>
                <a:ext cx="360040" cy="216024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9" name="Skupina 21"/>
            <p:cNvGrpSpPr/>
            <p:nvPr/>
          </p:nvGrpSpPr>
          <p:grpSpPr>
            <a:xfrm rot="21000000">
              <a:off x="1416062" y="3572925"/>
              <a:ext cx="331132" cy="2736395"/>
              <a:chOff x="1583707" y="3401290"/>
              <a:chExt cx="396000" cy="3276000"/>
            </a:xfrm>
          </p:grpSpPr>
          <p:sp>
            <p:nvSpPr>
              <p:cNvPr id="39" name="Zaoblený obdélník 15"/>
              <p:cNvSpPr/>
              <p:nvPr/>
            </p:nvSpPr>
            <p:spPr>
              <a:xfrm>
                <a:off x="1583707" y="3401290"/>
                <a:ext cx="396000" cy="32760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0" name="Elipsa 39"/>
              <p:cNvSpPr/>
              <p:nvPr/>
            </p:nvSpPr>
            <p:spPr>
              <a:xfrm>
                <a:off x="1594449" y="6445137"/>
                <a:ext cx="360040" cy="216024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0" name="Obdélník 9"/>
            <p:cNvSpPr/>
            <p:nvPr/>
          </p:nvSpPr>
          <p:spPr>
            <a:xfrm>
              <a:off x="1016837" y="3302342"/>
              <a:ext cx="391338" cy="12028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1" name="Obdélník 10"/>
            <p:cNvSpPr/>
            <p:nvPr/>
          </p:nvSpPr>
          <p:spPr>
            <a:xfrm>
              <a:off x="1005247" y="3614806"/>
              <a:ext cx="391338" cy="12028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2" name="Elipsa 11"/>
            <p:cNvSpPr>
              <a:spLocks/>
            </p:cNvSpPr>
            <p:nvPr/>
          </p:nvSpPr>
          <p:spPr>
            <a:xfrm>
              <a:off x="884783" y="3424761"/>
              <a:ext cx="632162" cy="240562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bdélník 12"/>
            <p:cNvSpPr/>
            <p:nvPr/>
          </p:nvSpPr>
          <p:spPr>
            <a:xfrm rot="-600000">
              <a:off x="1488395" y="5198015"/>
              <a:ext cx="329196" cy="365418"/>
            </a:xfrm>
            <a:prstGeom prst="rect">
              <a:avLst/>
            </a:prstGeom>
            <a:solidFill>
              <a:srgbClr val="FF0000">
                <a:alpha val="15000"/>
              </a:srgbClr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Obdélník 22"/>
            <p:cNvSpPr/>
            <p:nvPr/>
          </p:nvSpPr>
          <p:spPr>
            <a:xfrm rot="21000000">
              <a:off x="1275104" y="3957291"/>
              <a:ext cx="329196" cy="365418"/>
            </a:xfrm>
            <a:prstGeom prst="rect">
              <a:avLst/>
            </a:prstGeom>
            <a:solidFill>
              <a:srgbClr val="FF0000">
                <a:alpha val="15000"/>
              </a:srgbClr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3200"/>
            </a:p>
          </p:txBody>
        </p:sp>
        <p:sp>
          <p:nvSpPr>
            <p:cNvPr id="27" name="TextovéPole 26"/>
            <p:cNvSpPr txBox="1"/>
            <p:nvPr/>
          </p:nvSpPr>
          <p:spPr>
            <a:xfrm rot="21660000">
              <a:off x="1217673" y="3875726"/>
              <a:ext cx="365814" cy="523220"/>
            </a:xfrm>
            <a:prstGeom prst="rect">
              <a:avLst/>
            </a:prstGeom>
            <a:noFill/>
            <a:scene3d>
              <a:camera prst="orthographicFront">
                <a:rot lat="0" lon="0" rev="60000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</a:t>
              </a:r>
              <a:endPara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8" name="TextovéPole 27"/>
            <p:cNvSpPr txBox="1"/>
            <p:nvPr/>
          </p:nvSpPr>
          <p:spPr>
            <a:xfrm rot="20462093">
              <a:off x="1475158" y="5120495"/>
              <a:ext cx="365814" cy="523220"/>
            </a:xfrm>
            <a:prstGeom prst="rect">
              <a:avLst/>
            </a:prstGeom>
            <a:noFill/>
            <a:scene3d>
              <a:camera prst="orthographicFront">
                <a:rot lat="0" lon="0" rev="2100000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</a:t>
              </a:r>
              <a:endPara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49" name="Zaoblený obdélník 48"/>
            <p:cNvSpPr/>
            <p:nvPr/>
          </p:nvSpPr>
          <p:spPr>
            <a:xfrm rot="600000">
              <a:off x="2381206" y="3564960"/>
              <a:ext cx="331132" cy="2736395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75000"/>
              </a:schemeClr>
            </a:solidFill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50" name="Skupina 12"/>
            <p:cNvGrpSpPr/>
            <p:nvPr/>
          </p:nvGrpSpPr>
          <p:grpSpPr>
            <a:xfrm rot="21000000">
              <a:off x="2462257" y="1514913"/>
              <a:ext cx="331132" cy="1961972"/>
              <a:chOff x="719616" y="1043967"/>
              <a:chExt cx="396000" cy="2348865"/>
            </a:xfrm>
          </p:grpSpPr>
          <p:sp>
            <p:nvSpPr>
              <p:cNvPr id="51" name="Zaoblený obdélník 5"/>
              <p:cNvSpPr/>
              <p:nvPr/>
            </p:nvSpPr>
            <p:spPr>
              <a:xfrm>
                <a:off x="719616" y="1916832"/>
                <a:ext cx="396000" cy="14760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2" name="Zaoblený obdélník 7"/>
              <p:cNvSpPr/>
              <p:nvPr/>
            </p:nvSpPr>
            <p:spPr>
              <a:xfrm>
                <a:off x="719616" y="1043967"/>
                <a:ext cx="396000" cy="8640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3" name="Elipsa 52"/>
              <p:cNvSpPr>
                <a:spLocks noChangeAspect="1"/>
              </p:cNvSpPr>
              <p:nvPr/>
            </p:nvSpPr>
            <p:spPr>
              <a:xfrm>
                <a:off x="841383" y="1847557"/>
                <a:ext cx="144000" cy="144000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4" name="Elipsa 53"/>
              <p:cNvSpPr/>
              <p:nvPr/>
            </p:nvSpPr>
            <p:spPr>
              <a:xfrm>
                <a:off x="744213" y="1055469"/>
                <a:ext cx="360040" cy="216024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55" name="Elipsa 54"/>
            <p:cNvSpPr/>
            <p:nvPr/>
          </p:nvSpPr>
          <p:spPr>
            <a:xfrm rot="720000">
              <a:off x="2193184" y="6092725"/>
              <a:ext cx="301063" cy="180442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56" name="Skupina 22"/>
            <p:cNvGrpSpPr/>
            <p:nvPr/>
          </p:nvGrpSpPr>
          <p:grpSpPr>
            <a:xfrm rot="600000">
              <a:off x="3080537" y="1514913"/>
              <a:ext cx="331132" cy="1961972"/>
              <a:chOff x="1583712" y="1043967"/>
              <a:chExt cx="396000" cy="2348865"/>
            </a:xfrm>
          </p:grpSpPr>
          <p:sp>
            <p:nvSpPr>
              <p:cNvPr id="57" name="Zaoblený obdélník 56"/>
              <p:cNvSpPr/>
              <p:nvPr/>
            </p:nvSpPr>
            <p:spPr>
              <a:xfrm>
                <a:off x="1583712" y="1916832"/>
                <a:ext cx="396000" cy="14760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8" name="Zaoblený obdélník 57"/>
              <p:cNvSpPr/>
              <p:nvPr/>
            </p:nvSpPr>
            <p:spPr>
              <a:xfrm>
                <a:off x="1583712" y="1043967"/>
                <a:ext cx="396000" cy="8640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9" name="Elipsa 58"/>
              <p:cNvSpPr>
                <a:spLocks noChangeAspect="1"/>
              </p:cNvSpPr>
              <p:nvPr/>
            </p:nvSpPr>
            <p:spPr>
              <a:xfrm>
                <a:off x="1705479" y="1847557"/>
                <a:ext cx="144000" cy="144000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0" name="Elipsa 59"/>
              <p:cNvSpPr/>
              <p:nvPr/>
            </p:nvSpPr>
            <p:spPr>
              <a:xfrm>
                <a:off x="1608309" y="1055469"/>
                <a:ext cx="360040" cy="216024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61" name="Skupina 21"/>
            <p:cNvGrpSpPr/>
            <p:nvPr/>
          </p:nvGrpSpPr>
          <p:grpSpPr>
            <a:xfrm rot="21000000">
              <a:off x="3141702" y="3564960"/>
              <a:ext cx="331132" cy="2736395"/>
              <a:chOff x="1583707" y="3401290"/>
              <a:chExt cx="396000" cy="3276000"/>
            </a:xfrm>
          </p:grpSpPr>
          <p:sp>
            <p:nvSpPr>
              <p:cNvPr id="62" name="Zaoblený obdélník 15"/>
              <p:cNvSpPr/>
              <p:nvPr/>
            </p:nvSpPr>
            <p:spPr>
              <a:xfrm>
                <a:off x="1583707" y="3401290"/>
                <a:ext cx="396000" cy="32760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63" name="Elipsa 62"/>
              <p:cNvSpPr/>
              <p:nvPr/>
            </p:nvSpPr>
            <p:spPr>
              <a:xfrm>
                <a:off x="1594449" y="6445137"/>
                <a:ext cx="360040" cy="216024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64" name="Obdélník 63"/>
            <p:cNvSpPr/>
            <p:nvPr/>
          </p:nvSpPr>
          <p:spPr>
            <a:xfrm>
              <a:off x="2742477" y="3294377"/>
              <a:ext cx="391338" cy="12028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5" name="Obdélník 64"/>
            <p:cNvSpPr/>
            <p:nvPr/>
          </p:nvSpPr>
          <p:spPr>
            <a:xfrm>
              <a:off x="2730887" y="3606841"/>
              <a:ext cx="391338" cy="12028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6" name="Elipsa 65"/>
            <p:cNvSpPr>
              <a:spLocks/>
            </p:cNvSpPr>
            <p:nvPr/>
          </p:nvSpPr>
          <p:spPr>
            <a:xfrm>
              <a:off x="2610423" y="3416796"/>
              <a:ext cx="632162" cy="240562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7" name="Obdélník 66"/>
            <p:cNvSpPr/>
            <p:nvPr/>
          </p:nvSpPr>
          <p:spPr>
            <a:xfrm rot="-600000">
              <a:off x="3214035" y="5190050"/>
              <a:ext cx="329196" cy="365418"/>
            </a:xfrm>
            <a:prstGeom prst="rect">
              <a:avLst/>
            </a:prstGeom>
            <a:solidFill>
              <a:srgbClr val="FF0000">
                <a:alpha val="15000"/>
              </a:srgbClr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68" name="Obdélník 67"/>
            <p:cNvSpPr/>
            <p:nvPr/>
          </p:nvSpPr>
          <p:spPr>
            <a:xfrm rot="21000000">
              <a:off x="3000744" y="3949326"/>
              <a:ext cx="329196" cy="365418"/>
            </a:xfrm>
            <a:prstGeom prst="rect">
              <a:avLst/>
            </a:prstGeom>
            <a:solidFill>
              <a:srgbClr val="FF0000">
                <a:alpha val="15000"/>
              </a:srgbClr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3200"/>
            </a:p>
          </p:txBody>
        </p:sp>
        <p:sp>
          <p:nvSpPr>
            <p:cNvPr id="69" name="TextovéPole 68"/>
            <p:cNvSpPr txBox="1"/>
            <p:nvPr/>
          </p:nvSpPr>
          <p:spPr>
            <a:xfrm rot="20980861">
              <a:off x="2957168" y="3840051"/>
              <a:ext cx="365814" cy="523220"/>
            </a:xfrm>
            <a:prstGeom prst="rect">
              <a:avLst/>
            </a:prstGeom>
            <a:noFill/>
            <a:scene3d>
              <a:camera prst="orthographicFront">
                <a:rot lat="0" lon="0" rev="60000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</a:t>
              </a:r>
              <a:endPara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0" name="TextovéPole 69"/>
            <p:cNvSpPr txBox="1"/>
            <p:nvPr/>
          </p:nvSpPr>
          <p:spPr>
            <a:xfrm rot="20462093">
              <a:off x="3200798" y="5112530"/>
              <a:ext cx="365814" cy="523220"/>
            </a:xfrm>
            <a:prstGeom prst="rect">
              <a:avLst/>
            </a:prstGeom>
            <a:noFill/>
            <a:scene3d>
              <a:camera prst="orthographicFront">
                <a:rot lat="0" lon="0" rev="2100000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</a:t>
              </a:r>
              <a:endPara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72" name="Pravá složená závorka 71"/>
          <p:cNvSpPr/>
          <p:nvPr/>
        </p:nvSpPr>
        <p:spPr>
          <a:xfrm rot="5400000">
            <a:off x="1745716" y="4203116"/>
            <a:ext cx="540000" cy="3672408"/>
          </a:xfrm>
          <a:prstGeom prst="rightBrace">
            <a:avLst>
              <a:gd name="adj1" fmla="val 8333"/>
              <a:gd name="adj2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3" name="TextovéPole 72"/>
          <p:cNvSpPr txBox="1"/>
          <p:nvPr/>
        </p:nvSpPr>
        <p:spPr>
          <a:xfrm>
            <a:off x="323528" y="6341258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HOMOLOGNÍ CHROMOZOMY</a:t>
            </a:r>
            <a:endParaRPr lang="cs-CZ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41176" y="188640"/>
            <a:ext cx="3178696" cy="792088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FÁZE</a:t>
            </a:r>
            <a:r>
              <a:rPr kumimoji="0" lang="cs-CZ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-</a:t>
            </a:r>
            <a:r>
              <a:rPr kumimoji="0" lang="cs-CZ" sz="3800" b="1" i="0" u="none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s-CZ" sz="3800" b="1" i="0" u="sng" strike="noStrike" kern="1200" cap="all" spc="0" normalizeH="0" baseline="0" noProof="0" dirty="0" smtClean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TRANS</a:t>
            </a:r>
            <a:endParaRPr kumimoji="0" lang="cs-CZ" sz="3800" b="1" i="0" u="sng" strike="noStrike" kern="1200" cap="all" spc="0" normalizeH="0" baseline="0" noProof="0" dirty="0">
              <a:ln w="500">
                <a:solidFill>
                  <a:schemeClr val="tx2">
                    <a:shade val="20000"/>
                    <a:satMod val="120000"/>
                  </a:schemeClr>
                </a:solidFill>
              </a:ln>
              <a:gradFill>
                <a:gsLst>
                  <a:gs pos="0">
                    <a:schemeClr val="accent4">
                      <a:tint val="13000"/>
                    </a:schemeClr>
                  </a:gs>
                  <a:gs pos="10000">
                    <a:schemeClr val="accent4">
                      <a:tint val="20000"/>
                    </a:schemeClr>
                  </a:gs>
                  <a:gs pos="49000">
                    <a:schemeClr val="accent4">
                      <a:tint val="70000"/>
                    </a:schemeClr>
                  </a:gs>
                  <a:gs pos="50000">
                    <a:schemeClr val="accent4">
                      <a:tint val="97000"/>
                    </a:schemeClr>
                  </a:gs>
                  <a:gs pos="100000">
                    <a:schemeClr val="accent4">
                      <a:tint val="20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obsah 2"/>
          <p:cNvSpPr txBox="1">
            <a:spLocks/>
          </p:cNvSpPr>
          <p:nvPr/>
        </p:nvSpPr>
        <p:spPr>
          <a:xfrm>
            <a:off x="3635896" y="548680"/>
            <a:ext cx="4392488" cy="60486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Při vazbě ve fázi TRANS jsou na jednom chromozomu přítomny současně dominantní alela jednoho vázaného genu a recesivní alela druhého.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Na </a:t>
            </a:r>
            <a:r>
              <a:rPr kumimoji="0" lang="cs-CZ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homologním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chromozomu je výbava přesně opačná co se týče dominance a recesivity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Mírou síly je tedy četnost vzniku rekombinovaných gamet s alelickými dvojicemi AB nebo ab.</a:t>
            </a: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6" name="Skupina 5"/>
          <p:cNvGrpSpPr/>
          <p:nvPr/>
        </p:nvGrpSpPr>
        <p:grpSpPr>
          <a:xfrm>
            <a:off x="392812" y="1196752"/>
            <a:ext cx="3099068" cy="4794407"/>
            <a:chOff x="467544" y="1514913"/>
            <a:chExt cx="3099068" cy="4794407"/>
          </a:xfrm>
        </p:grpSpPr>
        <p:sp>
          <p:nvSpPr>
            <p:cNvPr id="7" name="Zaoblený obdélník 6"/>
            <p:cNvSpPr/>
            <p:nvPr/>
          </p:nvSpPr>
          <p:spPr>
            <a:xfrm rot="600000">
              <a:off x="655566" y="3572925"/>
              <a:ext cx="331132" cy="2736395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75000"/>
              </a:schemeClr>
            </a:solidFill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8" name="Skupina 12"/>
            <p:cNvGrpSpPr/>
            <p:nvPr/>
          </p:nvGrpSpPr>
          <p:grpSpPr>
            <a:xfrm rot="21000000">
              <a:off x="736617" y="1522878"/>
              <a:ext cx="331132" cy="1961972"/>
              <a:chOff x="719616" y="1043967"/>
              <a:chExt cx="396000" cy="2348865"/>
            </a:xfrm>
          </p:grpSpPr>
          <p:sp>
            <p:nvSpPr>
              <p:cNvPr id="47" name="Zaoblený obdélník 5"/>
              <p:cNvSpPr/>
              <p:nvPr/>
            </p:nvSpPr>
            <p:spPr>
              <a:xfrm>
                <a:off x="719616" y="1916832"/>
                <a:ext cx="396000" cy="14760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8" name="Zaoblený obdélník 7"/>
              <p:cNvSpPr/>
              <p:nvPr/>
            </p:nvSpPr>
            <p:spPr>
              <a:xfrm>
                <a:off x="719616" y="1043967"/>
                <a:ext cx="396000" cy="8640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9" name="Elipsa 48"/>
              <p:cNvSpPr>
                <a:spLocks noChangeAspect="1"/>
              </p:cNvSpPr>
              <p:nvPr/>
            </p:nvSpPr>
            <p:spPr>
              <a:xfrm>
                <a:off x="841383" y="1847557"/>
                <a:ext cx="144000" cy="144000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50" name="Elipsa 49"/>
              <p:cNvSpPr/>
              <p:nvPr/>
            </p:nvSpPr>
            <p:spPr>
              <a:xfrm>
                <a:off x="744213" y="1055469"/>
                <a:ext cx="360040" cy="216024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9" name="Elipsa 8"/>
            <p:cNvSpPr/>
            <p:nvPr/>
          </p:nvSpPr>
          <p:spPr>
            <a:xfrm rot="720000">
              <a:off x="467544" y="6100690"/>
              <a:ext cx="301063" cy="180442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0" name="Skupina 22"/>
            <p:cNvGrpSpPr/>
            <p:nvPr/>
          </p:nvGrpSpPr>
          <p:grpSpPr>
            <a:xfrm rot="600000">
              <a:off x="1354897" y="1522878"/>
              <a:ext cx="331132" cy="1961972"/>
              <a:chOff x="1583712" y="1043967"/>
              <a:chExt cx="396000" cy="2348865"/>
            </a:xfrm>
          </p:grpSpPr>
          <p:sp>
            <p:nvSpPr>
              <p:cNvPr id="43" name="Zaoblený obdélník 42"/>
              <p:cNvSpPr/>
              <p:nvPr/>
            </p:nvSpPr>
            <p:spPr>
              <a:xfrm>
                <a:off x="1583712" y="1916832"/>
                <a:ext cx="396000" cy="14760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4" name="Zaoblený obdélník 43"/>
              <p:cNvSpPr/>
              <p:nvPr/>
            </p:nvSpPr>
            <p:spPr>
              <a:xfrm>
                <a:off x="1583712" y="1043967"/>
                <a:ext cx="396000" cy="8640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5" name="Elipsa 44"/>
              <p:cNvSpPr>
                <a:spLocks noChangeAspect="1"/>
              </p:cNvSpPr>
              <p:nvPr/>
            </p:nvSpPr>
            <p:spPr>
              <a:xfrm>
                <a:off x="1705479" y="1847557"/>
                <a:ext cx="144000" cy="144000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6" name="Elipsa 45"/>
              <p:cNvSpPr/>
              <p:nvPr/>
            </p:nvSpPr>
            <p:spPr>
              <a:xfrm>
                <a:off x="1608309" y="1055469"/>
                <a:ext cx="360040" cy="216024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11" name="Skupina 21"/>
            <p:cNvGrpSpPr/>
            <p:nvPr/>
          </p:nvGrpSpPr>
          <p:grpSpPr>
            <a:xfrm rot="21000000">
              <a:off x="1416062" y="3572925"/>
              <a:ext cx="331132" cy="2736395"/>
              <a:chOff x="1583707" y="3401290"/>
              <a:chExt cx="396000" cy="3276000"/>
            </a:xfrm>
          </p:grpSpPr>
          <p:sp>
            <p:nvSpPr>
              <p:cNvPr id="41" name="Zaoblený obdélník 15"/>
              <p:cNvSpPr/>
              <p:nvPr/>
            </p:nvSpPr>
            <p:spPr>
              <a:xfrm>
                <a:off x="1583707" y="3401290"/>
                <a:ext cx="396000" cy="32760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2" name="Elipsa 41"/>
              <p:cNvSpPr/>
              <p:nvPr/>
            </p:nvSpPr>
            <p:spPr>
              <a:xfrm>
                <a:off x="1594449" y="6445137"/>
                <a:ext cx="360040" cy="216024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12" name="Obdélník 11"/>
            <p:cNvSpPr/>
            <p:nvPr/>
          </p:nvSpPr>
          <p:spPr>
            <a:xfrm>
              <a:off x="1016837" y="3302342"/>
              <a:ext cx="391338" cy="12028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3" name="Obdélník 12"/>
            <p:cNvSpPr/>
            <p:nvPr/>
          </p:nvSpPr>
          <p:spPr>
            <a:xfrm>
              <a:off x="1005247" y="3614806"/>
              <a:ext cx="391338" cy="12028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4" name="Elipsa 13"/>
            <p:cNvSpPr>
              <a:spLocks/>
            </p:cNvSpPr>
            <p:nvPr/>
          </p:nvSpPr>
          <p:spPr>
            <a:xfrm>
              <a:off x="884783" y="3424761"/>
              <a:ext cx="632162" cy="240562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5" name="Obdélník 14"/>
            <p:cNvSpPr/>
            <p:nvPr/>
          </p:nvSpPr>
          <p:spPr>
            <a:xfrm rot="-600000">
              <a:off x="1488395" y="5198015"/>
              <a:ext cx="329196" cy="365418"/>
            </a:xfrm>
            <a:prstGeom prst="rect">
              <a:avLst/>
            </a:prstGeom>
            <a:solidFill>
              <a:srgbClr val="FF0000">
                <a:alpha val="15000"/>
              </a:srgbClr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16" name="Obdélník 15"/>
            <p:cNvSpPr/>
            <p:nvPr/>
          </p:nvSpPr>
          <p:spPr>
            <a:xfrm rot="21000000">
              <a:off x="1275104" y="3957291"/>
              <a:ext cx="329196" cy="365418"/>
            </a:xfrm>
            <a:prstGeom prst="rect">
              <a:avLst/>
            </a:prstGeom>
            <a:solidFill>
              <a:srgbClr val="FF0000">
                <a:alpha val="15000"/>
              </a:srgbClr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3200"/>
            </a:p>
          </p:txBody>
        </p:sp>
        <p:sp>
          <p:nvSpPr>
            <p:cNvPr id="17" name="TextovéPole 16"/>
            <p:cNvSpPr txBox="1"/>
            <p:nvPr/>
          </p:nvSpPr>
          <p:spPr>
            <a:xfrm rot="21660000">
              <a:off x="1217673" y="3875726"/>
              <a:ext cx="365814" cy="523220"/>
            </a:xfrm>
            <a:prstGeom prst="rect">
              <a:avLst/>
            </a:prstGeom>
            <a:noFill/>
            <a:scene3d>
              <a:camera prst="orthographicFront">
                <a:rot lat="0" lon="0" rev="60000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</a:t>
              </a:r>
              <a:endPara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8" name="TextovéPole 17"/>
            <p:cNvSpPr txBox="1"/>
            <p:nvPr/>
          </p:nvSpPr>
          <p:spPr>
            <a:xfrm rot="20462093">
              <a:off x="1475158" y="5120495"/>
              <a:ext cx="365814" cy="523220"/>
            </a:xfrm>
            <a:prstGeom prst="rect">
              <a:avLst/>
            </a:prstGeom>
            <a:noFill/>
            <a:scene3d>
              <a:camera prst="orthographicFront">
                <a:rot lat="0" lon="0" rev="2100000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</a:t>
              </a:r>
              <a:endPara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Zaoblený obdélník 18"/>
            <p:cNvSpPr/>
            <p:nvPr/>
          </p:nvSpPr>
          <p:spPr>
            <a:xfrm rot="600000">
              <a:off x="2381206" y="3564960"/>
              <a:ext cx="331132" cy="2736395"/>
            </a:xfrm>
            <a:prstGeom prst="roundRect">
              <a:avLst>
                <a:gd name="adj" fmla="val 50000"/>
              </a:avLst>
            </a:prstGeom>
            <a:solidFill>
              <a:schemeClr val="bg2">
                <a:lumMod val="75000"/>
              </a:schemeClr>
            </a:solidFill>
            <a:ln w="12700"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20" name="Skupina 12"/>
            <p:cNvGrpSpPr/>
            <p:nvPr/>
          </p:nvGrpSpPr>
          <p:grpSpPr>
            <a:xfrm rot="21000000">
              <a:off x="2462257" y="1514913"/>
              <a:ext cx="331132" cy="1961972"/>
              <a:chOff x="719616" y="1043967"/>
              <a:chExt cx="396000" cy="2348865"/>
            </a:xfrm>
          </p:grpSpPr>
          <p:sp>
            <p:nvSpPr>
              <p:cNvPr id="37" name="Zaoblený obdélník 5"/>
              <p:cNvSpPr/>
              <p:nvPr/>
            </p:nvSpPr>
            <p:spPr>
              <a:xfrm>
                <a:off x="719616" y="1916832"/>
                <a:ext cx="396000" cy="14760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8" name="Zaoblený obdélník 7"/>
              <p:cNvSpPr/>
              <p:nvPr/>
            </p:nvSpPr>
            <p:spPr>
              <a:xfrm>
                <a:off x="719616" y="1043967"/>
                <a:ext cx="396000" cy="8640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9" name="Elipsa 38"/>
              <p:cNvSpPr>
                <a:spLocks noChangeAspect="1"/>
              </p:cNvSpPr>
              <p:nvPr/>
            </p:nvSpPr>
            <p:spPr>
              <a:xfrm>
                <a:off x="841383" y="1847557"/>
                <a:ext cx="144000" cy="144000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40" name="Elipsa 39"/>
              <p:cNvSpPr/>
              <p:nvPr/>
            </p:nvSpPr>
            <p:spPr>
              <a:xfrm>
                <a:off x="744213" y="1055469"/>
                <a:ext cx="360040" cy="216024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21" name="Elipsa 20"/>
            <p:cNvSpPr/>
            <p:nvPr/>
          </p:nvSpPr>
          <p:spPr>
            <a:xfrm rot="720000">
              <a:off x="2193184" y="6092725"/>
              <a:ext cx="301063" cy="180442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22" name="Skupina 22"/>
            <p:cNvGrpSpPr/>
            <p:nvPr/>
          </p:nvGrpSpPr>
          <p:grpSpPr>
            <a:xfrm rot="600000">
              <a:off x="3080537" y="1514913"/>
              <a:ext cx="331132" cy="1961972"/>
              <a:chOff x="1583712" y="1043967"/>
              <a:chExt cx="396000" cy="2348865"/>
            </a:xfrm>
          </p:grpSpPr>
          <p:sp>
            <p:nvSpPr>
              <p:cNvPr id="33" name="Zaoblený obdélník 32"/>
              <p:cNvSpPr/>
              <p:nvPr/>
            </p:nvSpPr>
            <p:spPr>
              <a:xfrm>
                <a:off x="1583712" y="1916832"/>
                <a:ext cx="396000" cy="14760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4" name="Zaoblený obdélník 33"/>
              <p:cNvSpPr/>
              <p:nvPr/>
            </p:nvSpPr>
            <p:spPr>
              <a:xfrm>
                <a:off x="1583712" y="1043967"/>
                <a:ext cx="396000" cy="8640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5" name="Elipsa 34"/>
              <p:cNvSpPr>
                <a:spLocks noChangeAspect="1"/>
              </p:cNvSpPr>
              <p:nvPr/>
            </p:nvSpPr>
            <p:spPr>
              <a:xfrm>
                <a:off x="1705479" y="1847557"/>
                <a:ext cx="144000" cy="144000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6" name="Elipsa 35"/>
              <p:cNvSpPr/>
              <p:nvPr/>
            </p:nvSpPr>
            <p:spPr>
              <a:xfrm>
                <a:off x="1608309" y="1055469"/>
                <a:ext cx="360040" cy="216024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grpSp>
          <p:nvGrpSpPr>
            <p:cNvPr id="23" name="Skupina 21"/>
            <p:cNvGrpSpPr/>
            <p:nvPr/>
          </p:nvGrpSpPr>
          <p:grpSpPr>
            <a:xfrm rot="21000000">
              <a:off x="3141702" y="3564960"/>
              <a:ext cx="331132" cy="2736395"/>
              <a:chOff x="1583707" y="3401290"/>
              <a:chExt cx="396000" cy="3276000"/>
            </a:xfrm>
          </p:grpSpPr>
          <p:sp>
            <p:nvSpPr>
              <p:cNvPr id="31" name="Zaoblený obdélník 15"/>
              <p:cNvSpPr/>
              <p:nvPr/>
            </p:nvSpPr>
            <p:spPr>
              <a:xfrm>
                <a:off x="1583707" y="3401290"/>
                <a:ext cx="396000" cy="3276000"/>
              </a:xfrm>
              <a:prstGeom prst="roundRect">
                <a:avLst>
                  <a:gd name="adj" fmla="val 50000"/>
                </a:avLst>
              </a:prstGeom>
              <a:solidFill>
                <a:schemeClr val="bg2">
                  <a:lumMod val="75000"/>
                </a:schemeClr>
              </a:solidFill>
              <a:ln w="12700"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32" name="Elipsa 31"/>
              <p:cNvSpPr/>
              <p:nvPr/>
            </p:nvSpPr>
            <p:spPr>
              <a:xfrm>
                <a:off x="1594449" y="6445137"/>
                <a:ext cx="360040" cy="216024"/>
              </a:xfrm>
              <a:prstGeom prst="ellipse">
                <a:avLst/>
              </a:prstGeom>
              <a:solidFill>
                <a:schemeClr val="bg2">
                  <a:lumMod val="1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</p:grpSp>
        <p:sp>
          <p:nvSpPr>
            <p:cNvPr id="24" name="Obdélník 23"/>
            <p:cNvSpPr/>
            <p:nvPr/>
          </p:nvSpPr>
          <p:spPr>
            <a:xfrm>
              <a:off x="2742477" y="3294377"/>
              <a:ext cx="391338" cy="12028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5" name="Obdélník 24"/>
            <p:cNvSpPr/>
            <p:nvPr/>
          </p:nvSpPr>
          <p:spPr>
            <a:xfrm>
              <a:off x="2730887" y="3606841"/>
              <a:ext cx="391338" cy="12028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6" name="Elipsa 25"/>
            <p:cNvSpPr>
              <a:spLocks/>
            </p:cNvSpPr>
            <p:nvPr/>
          </p:nvSpPr>
          <p:spPr>
            <a:xfrm>
              <a:off x="2610423" y="3416796"/>
              <a:ext cx="632162" cy="240562"/>
            </a:xfrm>
            <a:prstGeom prst="ellipse">
              <a:avLst/>
            </a:prstGeom>
            <a:solidFill>
              <a:schemeClr val="bg2">
                <a:lumMod val="1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7" name="Obdélník 26"/>
            <p:cNvSpPr/>
            <p:nvPr/>
          </p:nvSpPr>
          <p:spPr>
            <a:xfrm rot="-600000">
              <a:off x="3214035" y="5190050"/>
              <a:ext cx="329196" cy="365418"/>
            </a:xfrm>
            <a:prstGeom prst="rect">
              <a:avLst/>
            </a:prstGeom>
            <a:solidFill>
              <a:srgbClr val="FF0000">
                <a:alpha val="15000"/>
              </a:srgbClr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8" name="Obdélník 27"/>
            <p:cNvSpPr/>
            <p:nvPr/>
          </p:nvSpPr>
          <p:spPr>
            <a:xfrm rot="21000000">
              <a:off x="3000744" y="3949326"/>
              <a:ext cx="329196" cy="365418"/>
            </a:xfrm>
            <a:prstGeom prst="rect">
              <a:avLst/>
            </a:prstGeom>
            <a:solidFill>
              <a:srgbClr val="FF0000">
                <a:alpha val="15000"/>
              </a:srgbClr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sz="3200"/>
            </a:p>
          </p:txBody>
        </p:sp>
        <p:sp>
          <p:nvSpPr>
            <p:cNvPr id="29" name="TextovéPole 28"/>
            <p:cNvSpPr txBox="1"/>
            <p:nvPr/>
          </p:nvSpPr>
          <p:spPr>
            <a:xfrm rot="20980861">
              <a:off x="2957168" y="3840051"/>
              <a:ext cx="365814" cy="523220"/>
            </a:xfrm>
            <a:prstGeom prst="rect">
              <a:avLst/>
            </a:prstGeom>
            <a:noFill/>
            <a:scene3d>
              <a:camera prst="orthographicFront">
                <a:rot lat="0" lon="0" rev="60000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a</a:t>
              </a:r>
              <a:endPara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0" name="TextovéPole 29"/>
            <p:cNvSpPr txBox="1"/>
            <p:nvPr/>
          </p:nvSpPr>
          <p:spPr>
            <a:xfrm rot="20462093">
              <a:off x="3200798" y="5112530"/>
              <a:ext cx="365814" cy="523220"/>
            </a:xfrm>
            <a:prstGeom prst="rect">
              <a:avLst/>
            </a:prstGeom>
            <a:noFill/>
            <a:scene3d>
              <a:camera prst="orthographicFront">
                <a:rot lat="0" lon="0" rev="21000000"/>
              </a:camera>
              <a:lightRig rig="threePt" dir="t"/>
            </a:scene3d>
          </p:spPr>
          <p:txBody>
            <a:bodyPr wrap="square" rtlCol="0">
              <a:spAutoFit/>
            </a:bodyPr>
            <a:lstStyle/>
            <a:p>
              <a:r>
                <a:rPr lang="cs-CZ" sz="2800" b="1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B</a:t>
              </a:r>
              <a:endPara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51" name="Pravá složená závorka 50"/>
          <p:cNvSpPr/>
          <p:nvPr/>
        </p:nvSpPr>
        <p:spPr>
          <a:xfrm rot="5400000">
            <a:off x="1745716" y="4203116"/>
            <a:ext cx="540000" cy="3672408"/>
          </a:xfrm>
          <a:prstGeom prst="rightBrace">
            <a:avLst>
              <a:gd name="adj1" fmla="val 8333"/>
              <a:gd name="adj2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TextovéPole 51"/>
          <p:cNvSpPr txBox="1"/>
          <p:nvPr/>
        </p:nvSpPr>
        <p:spPr>
          <a:xfrm>
            <a:off x="323528" y="6341258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HOMOLOGNÍ CHROMOZOMY</a:t>
            </a:r>
            <a:endParaRPr lang="cs-CZ" sz="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698336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Zpětné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analytické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křížení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36512" y="980728"/>
            <a:ext cx="8208912" cy="5688632"/>
          </a:xfrm>
        </p:spPr>
        <p:txBody>
          <a:bodyPr/>
          <a:lstStyle/>
          <a:p>
            <a:r>
              <a:rPr lang="cs-CZ" dirty="0" smtClean="0"/>
              <a:t>Principem je křížení člena F</a:t>
            </a:r>
            <a:r>
              <a:rPr lang="cs-CZ" baseline="-25000" dirty="0" smtClean="0"/>
              <a:t>1</a:t>
            </a:r>
            <a:r>
              <a:rPr lang="cs-CZ" dirty="0" smtClean="0"/>
              <a:t> generace (</a:t>
            </a:r>
            <a:r>
              <a:rPr lang="cs-CZ" dirty="0" err="1" smtClean="0"/>
              <a:t>heterozygota</a:t>
            </a:r>
            <a:r>
              <a:rPr lang="cs-CZ" dirty="0" smtClean="0"/>
              <a:t>) s recesivním homozygotem.</a:t>
            </a:r>
          </a:p>
          <a:p>
            <a:r>
              <a:rPr lang="cs-CZ" dirty="0" smtClean="0"/>
              <a:t>Výsledná generace se nazývá B</a:t>
            </a:r>
            <a:r>
              <a:rPr lang="cs-CZ" baseline="-25000" dirty="0" smtClean="0"/>
              <a:t>1</a:t>
            </a:r>
            <a:r>
              <a:rPr lang="cs-CZ" dirty="0" smtClean="0"/>
              <a:t> – generace zpětného křížení.</a:t>
            </a:r>
          </a:p>
          <a:p>
            <a:r>
              <a:rPr lang="cs-CZ" dirty="0" smtClean="0"/>
              <a:t>V B1 generaci zjišťujeme zastoupení jednotlivých fenotypových tříd.</a:t>
            </a:r>
          </a:p>
          <a:p>
            <a:r>
              <a:rPr lang="cs-CZ" dirty="0" smtClean="0"/>
              <a:t>Výsledek: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err="1" smtClean="0"/>
              <a:t>Vyštěpují</a:t>
            </a:r>
            <a:r>
              <a:rPr lang="cs-CZ" dirty="0" smtClean="0"/>
              <a:t>-li se se stejnou četností </a:t>
            </a:r>
            <a:r>
              <a:rPr lang="cs-CZ" dirty="0" smtClean="0">
                <a:sym typeface="Symbol"/>
              </a:rPr>
              <a:t> volná kombinovatelnost genů  není vazba genů.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err="1" smtClean="0"/>
              <a:t>Nevyštěpují</a:t>
            </a:r>
            <a:r>
              <a:rPr lang="cs-CZ" dirty="0" smtClean="0"/>
              <a:t>-li se se stejnou četností </a:t>
            </a:r>
            <a:r>
              <a:rPr lang="cs-CZ" dirty="0" smtClean="0">
                <a:sym typeface="Symbol"/>
              </a:rPr>
              <a:t> nemusí být volná kombinovatelnost  možnost vazby genů (pozn. Ověření vazby metoda </a:t>
            </a:r>
            <a:br>
              <a:rPr lang="cs-CZ" dirty="0" smtClean="0">
                <a:sym typeface="Symbol"/>
              </a:rPr>
            </a:br>
            <a:r>
              <a:rPr lang="cs-CZ" dirty="0" smtClean="0">
                <a:sym typeface="Symbol"/>
              </a:rPr>
              <a:t></a:t>
            </a:r>
            <a:r>
              <a:rPr lang="cs-CZ" baseline="30000" dirty="0" smtClean="0">
                <a:sym typeface="Symbol"/>
              </a:rPr>
              <a:t>2  </a:t>
            </a:r>
            <a:r>
              <a:rPr lang="cs-CZ" dirty="0" smtClean="0">
                <a:sym typeface="Symbol"/>
              </a:rPr>
              <a:t>„chí-kvadrát“).</a:t>
            </a:r>
            <a:endParaRPr lang="cs-CZ" baseline="30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0" y="5202485"/>
            <a:ext cx="81724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Fenotypové třídy: 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_B _):(A _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):(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_):(</a:t>
            </a:r>
            <a:r>
              <a:rPr lang="cs-CZ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aabb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>
              <a:buNone/>
            </a:pP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Fenotypový štěpný poměr:   1 </a:t>
            </a: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 </a:t>
            </a:r>
            <a:r>
              <a:rPr lang="cs-CZ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: </a:t>
            </a:r>
            <a:r>
              <a:rPr lang="cs-CZ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:  </a:t>
            </a:r>
            <a:r>
              <a:rPr lang="cs-CZ" sz="2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cs-CZ" sz="2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cs-CZ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Četnosti fenotypu:                      </a:t>
            </a:r>
            <a:r>
              <a:rPr lang="cs-CZ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a1 : a2 : a3 : a4</a:t>
            </a:r>
            <a:endParaRPr lang="cs-CZ" sz="2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54247" y="5819175"/>
            <a:ext cx="7632848" cy="504000"/>
          </a:xfrm>
          <a:prstGeom prst="round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179512" y="1196752"/>
            <a:ext cx="4536504" cy="2520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Char char=""/>
              <a:tabLst/>
              <a:defRPr/>
            </a:pP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Zpětné analytické křížení: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kumimoji="0" lang="cs-CZ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          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Aa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Bb</a:t>
            </a:r>
            <a:r>
              <a:rPr kumimoji="0" lang="cs-CZ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x 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aa</a:t>
            </a:r>
            <a:r>
              <a:rPr kumimoji="0" lang="cs-CZ" sz="2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bb</a:t>
            </a:r>
            <a:endParaRPr kumimoji="0" lang="cs-CZ" sz="2600" b="1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tx2"/>
              </a:buClr>
              <a:buSzPct val="73000"/>
              <a:buFont typeface="Wingdings 2"/>
              <a:buNone/>
              <a:tabLst/>
              <a:defRPr/>
            </a:pPr>
            <a:r>
              <a:rPr lang="cs-CZ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G: 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B,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b,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cs-CZ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r>
              <a:rPr lang="cs-CZ" sz="2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     </a:t>
            </a:r>
            <a:r>
              <a:rPr lang="cs-CZ" sz="2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cs-CZ" sz="2600" b="1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kumimoji="0" lang="cs-CZ" sz="2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95936" y="2420888"/>
            <a:ext cx="41764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Zástupce F1 generace je křížen s recesivním homozygotem v obou genech.</a:t>
            </a:r>
            <a:endParaRPr lang="cs-CZ" sz="2000" b="1" dirty="0"/>
          </a:p>
        </p:txBody>
      </p:sp>
      <p:sp>
        <p:nvSpPr>
          <p:cNvPr id="8" name="Zaoblený obdélníkový popisek 7"/>
          <p:cNvSpPr/>
          <p:nvPr/>
        </p:nvSpPr>
        <p:spPr>
          <a:xfrm>
            <a:off x="3923928" y="2420888"/>
            <a:ext cx="4176464" cy="1080120"/>
          </a:xfrm>
          <a:prstGeom prst="wedgeRoundRectCallout">
            <a:avLst>
              <a:gd name="adj1" fmla="val -62127"/>
              <a:gd name="adj2" fmla="val -90139"/>
              <a:gd name="adj3" fmla="val 16667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384720" y="3861048"/>
          <a:ext cx="742764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528"/>
                <a:gridCol w="1485528"/>
                <a:gridCol w="1485528"/>
                <a:gridCol w="1485528"/>
                <a:gridCol w="14855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Gamety</a:t>
                      </a:r>
                      <a:endParaRPr lang="cs-CZ" sz="24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AB</a:t>
                      </a:r>
                      <a:endParaRPr lang="cs-CZ" sz="24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Ab</a:t>
                      </a:r>
                      <a:endParaRPr lang="cs-CZ" sz="24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aB</a:t>
                      </a:r>
                      <a:endParaRPr lang="cs-CZ" sz="24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ab</a:t>
                      </a:r>
                      <a:endParaRPr lang="cs-CZ" sz="24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ab</a:t>
                      </a:r>
                      <a:endParaRPr lang="cs-CZ" sz="24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AaBb</a:t>
                      </a:r>
                      <a:endParaRPr lang="cs-CZ" sz="24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Aabb</a:t>
                      </a:r>
                      <a:endParaRPr lang="cs-CZ" sz="24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aaBb</a:t>
                      </a:r>
                      <a:endParaRPr lang="cs-CZ" sz="24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FF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1" dirty="0" err="1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 Black" pitchFamily="34" charset="0"/>
                        </a:rPr>
                        <a:t>aabb</a:t>
                      </a:r>
                      <a:endParaRPr lang="cs-CZ" sz="2400" b="1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 Black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4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convex"/>
                      <a:lightRig rig="flood" dir="t"/>
                    </a:cell3D>
                    <a:solidFill>
                      <a:srgbClr val="D60093"/>
                    </a:solidFill>
                  </a:tcPr>
                </a:tc>
              </a:tr>
            </a:tbl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5616296" y="1124744"/>
            <a:ext cx="1620000" cy="523220"/>
          </a:xfrm>
          <a:prstGeom prst="rect">
            <a:avLst/>
          </a:prstGeom>
          <a:solidFill>
            <a:srgbClr val="FF0000">
              <a:alpha val="10000"/>
            </a:srgbClr>
          </a:solidFill>
          <a:ln w="25400">
            <a:solidFill>
              <a:srgbClr val="FF0000"/>
            </a:solidFill>
          </a:ln>
        </p:spPr>
        <p:txBody>
          <a:bodyPr wrap="square" rtlCol="0" anchor="ctr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Gen1 : A</a:t>
            </a:r>
            <a:endParaRPr lang="cs-CZ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5616296" y="1719972"/>
            <a:ext cx="1620000" cy="523220"/>
          </a:xfrm>
          <a:prstGeom prst="rect">
            <a:avLst/>
          </a:prstGeom>
          <a:solidFill>
            <a:srgbClr val="002060">
              <a:alpha val="10000"/>
            </a:srgbClr>
          </a:solidFill>
          <a:ln w="254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 2: B</a:t>
            </a:r>
            <a:endParaRPr lang="cs-CZ" sz="28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457200" y="282392"/>
            <a:ext cx="7239000" cy="626328"/>
          </a:xfrm>
        </p:spPr>
        <p:txBody>
          <a:bodyPr/>
          <a:lstStyle/>
          <a:p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Zpětné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analytické</a:t>
            </a:r>
            <a:r>
              <a:rPr lang="cs-CZ" dirty="0" smtClean="0"/>
              <a:t> </a:t>
            </a:r>
            <a:r>
              <a:rPr lang="cs-CZ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křížení</a:t>
            </a:r>
            <a:endParaRPr lang="cs-CZ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309</TotalTime>
  <Words>900</Words>
  <Application>Microsoft Office PowerPoint</Application>
  <PresentationFormat>Předvádění na obrazovce (4:3)</PresentationFormat>
  <Paragraphs>189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Bohatý</vt:lpstr>
      <vt:lpstr>Snímek 1</vt:lpstr>
      <vt:lpstr>Vazba genů</vt:lpstr>
      <vt:lpstr>Vazba genů</vt:lpstr>
      <vt:lpstr>Crossing over</vt:lpstr>
      <vt:lpstr>Síla vazby genů</vt:lpstr>
      <vt:lpstr>FÁZE - CIS</vt:lpstr>
      <vt:lpstr>Snímek 7</vt:lpstr>
      <vt:lpstr>Zpětné analytické křížení</vt:lpstr>
      <vt:lpstr>Zpětné analytické křížení</vt:lpstr>
      <vt:lpstr>Morganovo číslo</vt:lpstr>
      <vt:lpstr>Batesonovo číslo</vt:lpstr>
      <vt:lpstr>Segregační důsledky vazby genů</vt:lpstr>
      <vt:lpstr>Segregační důsledky vazby genů</vt:lpstr>
      <vt:lpstr>Snímek 14</vt:lpstr>
    </vt:vector>
  </TitlesOfParts>
  <Company>GML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Vazba genů</dc:title>
  <dc:creator>ucitel</dc:creator>
  <cp:lastModifiedBy>ucitel</cp:lastModifiedBy>
  <cp:revision>9</cp:revision>
  <dcterms:created xsi:type="dcterms:W3CDTF">2014-06-30T05:49:52Z</dcterms:created>
  <dcterms:modified xsi:type="dcterms:W3CDTF">2018-03-27T12:36:12Z</dcterms:modified>
</cp:coreProperties>
</file>