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B66D20-FF25-4311-A006-B2B58A617CD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7B1144-CDD0-4EC4-8E01-AB678F33CC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dirty="0" smtClean="0"/>
              <a:t>9</a:t>
            </a:r>
            <a:r>
              <a:rPr lang="cs-CZ" b="1" dirty="0" smtClean="0"/>
              <a:t>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37. </a:t>
            </a:r>
            <a:r>
              <a:rPr lang="cs-CZ" b="1" dirty="0" err="1"/>
              <a:t>Bi</a:t>
            </a:r>
            <a:r>
              <a:rPr lang="cs-CZ" b="1" dirty="0"/>
              <a:t>-2 </a:t>
            </a:r>
            <a:r>
              <a:rPr lang="pl-PL" b="1" dirty="0"/>
              <a:t>Cytologie, molekulární biologie a genetika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Anotace DUM: </a:t>
            </a:r>
            <a:r>
              <a:rPr lang="cs-CZ" sz="1400" dirty="0" err="1" smtClean="0"/>
              <a:t>Proteosyntetický</a:t>
            </a:r>
            <a:r>
              <a:rPr lang="cs-CZ" sz="1400" dirty="0" smtClean="0"/>
              <a:t> aparát – stavba prokaryontních a eukaryontních ribozomů.</a:t>
            </a:r>
            <a:endParaRPr lang="cs-CZ" sz="1400" dirty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43808" y="6505599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http://micro.magnet.fsu.edu/cells/ribosomes/ribosomes.html</a:t>
            </a:r>
            <a:endParaRPr lang="cs-CZ" sz="1400" b="1" dirty="0"/>
          </a:p>
        </p:txBody>
      </p:sp>
      <p:pic>
        <p:nvPicPr>
          <p:cNvPr id="5" name="Picture 2" descr="Ribosome Structure and Fun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2071"/>
            <a:ext cx="5803726" cy="3821265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1074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80S-ribozomy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7632848" cy="4846320"/>
          </a:xfrm>
        </p:spPr>
        <p:txBody>
          <a:bodyPr/>
          <a:lstStyle/>
          <a:p>
            <a:r>
              <a:rPr lang="cs-CZ" dirty="0" smtClean="0"/>
              <a:t>Každý ribozom má jedno vazebné místo pro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r>
              <a:rPr lang="cs-CZ" dirty="0" smtClean="0"/>
              <a:t> + 3 vazebná místa pro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A-místo 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aminoacyl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,P-místo 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peptidyl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,E-místo 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(exit 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57364"/>
            <a:ext cx="2628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2699792" y="5445224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250704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70S-ribozom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Zástupný symbol pro obsah 6"/>
          <p:cNvGraphicFramePr>
            <a:graphicFrameLocks/>
          </p:cNvGraphicFramePr>
          <p:nvPr/>
        </p:nvGraphicFramePr>
        <p:xfrm>
          <a:off x="468344" y="836712"/>
          <a:ext cx="7200000" cy="4450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2000"/>
                <a:gridCol w="2484000"/>
                <a:gridCol w="284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cs-CZ" sz="2000" cap="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70S ribozom</a:t>
                      </a:r>
                      <a:endParaRPr lang="cs-CZ" sz="2000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Sedimentační konstanta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70S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Molekulová hmotnost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ym typeface="Symbol"/>
                        </a:rPr>
                        <a:t>2,0 x 10</a:t>
                      </a:r>
                      <a:r>
                        <a:rPr lang="cs-CZ" sz="1600" b="1" baseline="30000" dirty="0" smtClean="0">
                          <a:sym typeface="Symbol"/>
                        </a:rPr>
                        <a:t>6</a:t>
                      </a:r>
                      <a:r>
                        <a:rPr lang="cs-CZ" sz="1600" b="1" dirty="0" smtClean="0">
                          <a:sym typeface="Symbol"/>
                        </a:rPr>
                        <a:t> </a:t>
                      </a:r>
                      <a:r>
                        <a:rPr lang="cs-CZ" sz="1600" b="1" dirty="0" err="1" smtClean="0">
                          <a:sym typeface="Symbol"/>
                        </a:rPr>
                        <a:t>Da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Průměr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ym typeface="Symbol"/>
                        </a:rPr>
                        <a:t> 250</a:t>
                      </a:r>
                      <a:r>
                        <a:rPr lang="cs-CZ" sz="1600" b="1" baseline="0" dirty="0" smtClean="0">
                          <a:sym typeface="Symbol"/>
                        </a:rPr>
                        <a:t> </a:t>
                      </a:r>
                      <a:r>
                        <a:rPr kumimoji="0" lang="cs-CZ" sz="1600" b="1" kern="1200" dirty="0" smtClean="0"/>
                        <a:t>Å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cs-CZ" sz="2000" cap="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Velká </a:t>
                      </a:r>
                      <a:r>
                        <a:rPr lang="cs-CZ" sz="2000" cap="all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podjednotka</a:t>
                      </a:r>
                      <a:endParaRPr lang="cs-CZ" sz="2000" b="1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Sedimentační konstanta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50S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sz="2000" b="1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Molekulová hmotnost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ym typeface="Symbol"/>
                        </a:rPr>
                        <a:t>1,3 x 10</a:t>
                      </a:r>
                      <a:r>
                        <a:rPr lang="cs-CZ" sz="1600" b="1" baseline="30000" dirty="0" smtClean="0">
                          <a:sym typeface="Symbol"/>
                        </a:rPr>
                        <a:t>6</a:t>
                      </a:r>
                      <a:r>
                        <a:rPr lang="cs-CZ" sz="1600" b="1" dirty="0" smtClean="0">
                          <a:sym typeface="Symbol"/>
                        </a:rPr>
                        <a:t> </a:t>
                      </a:r>
                      <a:r>
                        <a:rPr lang="cs-CZ" sz="1600" b="1" dirty="0" err="1" smtClean="0">
                          <a:sym typeface="Symbol"/>
                        </a:rPr>
                        <a:t>Da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sz="2000" b="1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Proteiny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33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sz="2000" b="1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cs-CZ" sz="1600" b="1" dirty="0" err="1" smtClean="0"/>
                        <a:t>rRNA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23S </a:t>
                      </a:r>
                      <a:r>
                        <a:rPr lang="cs-CZ" sz="1600" b="1" dirty="0" err="1" smtClean="0"/>
                        <a:t>rRNA</a:t>
                      </a:r>
                      <a:r>
                        <a:rPr lang="cs-CZ" sz="1600" b="1" dirty="0" smtClean="0"/>
                        <a:t> (2839 nukleotidů)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sz="2000" b="1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5S </a:t>
                      </a:r>
                      <a:r>
                        <a:rPr lang="cs-CZ" sz="1600" b="1" dirty="0" err="1" smtClean="0"/>
                        <a:t>rRNA</a:t>
                      </a:r>
                      <a:r>
                        <a:rPr lang="cs-CZ" sz="1600" b="1" dirty="0" smtClean="0"/>
                        <a:t> (122 nukleotidů)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sz="2000" cap="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Malá </a:t>
                      </a:r>
                      <a:r>
                        <a:rPr lang="cs-CZ" sz="2000" cap="all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podjednotka</a:t>
                      </a:r>
                      <a:endParaRPr lang="cs-CZ" sz="2000" b="1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Sedimentační konstanta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30S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Molekulová hmotnost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ym typeface="Symbol"/>
                        </a:rPr>
                        <a:t>0,7 x 10</a:t>
                      </a:r>
                      <a:r>
                        <a:rPr lang="cs-CZ" sz="1600" b="1" baseline="30000" dirty="0" smtClean="0">
                          <a:sym typeface="Symbol"/>
                        </a:rPr>
                        <a:t>6</a:t>
                      </a:r>
                      <a:r>
                        <a:rPr lang="cs-CZ" sz="1600" b="1" dirty="0" smtClean="0">
                          <a:sym typeface="Symbol"/>
                        </a:rPr>
                        <a:t> </a:t>
                      </a:r>
                      <a:r>
                        <a:rPr lang="cs-CZ" sz="1600" b="1" dirty="0" err="1" smtClean="0">
                          <a:sym typeface="Symbol"/>
                        </a:rPr>
                        <a:t>Da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Proteiny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20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err="1" smtClean="0"/>
                        <a:t>rRNA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16S </a:t>
                      </a:r>
                      <a:r>
                        <a:rPr lang="cs-CZ" sz="1600" b="1" dirty="0" err="1" smtClean="0"/>
                        <a:t>rRNA</a:t>
                      </a:r>
                      <a:r>
                        <a:rPr lang="cs-CZ" sz="1600" b="1" dirty="0" smtClean="0"/>
                        <a:t> (1504 nukleotidů)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802" y="5301208"/>
            <a:ext cx="809159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http://en.wikipedia.org/wiki/Eukaryotic_Ribosome_(70S) - upraveno</a:t>
            </a:r>
          </a:p>
          <a:p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</a:t>
            </a:r>
            <a:r>
              <a:rPr lang="pt-BR" sz="1600" b="1" dirty="0" smtClean="0"/>
              <a:t> nebo 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cs-CZ" sz="1600" b="1" dirty="0" smtClean="0"/>
              <a:t>(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</a:t>
            </a:r>
            <a:r>
              <a:rPr lang="cs-CZ" sz="1600" b="1" dirty="0" smtClean="0"/>
              <a:t>)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1,660538921 (73) x 10 </a:t>
            </a:r>
            <a:r>
              <a:rPr lang="pt-B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-27</a:t>
            </a: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r>
              <a:rPr lang="cs-CZ" sz="1600" b="1" dirty="0" smtClean="0"/>
              <a:t>.</a:t>
            </a:r>
            <a:endParaRPr lang="cs-CZ" sz="1600" b="1" baseline="30000" dirty="0" smtClean="0"/>
          </a:p>
          <a:p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cs-CZ" sz="1600" b="1" dirty="0" smtClean="0"/>
              <a:t> či 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1Sv</a:t>
            </a:r>
            <a:r>
              <a:rPr lang="cs-CZ" sz="1600" b="1" dirty="0" smtClean="0"/>
              <a:t> (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Svedberg</a:t>
            </a:r>
            <a:r>
              <a:rPr lang="cs-CZ" sz="1600" b="1" dirty="0" smtClean="0"/>
              <a:t> ) - sedimentační koeficient. Udává čas, za který proběhne</a:t>
            </a:r>
          </a:p>
          <a:p>
            <a:r>
              <a:rPr lang="cs-CZ" sz="1600" b="1" dirty="0" smtClean="0"/>
              <a:t>sedimentace dané makromolekuly při její centrifugaci,</a:t>
            </a:r>
            <a:r>
              <a:rPr lang="cs-CZ" sz="1600" b="1" baseline="30000" dirty="0" smtClean="0"/>
              <a:t> </a:t>
            </a:r>
            <a:r>
              <a:rPr lang="cs-CZ" sz="1600" b="1" dirty="0" smtClean="0"/>
              <a:t>a to při daném zrychlení</a:t>
            </a:r>
          </a:p>
          <a:p>
            <a:r>
              <a:rPr lang="cs-CZ" sz="1600" b="1" dirty="0" smtClean="0"/>
              <a:t>centrifugy. 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 = 10</a:t>
            </a:r>
            <a:r>
              <a:rPr lang="cs-CZ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−13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</a:t>
            </a:r>
            <a:r>
              <a:rPr lang="cs-CZ" sz="1600" b="1" dirty="0" smtClean="0"/>
              <a:t>.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1Å</a:t>
            </a:r>
            <a:r>
              <a:rPr lang="cs-CZ" sz="1600" b="1" dirty="0" smtClean="0"/>
              <a:t> (</a:t>
            </a:r>
            <a:r>
              <a:rPr lang="cs-CZ" sz="1600" b="1" dirty="0" err="1" smtClean="0"/>
              <a:t>Ångström</a:t>
            </a:r>
            <a:r>
              <a:rPr lang="cs-CZ" sz="1600" b="1" dirty="0" smtClean="0"/>
              <a:t> nebo </a:t>
            </a:r>
            <a:r>
              <a:rPr lang="cs-CZ" sz="1600" b="1" dirty="0" err="1" smtClean="0"/>
              <a:t>angstrom</a:t>
            </a:r>
            <a:r>
              <a:rPr lang="cs-CZ" sz="1600" b="1" dirty="0" smtClean="0"/>
              <a:t> : jednotka délky. 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1Å =  0,1 </a:t>
            </a:r>
            <a:r>
              <a:rPr lang="cs-CZ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neboli 10</a:t>
            </a:r>
            <a:r>
              <a:rPr lang="cs-CZ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</a:t>
            </a:r>
            <a:r>
              <a:rPr lang="cs-CZ" sz="1600" b="1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984" y="14181"/>
            <a:ext cx="4142973" cy="658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79512" y="6566909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http://classconnection.s3.amazonaws.com/768/</a:t>
            </a:r>
            <a:r>
              <a:rPr lang="cs-CZ" sz="1200" b="1" dirty="0" err="1" smtClean="0"/>
              <a:t>flashcards</a:t>
            </a:r>
            <a:r>
              <a:rPr lang="cs-CZ" sz="1200" b="1" dirty="0" smtClean="0"/>
              <a:t>/1177768/</a:t>
            </a:r>
            <a:r>
              <a:rPr lang="cs-CZ" sz="1200" b="1" dirty="0" err="1" smtClean="0"/>
              <a:t>png</a:t>
            </a:r>
            <a:r>
              <a:rPr lang="cs-CZ" sz="1200" b="1" dirty="0" smtClean="0"/>
              <a:t>/rrna1333777455147.png upraveno</a:t>
            </a:r>
            <a:endParaRPr lang="cs-CZ" sz="1200" b="1" dirty="0"/>
          </a:p>
        </p:txBody>
      </p:sp>
      <p:sp>
        <p:nvSpPr>
          <p:cNvPr id="7" name="Obdélník 6"/>
          <p:cNvSpPr/>
          <p:nvPr/>
        </p:nvSpPr>
        <p:spPr>
          <a:xfrm>
            <a:off x="3923928" y="5805264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29208" y="498416"/>
            <a:ext cx="3322712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70S-ribozom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Picture 5" descr="http://www.biologyreference.com/images/biol_04_img0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96" y="2067668"/>
            <a:ext cx="3314700" cy="265747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97152"/>
            <a:ext cx="324036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400" b="1" dirty="0" smtClean="0"/>
              <a:t>http://www.</a:t>
            </a:r>
            <a:r>
              <a:rPr lang="cs-CZ" sz="1400" b="1" dirty="0" err="1" smtClean="0"/>
              <a:t>biologyreference.com</a:t>
            </a:r>
            <a:r>
              <a:rPr lang="cs-CZ" sz="1400" b="1" dirty="0" smtClean="0"/>
              <a:t>/</a:t>
            </a:r>
          </a:p>
          <a:p>
            <a:pPr>
              <a:buNone/>
            </a:pPr>
            <a:r>
              <a:rPr lang="cs-CZ" sz="1400" b="1" dirty="0" err="1" smtClean="0"/>
              <a:t>images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biol</a:t>
            </a:r>
            <a:r>
              <a:rPr lang="cs-CZ" sz="1400" b="1" dirty="0" smtClean="0"/>
              <a:t>_04_img0400.jpg</a:t>
            </a:r>
            <a:endParaRPr lang="cs-CZ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3096344" cy="1440160"/>
          </a:xfrm>
        </p:spPr>
        <p:txBody>
          <a:bodyPr>
            <a:normAutofit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Ribozomy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b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buňce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Anatomy of the Animal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36912"/>
            <a:ext cx="4715362" cy="4032448"/>
          </a:xfrm>
          <a:prstGeom prst="rect">
            <a:avLst/>
          </a:prstGeom>
          <a:noFill/>
        </p:spPr>
      </p:pic>
      <p:pic>
        <p:nvPicPr>
          <p:cNvPr id="24578" name="Picture 2" descr="Endoplasmic Reticulum and Nuclear Envelop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0794"/>
            <a:ext cx="3829050" cy="272415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835696" y="6505599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http://micro.magnet.fsu.edu/cells/animals/animalmodel.html</a:t>
            </a:r>
            <a:endParaRPr lang="cs-CZ" sz="1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292494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http://micro.magnet.fsu.edu/cells/endoplasmicreticulum/endoplasmicreticulum.html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16016" y="3591014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Ribozomy jsou v eukaryontní buňce jednak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volně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cytoplazmě</a:t>
            </a:r>
            <a:r>
              <a:rPr lang="cs-CZ" sz="2000" dirty="0" smtClean="0"/>
              <a:t> (syntéza </a:t>
            </a:r>
            <a:r>
              <a:rPr lang="cs-CZ" sz="2000" b="1" u="sng" dirty="0" smtClean="0"/>
              <a:t>intracelulárních proteinů</a:t>
            </a:r>
            <a:r>
              <a:rPr lang="cs-CZ" sz="2000" dirty="0" smtClean="0"/>
              <a:t>), nebo jsou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vázané</a:t>
            </a:r>
            <a:r>
              <a:rPr lang="cs-CZ" sz="2000" dirty="0" smtClean="0"/>
              <a:t> na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drsné endoplazmatické retikulum</a:t>
            </a:r>
            <a:r>
              <a:rPr lang="cs-CZ" sz="2000" dirty="0" smtClean="0"/>
              <a:t> (syntéze </a:t>
            </a:r>
            <a:r>
              <a:rPr lang="cs-CZ" sz="2000" u="sng" dirty="0" smtClean="0"/>
              <a:t>extracelulárních proteinů</a:t>
            </a:r>
            <a:r>
              <a:rPr lang="cs-CZ" sz="2000" dirty="0" smtClean="0"/>
              <a:t> – </a:t>
            </a:r>
            <a:r>
              <a:rPr lang="cs-CZ" sz="2000" u="sng" dirty="0" smtClean="0"/>
              <a:t>plazmatické</a:t>
            </a:r>
            <a:r>
              <a:rPr lang="cs-CZ" sz="2000" dirty="0" smtClean="0"/>
              <a:t>, </a:t>
            </a:r>
            <a:r>
              <a:rPr lang="cs-CZ" sz="2000" u="sng" dirty="0" smtClean="0"/>
              <a:t>membránové</a:t>
            </a:r>
            <a:r>
              <a:rPr lang="cs-CZ" sz="2000" dirty="0" smtClean="0"/>
              <a:t> apod.</a:t>
            </a:r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29065" t="19760" r="13945" b="15225"/>
          <a:stretch>
            <a:fillRect/>
          </a:stretch>
        </p:blipFill>
        <p:spPr bwMode="auto">
          <a:xfrm>
            <a:off x="35496" y="1628800"/>
            <a:ext cx="35283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556792"/>
            <a:ext cx="4320480" cy="4320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Volné ribozomy v cytoplazmě buňky</a:t>
            </a:r>
            <a:endParaRPr lang="cs-CZ" sz="2000" dirty="0"/>
          </a:p>
        </p:txBody>
      </p:sp>
      <p:pic>
        <p:nvPicPr>
          <p:cNvPr id="25604" name="Picture 4" descr="http://ultrastruktura.upol.cz/v%C3%BDuka/AtlasEM/cyt/cyt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5335649" cy="400506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835696" y="6505599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http://ultrastruktura.</a:t>
            </a:r>
            <a:r>
              <a:rPr lang="cs-CZ" sz="1400" b="1" dirty="0" err="1" smtClean="0"/>
              <a:t>upol.cz</a:t>
            </a:r>
            <a:r>
              <a:rPr lang="cs-CZ" sz="1400" b="1" dirty="0" smtClean="0"/>
              <a:t>/v%C3%</a:t>
            </a:r>
            <a:r>
              <a:rPr lang="cs-CZ" sz="1400" b="1" dirty="0" err="1" smtClean="0"/>
              <a:t>BDuka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AtlasEM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cyt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slides</a:t>
            </a:r>
            <a:r>
              <a:rPr lang="cs-CZ" sz="1400" b="1" dirty="0" smtClean="0"/>
              <a:t>/cyt008.html</a:t>
            </a:r>
            <a:endParaRPr lang="cs-CZ" sz="1400" b="1" dirty="0"/>
          </a:p>
        </p:txBody>
      </p:sp>
      <p:sp>
        <p:nvSpPr>
          <p:cNvPr id="7" name="Elipsa 6"/>
          <p:cNvSpPr/>
          <p:nvPr/>
        </p:nvSpPr>
        <p:spPr>
          <a:xfrm>
            <a:off x="2555776" y="2492896"/>
            <a:ext cx="3096344" cy="30243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2008" y="4797152"/>
            <a:ext cx="2411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http://user.</a:t>
            </a:r>
            <a:r>
              <a:rPr lang="cs-CZ" sz="1400" b="1" dirty="0" err="1" smtClean="0"/>
              <a:t>mendelu.cz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sladek</a:t>
            </a:r>
            <a:r>
              <a:rPr lang="cs-CZ" sz="1400" b="1" dirty="0" smtClean="0"/>
              <a:t>/cytologie/ribosom1.jpg</a:t>
            </a:r>
            <a:endParaRPr lang="cs-CZ" sz="1400" b="1" dirty="0"/>
          </a:p>
        </p:txBody>
      </p:sp>
      <p:sp>
        <p:nvSpPr>
          <p:cNvPr id="11" name="Elipsa 10"/>
          <p:cNvSpPr/>
          <p:nvPr/>
        </p:nvSpPr>
        <p:spPr>
          <a:xfrm>
            <a:off x="755576" y="1988840"/>
            <a:ext cx="1800200" cy="17281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79512" y="5733256"/>
            <a:ext cx="56886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Ribozomy vázané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granulární endoplazmatické retikulum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cytoplazmě buňky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698336"/>
          </a:xfrm>
        </p:spPr>
        <p:txBody>
          <a:bodyPr>
            <a:normAutofit/>
          </a:bodyPr>
          <a:lstStyle/>
          <a:p>
            <a:pPr algn="ctr"/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RibozOmy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buňce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203032" cy="698336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Preproteiny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proteiny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08720"/>
            <a:ext cx="7992888" cy="594928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Extracelulární a membránové proteiny</a:t>
            </a:r>
            <a:r>
              <a:rPr lang="cs-CZ" dirty="0" smtClean="0"/>
              <a:t> jsou syntetizovány jako </a:t>
            </a:r>
            <a:r>
              <a:rPr lang="cs-CZ" dirty="0" err="1" smtClean="0"/>
              <a:t>tzv</a:t>
            </a:r>
            <a:r>
              <a:rPr lang="cs-CZ" dirty="0" smtClean="0"/>
              <a:t> </a:t>
            </a:r>
            <a:r>
              <a:rPr lang="cs-CZ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preproteiny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</a:t>
            </a:r>
            <a:r>
              <a:rPr lang="cs-CZ" b="1" dirty="0" smtClean="0"/>
              <a:t>N-konci</a:t>
            </a:r>
            <a:r>
              <a:rPr lang="cs-CZ" dirty="0" smtClean="0"/>
              <a:t> obsahují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signální sekvenci</a:t>
            </a:r>
            <a:r>
              <a:rPr lang="cs-CZ" dirty="0" smtClean="0"/>
              <a:t> o 15 – 25 aminokyselinách (charakteristické je zastoupení několika hydrofobních aminokyselin).</a:t>
            </a:r>
          </a:p>
          <a:p>
            <a:r>
              <a:rPr lang="cs-CZ" dirty="0" smtClean="0"/>
              <a:t>Sekvence je rozpoznávána 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částicí SRP 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dirty="0" smtClean="0"/>
              <a:t> tvořenou proteinem a RNA.</a:t>
            </a:r>
          </a:p>
          <a:p>
            <a:r>
              <a:rPr lang="cs-CZ" dirty="0" smtClean="0"/>
              <a:t>Po vazbě se další průběh syntézy polypeptidu zastaví do doby, než se komplex SRP s ribozomem nenaváží na ER (specializované receptory SRP na membráně ER).</a:t>
            </a:r>
          </a:p>
          <a:p>
            <a:r>
              <a:rPr lang="cs-CZ" dirty="0" smtClean="0"/>
              <a:t>Zde pokračuje </a:t>
            </a:r>
            <a:r>
              <a:rPr lang="cs-CZ" dirty="0" err="1" smtClean="0"/>
              <a:t>proteosyntéza</a:t>
            </a:r>
            <a:r>
              <a:rPr lang="cs-CZ" dirty="0" smtClean="0"/>
              <a:t> a nově se tvořící  polypeptid je </a:t>
            </a:r>
            <a:r>
              <a:rPr lang="cs-CZ" dirty="0" err="1" smtClean="0"/>
              <a:t>translokován</a:t>
            </a:r>
            <a:r>
              <a:rPr lang="cs-CZ" dirty="0" smtClean="0"/>
              <a:t> do cisteren ER.</a:t>
            </a:r>
          </a:p>
          <a:p>
            <a:r>
              <a:rPr lang="cs-CZ" dirty="0" smtClean="0"/>
              <a:t>Signální peptid je odbourán specifickou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endoproteázou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signalázou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9872" y="2852936"/>
            <a:ext cx="5052396" cy="864096"/>
          </a:xfrm>
        </p:spPr>
        <p:txBody>
          <a:bodyPr/>
          <a:lstStyle/>
          <a:p>
            <a:r>
              <a:rPr lang="cs-CZ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Translace I.</a:t>
            </a:r>
            <a:endParaRPr lang="cs-CZ" sz="4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12" y="3789040"/>
            <a:ext cx="4689308" cy="1368152"/>
          </a:xfrm>
        </p:spPr>
        <p:txBody>
          <a:bodyPr>
            <a:normAutofit/>
          </a:bodyPr>
          <a:lstStyle/>
          <a:p>
            <a:r>
              <a:rPr lang="cs-CZ" sz="36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Proteosyntetický</a:t>
            </a:r>
            <a:endParaRPr lang="cs-CZ" sz="36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aparát </a:t>
            </a:r>
            <a:endParaRPr lang="cs-CZ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53873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848872" cy="5377538"/>
          </a:xfrm>
          <a:prstGeom prst="rect">
            <a:avLst/>
          </a:prstGeom>
          <a:noFill/>
          <a:ln w="25400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123728" y="650559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montville.net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Page</a:t>
            </a:r>
            <a:r>
              <a:rPr lang="cs-CZ" sz="1400" b="1" dirty="0" smtClean="0"/>
              <a:t>/4177</a:t>
            </a:r>
            <a:endParaRPr lang="cs-CZ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172400" cy="5688632"/>
          </a:xfrm>
        </p:spPr>
        <p:txBody>
          <a:bodyPr>
            <a:normAutofit/>
          </a:bodyPr>
          <a:lstStyle/>
          <a:p>
            <a:r>
              <a:rPr lang="cs-CZ" dirty="0" smtClean="0"/>
              <a:t>Finální proces exprese genů buňkou.</a:t>
            </a:r>
          </a:p>
          <a:p>
            <a:pPr>
              <a:spcAft>
                <a:spcPts val="1200"/>
              </a:spcAft>
              <a:buNone/>
            </a:pPr>
            <a:r>
              <a:rPr lang="cs-CZ" b="1" u="sng" dirty="0" smtClean="0"/>
              <a:t>Strategie:</a:t>
            </a:r>
          </a:p>
          <a:p>
            <a:pPr algn="ctr">
              <a:buNone/>
            </a:pP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gen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cs-CZ" sz="3200" dirty="0" smtClean="0">
                <a:sym typeface="Symbol"/>
              </a:rPr>
              <a:t> 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r>
              <a:rPr lang="cs-CZ" sz="3200" dirty="0" smtClean="0">
                <a:sym typeface="Symbol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mRNA</a:t>
            </a:r>
            <a:r>
              <a:rPr lang="cs-CZ" sz="3200" dirty="0" smtClean="0">
                <a:sym typeface="Symbol"/>
              </a:rPr>
              <a:t> </a:t>
            </a:r>
          </a:p>
          <a:p>
            <a:pPr algn="ctr">
              <a:spcAft>
                <a:spcPts val="1200"/>
              </a:spcAft>
              <a:buNone/>
            </a:pP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 </a:t>
            </a:r>
            <a:r>
              <a:rPr lang="cs-CZ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mRNA</a:t>
            </a: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cs-CZ" sz="3200" dirty="0" smtClean="0">
                <a:sym typeface="Symbol"/>
              </a:rPr>
              <a:t> 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r>
              <a:rPr lang="cs-CZ" sz="3200" dirty="0" smtClean="0">
                <a:sym typeface="Symbol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identickým</a:t>
            </a:r>
            <a:r>
              <a:rPr lang="cs-CZ" sz="3600" dirty="0" smtClean="0">
                <a:sym typeface="Symbol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proteinům</a:t>
            </a:r>
            <a:endParaRPr lang="cs-CZ" sz="3200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Každý gen je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exprimován</a:t>
            </a:r>
            <a:r>
              <a:rPr lang="cs-CZ" dirty="0" smtClean="0"/>
              <a:t> s různou účinností.</a:t>
            </a:r>
          </a:p>
          <a:p>
            <a:r>
              <a:rPr lang="cs-CZ" dirty="0" smtClean="0"/>
              <a:t>Buňka je schopna regulovat intenzitu genové exprese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</a:t>
            </a:r>
            <a:r>
              <a:rPr lang="cs-CZ" dirty="0" smtClean="0">
                <a:sym typeface="Symbol"/>
              </a:rPr>
              <a:t> gen může být překládán s různou intenzitou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</a:t>
            </a:r>
            <a:r>
              <a:rPr lang="cs-CZ" dirty="0" smtClean="0">
                <a:sym typeface="Symbol"/>
              </a:rPr>
              <a:t> množství výsledného </a:t>
            </a:r>
            <a:r>
              <a:rPr lang="cs-CZ" dirty="0" err="1" smtClean="0">
                <a:sym typeface="Symbol"/>
              </a:rPr>
              <a:t>nasyntetizovaného</a:t>
            </a:r>
            <a:r>
              <a:rPr lang="cs-CZ" dirty="0" smtClean="0">
                <a:sym typeface="Symbol"/>
              </a:rPr>
              <a:t> proteinu se liší.</a:t>
            </a:r>
          </a:p>
          <a:p>
            <a:r>
              <a:rPr lang="cs-CZ" dirty="0" smtClean="0"/>
              <a:t>Existuje alternativa regulace translace buňkou dle její aktuální potřeby.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55576" y="2058115"/>
            <a:ext cx="6766019" cy="1332000"/>
          </a:xfrm>
          <a:prstGeom prst="round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89066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45232" y="44624"/>
            <a:ext cx="281865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344816" cy="2843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cs-CZ" sz="2800" b="1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-36512" y="4365104"/>
            <a:ext cx="8136904" cy="2448272"/>
          </a:xfrm>
        </p:spPr>
        <p:txBody>
          <a:bodyPr/>
          <a:lstStyle/>
          <a:p>
            <a:r>
              <a:rPr lang="cs-CZ" sz="2400" b="1" dirty="0" smtClean="0"/>
              <a:t>Geny mohou být </a:t>
            </a:r>
            <a:r>
              <a:rPr lang="cs-CZ" sz="2400" b="1" dirty="0" err="1" smtClean="0"/>
              <a:t>exprimovány</a:t>
            </a:r>
            <a:r>
              <a:rPr lang="cs-CZ" sz="2400" b="1" dirty="0" smtClean="0"/>
              <a:t> s různou účinností.</a:t>
            </a:r>
          </a:p>
          <a:p>
            <a:r>
              <a:rPr lang="cs-CZ" sz="2400" b="1" dirty="0" smtClean="0"/>
              <a:t>Gen A je </a:t>
            </a:r>
            <a:r>
              <a:rPr lang="cs-CZ" sz="2400" b="1" dirty="0" err="1" smtClean="0"/>
              <a:t>exprimován</a:t>
            </a:r>
            <a:r>
              <a:rPr lang="cs-CZ" sz="2400" b="1" dirty="0" smtClean="0"/>
              <a:t> (přepisován a následně překládán) výrazně více než gen B.</a:t>
            </a:r>
          </a:p>
          <a:p>
            <a:r>
              <a:rPr lang="cs-CZ" sz="2400" b="1" dirty="0" smtClean="0"/>
              <a:t>Ve výsledku to znamená, že i množství proteinu kódovaného genem A je v buňce mnohem větší než množství proteinu kódovaného genem B.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4056" y="3861048"/>
            <a:ext cx="70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Základy buněčné biologie -- Úvod do molekulární biologie buňky: </a:t>
            </a:r>
            <a:r>
              <a:rPr lang="cs-CZ" sz="1400" b="1" dirty="0" err="1" smtClean="0"/>
              <a:t>Alberts</a:t>
            </a:r>
            <a:r>
              <a:rPr lang="cs-CZ" sz="1400" b="1" dirty="0" smtClean="0"/>
              <a:t>, B.; </a:t>
            </a:r>
            <a:r>
              <a:rPr lang="cs-CZ" sz="1400" b="1" dirty="0" err="1" smtClean="0"/>
              <a:t>Bray</a:t>
            </a:r>
            <a:r>
              <a:rPr lang="cs-CZ" sz="1400" b="1" dirty="0" smtClean="0"/>
              <a:t>, D.; </a:t>
            </a:r>
            <a:r>
              <a:rPr lang="cs-CZ" sz="1400" b="1" dirty="0" err="1" smtClean="0"/>
              <a:t>Johnson</a:t>
            </a:r>
            <a:r>
              <a:rPr lang="cs-CZ" sz="1400" b="1" dirty="0" smtClean="0"/>
              <a:t>, A.; </a:t>
            </a:r>
            <a:r>
              <a:rPr lang="cs-CZ" sz="1400" b="1" dirty="0" err="1" smtClean="0"/>
              <a:t>Lewis</a:t>
            </a:r>
            <a:r>
              <a:rPr lang="cs-CZ" sz="1400" b="1" dirty="0" smtClean="0"/>
              <a:t>, J.; </a:t>
            </a:r>
            <a:r>
              <a:rPr lang="cs-CZ" sz="1400" b="1" dirty="0" err="1" smtClean="0"/>
              <a:t>Raff</a:t>
            </a:r>
            <a:r>
              <a:rPr lang="cs-CZ" sz="1400" b="1" dirty="0" smtClean="0"/>
              <a:t>, M.; </a:t>
            </a:r>
            <a:r>
              <a:rPr lang="cs-CZ" sz="1400" b="1" dirty="0" err="1" smtClean="0"/>
              <a:t>Roberts</a:t>
            </a:r>
            <a:r>
              <a:rPr lang="cs-CZ" sz="1400" b="1" dirty="0" smtClean="0"/>
              <a:t>, K.; Walter, P.</a:t>
            </a:r>
            <a:endParaRPr lang="cs-CZ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70984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Lokalizace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052736"/>
            <a:ext cx="8208912" cy="5805264"/>
          </a:xfrm>
        </p:spPr>
        <p:txBody>
          <a:bodyPr>
            <a:normAutofit/>
          </a:bodyPr>
          <a:lstStyle/>
          <a:p>
            <a:r>
              <a:rPr lang="cs-CZ" dirty="0" smtClean="0"/>
              <a:t>U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</a:t>
            </a:r>
            <a:r>
              <a:rPr lang="cs-CZ" dirty="0" smtClean="0"/>
              <a:t> se translace uskutečňuje v různých </a:t>
            </a:r>
            <a:r>
              <a:rPr lang="cs-CZ" dirty="0" err="1" smtClean="0"/>
              <a:t>kompartmentech</a:t>
            </a:r>
            <a:r>
              <a:rPr lang="cs-CZ" dirty="0" smtClean="0"/>
              <a:t>:</a:t>
            </a:r>
          </a:p>
          <a:p>
            <a:pPr marL="1076325" indent="-273050">
              <a:buFont typeface="Arial" pitchFamily="34" charset="0"/>
              <a:buChar char="•"/>
            </a:pPr>
            <a:r>
              <a:rPr lang="cs-CZ" b="1" dirty="0" smtClean="0"/>
              <a:t>živočišná buňka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cytoplazma</a:t>
            </a:r>
            <a:r>
              <a:rPr lang="cs-CZ" dirty="0" smtClean="0"/>
              <a:t> +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mitochondrie</a:t>
            </a:r>
          </a:p>
          <a:p>
            <a:pPr marL="1076325" indent="-273050">
              <a:buFont typeface="Arial" pitchFamily="34" charset="0"/>
              <a:buChar char="•"/>
              <a:tabLst>
                <a:tab pos="3630613" algn="l"/>
              </a:tabLst>
            </a:pPr>
            <a:r>
              <a:rPr lang="cs-CZ" b="1" dirty="0" smtClean="0"/>
              <a:t>rostlinná buňka: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cytoplazma</a:t>
            </a:r>
            <a:r>
              <a:rPr lang="cs-CZ" dirty="0" smtClean="0"/>
              <a:t> +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mitochondrie</a:t>
            </a:r>
            <a:r>
              <a:rPr lang="cs-CZ" dirty="0" smtClean="0"/>
              <a:t> 	+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chloroplasty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/>
            <a:r>
              <a:rPr lang="cs-CZ" dirty="0" smtClean="0"/>
              <a:t>Ve všech případech probíhá translace na </a:t>
            </a:r>
            <a:r>
              <a:rPr lang="cs-CZ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ribozomech.</a:t>
            </a:r>
            <a:endParaRPr lang="cs-CZ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/>
            <a:r>
              <a:rPr lang="cs-CZ" b="1" dirty="0" smtClean="0"/>
              <a:t>Cytoplazmatická translace</a:t>
            </a:r>
            <a:r>
              <a:rPr lang="cs-CZ" dirty="0" smtClean="0"/>
              <a:t> probíhá na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80S – ribozomech</a:t>
            </a:r>
            <a:r>
              <a:rPr lang="cs-CZ" dirty="0" smtClean="0"/>
              <a:t> (eukaryontní ribozomy).</a:t>
            </a:r>
          </a:p>
          <a:p>
            <a:pPr marL="273050" indent="-273050"/>
            <a:r>
              <a:rPr lang="cs-CZ" b="1" dirty="0" smtClean="0"/>
              <a:t>Mitochondriální + chloroplastová translace</a:t>
            </a:r>
            <a:r>
              <a:rPr lang="cs-CZ" dirty="0" smtClean="0"/>
              <a:t> probíhá na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70S - ribozomech</a:t>
            </a:r>
            <a:r>
              <a:rPr lang="cs-CZ" dirty="0" smtClean="0"/>
              <a:t> (podle hodnoty sedimentační konstanty obdoba s prokaryontními ribozomy.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7160" y="-99392"/>
            <a:ext cx="5698976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Lokalizace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infovek.sk/predmety/biologia/pripravy/obrazky/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392" y="692696"/>
            <a:ext cx="4191000" cy="20193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80112" y="2690336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infovek.sk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predmety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biologia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pripravy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obrazky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er.gif</a:t>
            </a:r>
            <a:endParaRPr lang="cs-CZ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610100"/>
            <a:ext cx="2857500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429000"/>
            <a:ext cx="285750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648072"/>
            <a:ext cx="8208912" cy="58772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dirty="0" smtClean="0"/>
              <a:t>Při cytoplazmatické</a:t>
            </a:r>
            <a:br>
              <a:rPr lang="cs-CZ" dirty="0" smtClean="0"/>
            </a:br>
            <a:r>
              <a:rPr lang="cs-CZ" dirty="0" smtClean="0"/>
              <a:t>translaci se překládá</a:t>
            </a:r>
            <a:br>
              <a:rPr lang="cs-CZ" dirty="0" smtClean="0"/>
            </a:br>
            <a:r>
              <a:rPr lang="cs-CZ" dirty="0" smtClean="0"/>
              <a:t>maturovaná </a:t>
            </a:r>
            <a:r>
              <a:rPr lang="cs-CZ" dirty="0" err="1" smtClean="0"/>
              <a:t>mRNA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messenger</a:t>
            </a:r>
            <a:r>
              <a:rPr lang="cs-CZ" dirty="0" smtClean="0"/>
              <a:t> RNA),</a:t>
            </a:r>
            <a:br>
              <a:rPr lang="cs-CZ" dirty="0" smtClean="0"/>
            </a:br>
            <a:r>
              <a:rPr lang="cs-CZ" dirty="0" smtClean="0"/>
              <a:t>výsledek</a:t>
            </a:r>
            <a:br>
              <a:rPr lang="cs-CZ" dirty="0" smtClean="0"/>
            </a:br>
            <a:r>
              <a:rPr lang="cs-CZ" dirty="0" err="1" smtClean="0"/>
              <a:t>posttranskripčních</a:t>
            </a:r>
            <a:r>
              <a:rPr lang="cs-CZ" dirty="0" smtClean="0"/>
              <a:t> modifikací.</a:t>
            </a:r>
          </a:p>
          <a:p>
            <a:r>
              <a:rPr lang="cs-CZ" dirty="0" smtClean="0"/>
              <a:t>Při mitochondriální respektive</a:t>
            </a:r>
            <a:br>
              <a:rPr lang="cs-CZ" dirty="0" smtClean="0"/>
            </a:br>
            <a:r>
              <a:rPr lang="cs-CZ" dirty="0" smtClean="0"/>
              <a:t>chloroplastové translaci se překládají</a:t>
            </a:r>
            <a:br>
              <a:rPr lang="cs-CZ" dirty="0" smtClean="0"/>
            </a:br>
            <a:r>
              <a:rPr lang="cs-CZ" dirty="0" smtClean="0"/>
              <a:t>primární </a:t>
            </a:r>
            <a:r>
              <a:rPr lang="cs-CZ" dirty="0" err="1" smtClean="0"/>
              <a:t>transkripty</a:t>
            </a:r>
            <a:r>
              <a:rPr lang="cs-CZ" dirty="0" smtClean="0"/>
              <a:t> vzniklé transkripcí</a:t>
            </a:r>
            <a:br>
              <a:rPr lang="cs-CZ" dirty="0" smtClean="0"/>
            </a:br>
            <a:r>
              <a:rPr lang="cs-CZ" dirty="0" smtClean="0"/>
              <a:t>mitochondriálního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mtDNA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 </a:t>
            </a:r>
            <a:r>
              <a:rPr lang="cs-CZ" dirty="0" err="1" smtClean="0">
                <a:sym typeface="Symbol"/>
              </a:rPr>
              <a:t>mRNA</a:t>
            </a:r>
            <a:r>
              <a:rPr lang="cs-CZ" dirty="0" smtClean="0">
                <a:sym typeface="Symbol"/>
              </a:rPr>
              <a:t>), </a:t>
            </a:r>
            <a:r>
              <a:rPr lang="cs-CZ" dirty="0" smtClean="0"/>
              <a:t>respektive</a:t>
            </a:r>
            <a:br>
              <a:rPr lang="cs-CZ" dirty="0" smtClean="0"/>
            </a:br>
            <a:r>
              <a:rPr lang="cs-CZ" dirty="0" smtClean="0"/>
              <a:t>plastidového (</a:t>
            </a:r>
            <a:r>
              <a:rPr lang="cs-CZ" dirty="0" err="1" smtClean="0"/>
              <a:t>pDNA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 </a:t>
            </a:r>
            <a:r>
              <a:rPr lang="cs-CZ" dirty="0" err="1" smtClean="0">
                <a:sym typeface="Symbol"/>
              </a:rPr>
              <a:t>mRNA</a:t>
            </a:r>
            <a:r>
              <a:rPr lang="cs-CZ" dirty="0" smtClean="0">
                <a:sym typeface="Symbol"/>
              </a:rPr>
              <a:t>)</a:t>
            </a:r>
            <a:br>
              <a:rPr lang="cs-CZ" dirty="0" smtClean="0">
                <a:sym typeface="Symbol"/>
              </a:rPr>
            </a:br>
            <a:r>
              <a:rPr lang="cs-CZ" dirty="0" err="1" smtClean="0"/>
              <a:t>genoforů</a:t>
            </a:r>
            <a:r>
              <a:rPr lang="cs-CZ" dirty="0" smtClean="0"/>
              <a:t>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4016" y="6093296"/>
            <a:ext cx="356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http://www.biologie.</a:t>
            </a:r>
            <a:r>
              <a:rPr lang="cs-CZ" sz="1400" b="1" dirty="0" err="1" smtClean="0"/>
              <a:t>estranky.cz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clanky</a:t>
            </a:r>
            <a:r>
              <a:rPr lang="cs-CZ" sz="1400" b="1" dirty="0" smtClean="0"/>
              <a:t>/</a:t>
            </a:r>
          </a:p>
          <a:p>
            <a:r>
              <a:rPr lang="cs-CZ" sz="1400" b="1" dirty="0" smtClean="0"/>
              <a:t>botanika/</a:t>
            </a:r>
            <a:r>
              <a:rPr lang="cs-CZ" sz="1400" b="1" dirty="0" err="1" smtClean="0"/>
              <a:t>rostlinna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bunka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rostlinna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bunka.html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77648"/>
            <a:ext cx="361074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80S-ribozomy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6344" y="692696"/>
          <a:ext cx="7200000" cy="4820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2000"/>
                <a:gridCol w="2484000"/>
                <a:gridCol w="284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cs-CZ" sz="2000" cap="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80S ribozom</a:t>
                      </a:r>
                      <a:endParaRPr lang="cs-CZ" sz="2000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Sedimentační konstanta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80S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Molekulová hmotnost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ym typeface="Symbol"/>
                        </a:rPr>
                        <a:t>3,2 x 10</a:t>
                      </a:r>
                      <a:r>
                        <a:rPr lang="cs-CZ" sz="1600" b="1" baseline="30000" dirty="0" smtClean="0">
                          <a:sym typeface="Symbol"/>
                        </a:rPr>
                        <a:t>6</a:t>
                      </a:r>
                      <a:r>
                        <a:rPr lang="cs-CZ" sz="1600" b="1" dirty="0" smtClean="0">
                          <a:sym typeface="Symbol"/>
                        </a:rPr>
                        <a:t> </a:t>
                      </a:r>
                      <a:r>
                        <a:rPr lang="cs-CZ" sz="1600" b="1" dirty="0" err="1" smtClean="0">
                          <a:sym typeface="Symbol"/>
                        </a:rPr>
                        <a:t>Da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Průměr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ym typeface="Symbol"/>
                        </a:rPr>
                        <a:t> 250 –</a:t>
                      </a:r>
                      <a:r>
                        <a:rPr lang="cs-CZ" sz="1600" b="1" baseline="0" dirty="0" smtClean="0">
                          <a:sym typeface="Symbol"/>
                        </a:rPr>
                        <a:t> 300 </a:t>
                      </a:r>
                      <a:r>
                        <a:rPr kumimoji="0" lang="cs-CZ" sz="1600" b="1" kern="1200" dirty="0" smtClean="0"/>
                        <a:t>Å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cs-CZ" sz="2000" cap="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Velká </a:t>
                      </a:r>
                      <a:r>
                        <a:rPr lang="cs-CZ" sz="2000" cap="all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podjednotka</a:t>
                      </a:r>
                      <a:endParaRPr lang="cs-CZ" sz="2000" b="1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Sedimentační konstanta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60S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Molekulová hmotnost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ym typeface="Symbol"/>
                        </a:rPr>
                        <a:t>2,0 x 10</a:t>
                      </a:r>
                      <a:r>
                        <a:rPr lang="cs-CZ" sz="1600" b="1" baseline="30000" dirty="0" smtClean="0">
                          <a:sym typeface="Symbol"/>
                        </a:rPr>
                        <a:t>6</a:t>
                      </a:r>
                      <a:r>
                        <a:rPr lang="cs-CZ" sz="1600" b="1" dirty="0" smtClean="0">
                          <a:sym typeface="Symbol"/>
                        </a:rPr>
                        <a:t> </a:t>
                      </a:r>
                      <a:r>
                        <a:rPr lang="cs-CZ" sz="1600" b="1" dirty="0" err="1" smtClean="0">
                          <a:sym typeface="Symbol"/>
                        </a:rPr>
                        <a:t>Da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Proteiny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47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cs-CZ" sz="1600" b="1" dirty="0" err="1" smtClean="0"/>
                        <a:t>rRNA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28S </a:t>
                      </a:r>
                      <a:r>
                        <a:rPr lang="cs-CZ" sz="1600" b="1" dirty="0" err="1" smtClean="0"/>
                        <a:t>rRNA</a:t>
                      </a:r>
                      <a:r>
                        <a:rPr lang="cs-CZ" sz="1600" b="1" dirty="0" smtClean="0"/>
                        <a:t> (3354 nukleotidů)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5S </a:t>
                      </a:r>
                      <a:r>
                        <a:rPr lang="cs-CZ" sz="1600" b="1" dirty="0" err="1" smtClean="0"/>
                        <a:t>rRNA</a:t>
                      </a:r>
                      <a:r>
                        <a:rPr lang="cs-CZ" sz="1600" b="1" dirty="0" smtClean="0"/>
                        <a:t> (154 nukleotidů)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5,8S </a:t>
                      </a:r>
                      <a:r>
                        <a:rPr lang="cs-CZ" sz="1600" b="1" dirty="0" err="1" smtClean="0"/>
                        <a:t>rRNA</a:t>
                      </a:r>
                      <a:r>
                        <a:rPr lang="cs-CZ" sz="1600" b="1" dirty="0" smtClean="0"/>
                        <a:t> (120</a:t>
                      </a:r>
                      <a:r>
                        <a:rPr lang="cs-CZ" sz="1600" b="1" baseline="0" dirty="0" smtClean="0"/>
                        <a:t> nukleotidů)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sz="2000" cap="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Malá </a:t>
                      </a:r>
                      <a:r>
                        <a:rPr lang="cs-CZ" sz="2000" cap="all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podjednotka</a:t>
                      </a:r>
                      <a:endParaRPr lang="cs-CZ" sz="2000" b="1" cap="all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Sedimentační konstanta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40S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Molekulová hmotnost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ym typeface="Symbol"/>
                        </a:rPr>
                        <a:t>1,2 x 10</a:t>
                      </a:r>
                      <a:r>
                        <a:rPr lang="cs-CZ" sz="1600" b="1" baseline="30000" dirty="0" smtClean="0">
                          <a:sym typeface="Symbol"/>
                        </a:rPr>
                        <a:t>6</a:t>
                      </a:r>
                      <a:r>
                        <a:rPr lang="cs-CZ" sz="1600" b="1" dirty="0" smtClean="0">
                          <a:sym typeface="Symbol"/>
                        </a:rPr>
                        <a:t> </a:t>
                      </a:r>
                      <a:r>
                        <a:rPr lang="cs-CZ" sz="1600" b="1" dirty="0" err="1" smtClean="0">
                          <a:sym typeface="Symbol"/>
                        </a:rPr>
                        <a:t>Da</a:t>
                      </a:r>
                      <a:endParaRPr lang="cs-CZ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Proteiny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32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err="1" smtClean="0"/>
                        <a:t>rRNA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18S </a:t>
                      </a:r>
                      <a:r>
                        <a:rPr lang="cs-CZ" sz="1600" b="1" dirty="0" err="1" smtClean="0"/>
                        <a:t>rRNA</a:t>
                      </a:r>
                      <a:r>
                        <a:rPr lang="cs-CZ" sz="1600" b="1" dirty="0" smtClean="0"/>
                        <a:t> (1753 nukleotidů)</a:t>
                      </a:r>
                      <a:endParaRPr lang="cs-CZ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802" y="5558797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http://en.wikipedia.org/wiki/Eukaryotic_Ribosome_(80S) - upraveno</a:t>
            </a:r>
          </a:p>
          <a:p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</a:t>
            </a:r>
            <a:r>
              <a:rPr lang="pt-BR" sz="1600" b="1" dirty="0" smtClean="0"/>
              <a:t> nebo 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cs-CZ" sz="1600" b="1" dirty="0" smtClean="0"/>
              <a:t>(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</a:t>
            </a:r>
            <a:r>
              <a:rPr lang="cs-CZ" sz="1600" b="1" dirty="0" smtClean="0"/>
              <a:t>)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1,660538921 (73) x 10 </a:t>
            </a:r>
            <a:r>
              <a:rPr lang="pt-B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-27</a:t>
            </a: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r>
              <a:rPr lang="cs-CZ" sz="1600" b="1" dirty="0" smtClean="0"/>
              <a:t>.</a:t>
            </a:r>
            <a:endParaRPr lang="cs-CZ" sz="1600" b="1" baseline="30000" dirty="0" smtClean="0"/>
          </a:p>
          <a:p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cs-CZ" sz="1600" b="1" dirty="0" smtClean="0"/>
              <a:t> či 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1Sv</a:t>
            </a:r>
            <a:r>
              <a:rPr lang="cs-CZ" sz="1600" b="1" dirty="0" smtClean="0"/>
              <a:t> (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Svedberg</a:t>
            </a:r>
            <a:r>
              <a:rPr lang="cs-CZ" sz="1600" b="1" dirty="0" smtClean="0"/>
              <a:t> ) - sedimentační koeficient. Udává čas, za který proběhne sedimentace dané makromolekuly při její centrifugaci,</a:t>
            </a:r>
            <a:r>
              <a:rPr lang="cs-CZ" sz="1600" b="1" baseline="30000" dirty="0" smtClean="0"/>
              <a:t> </a:t>
            </a:r>
            <a:r>
              <a:rPr lang="cs-CZ" sz="1600" b="1" dirty="0" smtClean="0"/>
              <a:t>a to při daném zrychlení centrifugy. 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 = 10</a:t>
            </a:r>
            <a:r>
              <a:rPr lang="cs-CZ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−13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</a:t>
            </a:r>
            <a:r>
              <a:rPr lang="cs-CZ" sz="1600" b="1" dirty="0" smtClean="0"/>
              <a:t>.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1Å</a:t>
            </a:r>
            <a:r>
              <a:rPr lang="cs-CZ" sz="1600" b="1" dirty="0" smtClean="0"/>
              <a:t> (</a:t>
            </a:r>
            <a:r>
              <a:rPr lang="cs-CZ" sz="1600" b="1" dirty="0" err="1" smtClean="0"/>
              <a:t>Ångström</a:t>
            </a:r>
            <a:r>
              <a:rPr lang="cs-CZ" sz="1600" b="1" dirty="0" smtClean="0"/>
              <a:t> nebo </a:t>
            </a:r>
            <a:r>
              <a:rPr lang="cs-CZ" sz="1600" b="1" dirty="0" err="1" smtClean="0"/>
              <a:t>angstrom</a:t>
            </a:r>
            <a:r>
              <a:rPr lang="cs-CZ" sz="1600" b="1" dirty="0" smtClean="0"/>
              <a:t> : jednotka délky. 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1Å =  0,1 </a:t>
            </a:r>
            <a:r>
              <a:rPr lang="cs-CZ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neboli 10</a:t>
            </a:r>
            <a:r>
              <a:rPr lang="cs-CZ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</a:t>
            </a: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</a:t>
            </a:r>
            <a:r>
              <a:rPr lang="cs-CZ" sz="1600" b="1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3312368" cy="3168352"/>
          </a:xfrm>
        </p:spPr>
        <p:txBody>
          <a:bodyPr/>
          <a:lstStyle/>
          <a:p>
            <a:r>
              <a:rPr lang="cs-CZ" dirty="0" smtClean="0"/>
              <a:t>Složeny ze dvou </a:t>
            </a:r>
            <a:r>
              <a:rPr lang="cs-CZ" dirty="0" err="1" smtClean="0"/>
              <a:t>podjednotek</a:t>
            </a:r>
            <a:endParaRPr lang="cs-CZ" dirty="0" smtClean="0"/>
          </a:p>
          <a:p>
            <a:r>
              <a:rPr lang="cs-CZ" dirty="0" smtClean="0"/>
              <a:t>Obsahují 4 molekuly </a:t>
            </a:r>
            <a:r>
              <a:rPr lang="cs-CZ" dirty="0" err="1" smtClean="0"/>
              <a:t>rRNA</a:t>
            </a:r>
            <a:r>
              <a:rPr lang="cs-CZ" dirty="0" smtClean="0"/>
              <a:t> + cca 70 proteinů (fylogenetické postavení druhu)</a:t>
            </a:r>
          </a:p>
          <a:p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434" y="44624"/>
            <a:ext cx="4830942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570424"/>
            <a:ext cx="375476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80S-ribozomy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6525344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http://classconnection.s3.amazonaws.com/768/</a:t>
            </a:r>
            <a:r>
              <a:rPr lang="cs-CZ" sz="1200" b="1" dirty="0" err="1" smtClean="0"/>
              <a:t>flashcards</a:t>
            </a:r>
            <a:r>
              <a:rPr lang="cs-CZ" sz="1200" b="1" dirty="0" smtClean="0"/>
              <a:t>/1177768/</a:t>
            </a:r>
            <a:r>
              <a:rPr lang="cs-CZ" sz="1200" b="1" dirty="0" err="1" smtClean="0"/>
              <a:t>png</a:t>
            </a:r>
            <a:r>
              <a:rPr lang="cs-CZ" sz="1200" b="1" dirty="0" smtClean="0"/>
              <a:t>/rrna1333777455147.png upraveno</a:t>
            </a:r>
            <a:endParaRPr lang="cs-CZ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464</TotalTime>
  <Words>580</Words>
  <Application>Microsoft Office PowerPoint</Application>
  <PresentationFormat>Předvádění na obrazovce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Bohatý</vt:lpstr>
      <vt:lpstr>Snímek 1</vt:lpstr>
      <vt:lpstr>Translace I.</vt:lpstr>
      <vt:lpstr>Exprese genu</vt:lpstr>
      <vt:lpstr>translace</vt:lpstr>
      <vt:lpstr>translace</vt:lpstr>
      <vt:lpstr>Lokalizace translace</vt:lpstr>
      <vt:lpstr>Lokalizace translace</vt:lpstr>
      <vt:lpstr>80S-ribozomy</vt:lpstr>
      <vt:lpstr>80S-ribozomy</vt:lpstr>
      <vt:lpstr>80S-ribozomy</vt:lpstr>
      <vt:lpstr>70S-ribozom</vt:lpstr>
      <vt:lpstr>70S-ribozom</vt:lpstr>
      <vt:lpstr>Ribozomy v  buňce</vt:lpstr>
      <vt:lpstr>RibozOmy v buňce</vt:lpstr>
      <vt:lpstr>Preproteinyproteiny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Translace </dc:title>
  <dc:creator>ucitel</dc:creator>
  <cp:lastModifiedBy>Dell</cp:lastModifiedBy>
  <cp:revision>7</cp:revision>
  <dcterms:created xsi:type="dcterms:W3CDTF">2014-05-19T16:43:31Z</dcterms:created>
  <dcterms:modified xsi:type="dcterms:W3CDTF">2014-09-26T14:17:28Z</dcterms:modified>
</cp:coreProperties>
</file>