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0166D4-F80D-4BE2-9EEF-C089BA01D79F}" type="datetimeFigureOut">
              <a:rPr lang="cs-CZ" smtClean="0"/>
              <a:pPr/>
              <a:t>7. 3. 2016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71021A-9BDE-46C9-A77B-5DC644D7F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66D4-F80D-4BE2-9EEF-C089BA01D79F}" type="datetimeFigureOut">
              <a:rPr lang="cs-CZ" smtClean="0"/>
              <a:pPr/>
              <a:t>7. 3. 2016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1021A-9BDE-46C9-A77B-5DC644D7F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90166D4-F80D-4BE2-9EEF-C089BA01D79F}" type="datetimeFigureOut">
              <a:rPr lang="cs-CZ" smtClean="0"/>
              <a:pPr/>
              <a:t>7. 3. 2016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71021A-9BDE-46C9-A77B-5DC644D7F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66D4-F80D-4BE2-9EEF-C089BA01D79F}" type="datetimeFigureOut">
              <a:rPr lang="cs-CZ" smtClean="0"/>
              <a:pPr/>
              <a:t>7. 3. 2016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1021A-9BDE-46C9-A77B-5DC644D7F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0166D4-F80D-4BE2-9EEF-C089BA01D79F}" type="datetimeFigureOut">
              <a:rPr lang="cs-CZ" smtClean="0"/>
              <a:pPr/>
              <a:t>7. 3. 2016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071021A-9BDE-46C9-A77B-5DC644D7F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66D4-F80D-4BE2-9EEF-C089BA01D79F}" type="datetimeFigureOut">
              <a:rPr lang="cs-CZ" smtClean="0"/>
              <a:pPr/>
              <a:t>7. 3. 2016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1021A-9BDE-46C9-A77B-5DC644D7F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66D4-F80D-4BE2-9EEF-C089BA01D79F}" type="datetimeFigureOut">
              <a:rPr lang="cs-CZ" smtClean="0"/>
              <a:pPr/>
              <a:t>7. 3. 2016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1021A-9BDE-46C9-A77B-5DC644D7F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66D4-F80D-4BE2-9EEF-C089BA01D79F}" type="datetimeFigureOut">
              <a:rPr lang="cs-CZ" smtClean="0"/>
              <a:pPr/>
              <a:t>7. 3. 2016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1021A-9BDE-46C9-A77B-5DC644D7F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0166D4-F80D-4BE2-9EEF-C089BA01D79F}" type="datetimeFigureOut">
              <a:rPr lang="cs-CZ" smtClean="0"/>
              <a:pPr/>
              <a:t>7. 3. 2016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1021A-9BDE-46C9-A77B-5DC644D7F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66D4-F80D-4BE2-9EEF-C089BA01D79F}" type="datetimeFigureOut">
              <a:rPr lang="cs-CZ" smtClean="0"/>
              <a:pPr/>
              <a:t>7. 3. 2016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1021A-9BDE-46C9-A77B-5DC644D7F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66D4-F80D-4BE2-9EEF-C089BA01D79F}" type="datetimeFigureOut">
              <a:rPr lang="cs-CZ" smtClean="0"/>
              <a:pPr/>
              <a:t>7. 3. 2016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71021A-9BDE-46C9-A77B-5DC644D7F7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90166D4-F80D-4BE2-9EEF-C089BA01D79F}" type="datetimeFigureOut">
              <a:rPr lang="cs-CZ" smtClean="0"/>
              <a:pPr/>
              <a:t>7. 3. 2016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71021A-9BDE-46C9-A77B-5DC644D7F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dirty="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DUM č. </a:t>
            </a:r>
            <a:r>
              <a:rPr lang="cs-CZ" b="1" dirty="0" smtClean="0"/>
              <a:t>10 </a:t>
            </a:r>
            <a:r>
              <a:rPr lang="cs-CZ" b="1" dirty="0"/>
              <a:t>v sadě</a:t>
            </a:r>
          </a:p>
          <a:p>
            <a:pPr algn="ctr"/>
            <a:r>
              <a:rPr lang="cs-CZ" b="1" dirty="0"/>
              <a:t>37. </a:t>
            </a:r>
            <a:r>
              <a:rPr lang="cs-CZ" b="1" dirty="0" err="1"/>
              <a:t>Bi</a:t>
            </a:r>
            <a:r>
              <a:rPr lang="cs-CZ" b="1" dirty="0"/>
              <a:t>-2 </a:t>
            </a:r>
            <a:r>
              <a:rPr lang="pl-PL" b="1" dirty="0"/>
              <a:t>Cytologie, molekulární biologie a genetika</a:t>
            </a:r>
            <a:r>
              <a:rPr lang="cs-CZ" dirty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pPr marL="1169988" indent="-1169988"/>
            <a:r>
              <a:rPr lang="cs-CZ" sz="1400" dirty="0"/>
              <a:t>Anotace DUM: </a:t>
            </a:r>
            <a:r>
              <a:rPr lang="cs-CZ" sz="1400" dirty="0" smtClean="0"/>
              <a:t>Finální fáze exprese genetické informace - translace (překlad) genetické informace do sekvence aminokyselin v proteinech. Význam, mechanizmus průběhu </a:t>
            </a:r>
            <a:r>
              <a:rPr lang="cs-CZ" sz="1400" dirty="0" err="1" smtClean="0"/>
              <a:t>proteosyntézy</a:t>
            </a:r>
            <a:r>
              <a:rPr lang="cs-CZ" sz="1400" dirty="0" smtClean="0"/>
              <a:t>.</a:t>
            </a:r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66955" y="908720"/>
            <a:ext cx="7239000" cy="594928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Navázání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iniciční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Met-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tRNA</a:t>
            </a:r>
            <a:r>
              <a:rPr lang="cs-CZ" sz="2400" baseline="30000" dirty="0" err="1" smtClean="0">
                <a:latin typeface="Arial" pitchFamily="34" charset="0"/>
                <a:cs typeface="Arial" pitchFamily="34" charset="0"/>
              </a:rPr>
              <a:t>Met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společně s dalšími iniciačními faktory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k malé ribozomové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podjednotce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Komplex se naváže na 5´-konec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mRNA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(rozpoznává čepičku).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Klouže po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mRNA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ve směru 5´→ 3´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až nalezne iniciační AUG kodon.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Naváže se velká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podjednotka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ribozomu a ten je nyní kompletní,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iniciační Met-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tRNA</a:t>
            </a:r>
            <a:r>
              <a:rPr lang="cs-CZ" sz="2400" baseline="30000" dirty="0" err="1" smtClean="0">
                <a:latin typeface="Arial" pitchFamily="34" charset="0"/>
                <a:cs typeface="Arial" pitchFamily="34" charset="0"/>
              </a:rPr>
              <a:t>Met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se nachází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vázaná v P-místě ribozomu.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Do A-místa se naváže další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aminoacyl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tRNA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odpovídající svým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antikodonem druhému kodonu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mRNA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za AUG.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5062"/>
          <a:stretch>
            <a:fillRect/>
          </a:stretch>
        </p:blipFill>
        <p:spPr bwMode="auto">
          <a:xfrm>
            <a:off x="5363691" y="44624"/>
            <a:ext cx="2736701" cy="67745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968552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40160" y="6525345"/>
            <a:ext cx="38519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http://www.</a:t>
            </a:r>
            <a:r>
              <a:rPr lang="cs-CZ" sz="1200" b="1" dirty="0" err="1" smtClean="0"/>
              <a:t>studiumbiochemie.cz</a:t>
            </a:r>
            <a:r>
              <a:rPr lang="cs-CZ" sz="1200" b="1" dirty="0" smtClean="0"/>
              <a:t>/translace.</a:t>
            </a:r>
            <a:r>
              <a:rPr lang="cs-CZ" sz="1200" b="1" dirty="0" err="1" smtClean="0"/>
              <a:t>html</a:t>
            </a:r>
            <a:r>
              <a:rPr lang="cs-CZ" sz="1200" b="1" dirty="0" smtClean="0"/>
              <a:t>#3</a:t>
            </a:r>
            <a:endParaRPr lang="cs-CZ" sz="1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44624"/>
            <a:ext cx="5482952" cy="648072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747464"/>
            <a:ext cx="5472608" cy="5993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Začíná navázáním další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aminoacyl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tRNA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do A-místa ribozomu.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Polypeptidový řetězec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odpojen od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tRNA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v P-místě a připojen peptidovou vazbou k aminokyselině nesené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tRNA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a nacházející se nyní v A-místě.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Zároveň dojde k posunu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tRNA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nesoucí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polypeptidový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řetězec z A-místa do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P-místa a k posunu nyní volné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tRNA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z P-místa do E-místa.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0443"/>
            <a:ext cx="2649022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15616" y="6453336"/>
            <a:ext cx="543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studiumbiochemie.cz</a:t>
            </a:r>
            <a:r>
              <a:rPr lang="cs-CZ" sz="1400" b="1" dirty="0" smtClean="0"/>
              <a:t>/translace.</a:t>
            </a:r>
            <a:r>
              <a:rPr lang="cs-CZ" sz="1400" b="1" dirty="0" err="1" smtClean="0"/>
              <a:t>html</a:t>
            </a:r>
            <a:r>
              <a:rPr lang="cs-CZ" sz="1400" b="1" dirty="0" smtClean="0"/>
              <a:t>#3</a:t>
            </a:r>
            <a:endParaRPr lang="cs-CZ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4978896" cy="5661248"/>
          </a:xfrm>
        </p:spPr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Uvolněné A-místo obsadí další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aminoacyl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tRNA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Na závěr se uvolní volná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tRNA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z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E-místa a celý proces se opakuje.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Vznik peptidické vazby katalyzuje enzym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peptidyl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transferáza, která je součástí velké ribozomální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podjednotky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0443"/>
            <a:ext cx="2649022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540060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5616" y="6453336"/>
            <a:ext cx="543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studiumbiochemie.cz</a:t>
            </a:r>
            <a:r>
              <a:rPr lang="cs-CZ" sz="1400" b="1" dirty="0" smtClean="0"/>
              <a:t>/translace.</a:t>
            </a:r>
            <a:r>
              <a:rPr lang="cs-CZ" sz="1400" b="1" dirty="0" err="1" smtClean="0"/>
              <a:t>html</a:t>
            </a:r>
            <a:r>
              <a:rPr lang="cs-CZ" sz="1400" b="1" dirty="0" smtClean="0"/>
              <a:t>#3</a:t>
            </a:r>
            <a:endParaRPr lang="cs-CZ" sz="1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55496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5400600" cy="6021288"/>
          </a:xfrm>
        </p:spPr>
        <p:txBody>
          <a:bodyPr>
            <a:normAutofit fontScale="92500"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Terminaci nastává v okamžiku, když se v A-místě objeví jeden ze 3 terminačních (stop) kodonů (UAA, UAG, UGA).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Stop kodony nerozeznává žádná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tRNA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a místo toho se navážou proteinové uvolňovací faktory.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Důsledkem je připojení molekuly vody místo aminokyseliny enzymem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peptidyl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transferázou.</a:t>
            </a:r>
          </a:p>
          <a:p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Polypeptidový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řetězec je tím ukončen a dojde k jeho uvolnění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z ribozomu.</a:t>
            </a:r>
          </a:p>
          <a:p>
            <a:endParaRPr lang="cs-CZ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8049"/>
            <a:ext cx="2592288" cy="675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115616" y="6453336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studiumbiochemie.cz</a:t>
            </a:r>
            <a:r>
              <a:rPr lang="cs-CZ" sz="1400" b="1" dirty="0" smtClean="0"/>
              <a:t>/translace.</a:t>
            </a:r>
            <a:r>
              <a:rPr lang="cs-CZ" sz="1400" b="1" dirty="0" err="1" smtClean="0"/>
              <a:t>html</a:t>
            </a:r>
            <a:r>
              <a:rPr lang="cs-CZ" sz="1400" b="1" dirty="0" smtClean="0"/>
              <a:t>#3</a:t>
            </a:r>
            <a:endParaRPr lang="cs-CZ" sz="1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62632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Polyribozomy</a:t>
            </a:r>
            <a:r>
              <a:rPr lang="cs-CZ" dirty="0" smtClean="0"/>
              <a:t> (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polyzomy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980728"/>
            <a:ext cx="813690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mRNA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dochází opakovaně k iniciaci translace. Na jedné molekule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mRNA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provádí translaci více ribozomů najednou.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526" y="1890861"/>
            <a:ext cx="60388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67544" y="63621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Základy buněčné biologie -- Úvod do molekulární biologie buňky </a:t>
            </a:r>
            <a:br>
              <a:rPr lang="cs-CZ" sz="1400" b="1" dirty="0"/>
            </a:br>
            <a:r>
              <a:rPr lang="cs-CZ" sz="1400" b="1" dirty="0"/>
              <a:t>Autor: </a:t>
            </a:r>
            <a:r>
              <a:rPr lang="cs-CZ" sz="1400" b="1" dirty="0" err="1"/>
              <a:t>Alberts</a:t>
            </a:r>
            <a:r>
              <a:rPr lang="cs-CZ" sz="1400" b="1" dirty="0"/>
              <a:t>, B.; </a:t>
            </a:r>
            <a:r>
              <a:rPr lang="cs-CZ" sz="1400" b="1" dirty="0" err="1"/>
              <a:t>Bray</a:t>
            </a:r>
            <a:r>
              <a:rPr lang="cs-CZ" sz="1400" b="1" dirty="0"/>
              <a:t>, D.; </a:t>
            </a:r>
            <a:r>
              <a:rPr lang="cs-CZ" sz="1400" b="1" dirty="0" err="1"/>
              <a:t>Johnson</a:t>
            </a:r>
            <a:r>
              <a:rPr lang="cs-CZ" sz="1400" b="1" dirty="0"/>
              <a:t>, A.; </a:t>
            </a:r>
            <a:r>
              <a:rPr lang="cs-CZ" sz="1400" b="1" dirty="0" err="1"/>
              <a:t>Lewis</a:t>
            </a:r>
            <a:r>
              <a:rPr lang="cs-CZ" sz="1400" b="1" dirty="0"/>
              <a:t>, J.; </a:t>
            </a:r>
            <a:r>
              <a:rPr lang="cs-CZ" sz="1400" b="1" dirty="0" err="1"/>
              <a:t>Raff</a:t>
            </a:r>
            <a:r>
              <a:rPr lang="cs-CZ" sz="1400" b="1" dirty="0"/>
              <a:t>, M.; </a:t>
            </a:r>
            <a:r>
              <a:rPr lang="cs-CZ" sz="1400" b="1" dirty="0" err="1"/>
              <a:t>Roberts</a:t>
            </a:r>
            <a:r>
              <a:rPr lang="cs-CZ" sz="1400" b="1" dirty="0"/>
              <a:t>, K.; Walter, P</a:t>
            </a:r>
            <a:r>
              <a:rPr lang="cs-CZ" sz="1400" b="1" dirty="0" smtClean="0"/>
              <a:t>.</a:t>
            </a:r>
            <a:endParaRPr lang="cs-CZ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Arial Black" pitchFamily="34" charset="0"/>
              </a:rPr>
              <a:t>Translace II.</a:t>
            </a:r>
            <a:endParaRPr lang="cs-CZ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 translace</a:t>
            </a:r>
            <a:endParaRPr lang="cs-CZ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266928" cy="62632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Podstata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836712"/>
            <a:ext cx="8208912" cy="2664296"/>
          </a:xfrm>
        </p:spPr>
        <p:txBody>
          <a:bodyPr>
            <a:normAutofit/>
          </a:bodyPr>
          <a:lstStyle/>
          <a:p>
            <a:r>
              <a:rPr lang="cs-CZ" dirty="0" smtClean="0"/>
              <a:t>Termínem translace se označuje proces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překladu genetické informace z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mRNA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primární struktury proteinu</a:t>
            </a:r>
            <a:r>
              <a:rPr lang="cs-CZ" dirty="0" smtClean="0"/>
              <a:t> (tj.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sekvence aminokyselin</a:t>
            </a:r>
            <a:r>
              <a:rPr lang="cs-CZ" dirty="0" smtClean="0"/>
              <a:t> v </a:t>
            </a:r>
            <a:r>
              <a:rPr lang="cs-CZ" dirty="0" err="1" smtClean="0"/>
              <a:t>polypeptidovém</a:t>
            </a:r>
            <a:r>
              <a:rPr lang="cs-CZ" dirty="0" smtClean="0"/>
              <a:t> </a:t>
            </a:r>
            <a:r>
              <a:rPr lang="cs-CZ" dirty="0" err="1" smtClean="0"/>
              <a:t>řetezci</a:t>
            </a:r>
            <a:r>
              <a:rPr lang="cs-CZ" dirty="0" smtClean="0"/>
              <a:t>).</a:t>
            </a:r>
          </a:p>
          <a:p>
            <a:r>
              <a:rPr lang="cs-CZ" dirty="0" smtClean="0"/>
              <a:t>Translace je tedy po transkripci druhým hlavním mechanizmem exprese genetické informace.</a:t>
            </a:r>
          </a:p>
          <a:p>
            <a:endParaRPr lang="cs-CZ" dirty="0"/>
          </a:p>
        </p:txBody>
      </p:sp>
      <p:pic>
        <p:nvPicPr>
          <p:cNvPr id="2050" name="Picture 2" descr="http://www.sekk.cz/prodej/cd_encyklopedie/SJATJ_soubory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5943600" cy="320992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64096" y="6525344"/>
            <a:ext cx="6300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podle</a:t>
            </a:r>
            <a:r>
              <a:rPr lang="cs-CZ" sz="1400" b="1" dirty="0"/>
              <a:t>: </a:t>
            </a:r>
            <a:r>
              <a:rPr lang="cs-CZ" sz="1400" b="1" dirty="0" err="1"/>
              <a:t>Raven</a:t>
            </a:r>
            <a:r>
              <a:rPr lang="cs-CZ" sz="1400" b="1" dirty="0"/>
              <a:t> P.H., </a:t>
            </a:r>
            <a:r>
              <a:rPr lang="cs-CZ" sz="1400" b="1" dirty="0" err="1"/>
              <a:t>Johnson</a:t>
            </a:r>
            <a:r>
              <a:rPr lang="cs-CZ" sz="1400" b="1" dirty="0"/>
              <a:t> G.B.: Biology, 3rd </a:t>
            </a:r>
            <a:r>
              <a:rPr lang="cs-CZ" sz="1400" b="1" dirty="0" err="1"/>
              <a:t>Ed</a:t>
            </a:r>
            <a:r>
              <a:rPr lang="cs-CZ" sz="1400" b="1" dirty="0"/>
              <a:t>., </a:t>
            </a:r>
            <a:r>
              <a:rPr lang="cs-CZ" sz="1400" b="1" dirty="0" err="1"/>
              <a:t>Mosby</a:t>
            </a:r>
            <a:r>
              <a:rPr lang="cs-CZ" sz="1400" b="1" dirty="0"/>
              <a:t>, London, 1992)</a:t>
            </a:r>
            <a:endParaRPr lang="cs-CZ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7776864" cy="5589240"/>
          </a:xfrm>
        </p:spPr>
        <p:txBody>
          <a:bodyPr>
            <a:noAutofit/>
          </a:bodyPr>
          <a:lstStyle/>
          <a:p>
            <a:r>
              <a:rPr lang="pl-PL" dirty="0" smtClean="0"/>
              <a:t>Pri translaci na ribozomu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mRNA</a:t>
            </a:r>
            <a:r>
              <a:rPr lang="pl-PL" dirty="0" smtClean="0"/>
              <a:t> </a:t>
            </a:r>
            <a:r>
              <a:rPr lang="pl-PL" b="1" i="1" dirty="0" smtClean="0">
                <a:solidFill>
                  <a:srgbClr val="FF0000"/>
                </a:solidFill>
              </a:rPr>
              <a:t>(messenger RNA)</a:t>
            </a:r>
            <a:r>
              <a:rPr lang="pl-PL" dirty="0" smtClean="0"/>
              <a:t> </a:t>
            </a:r>
            <a:r>
              <a:rPr lang="pt-BR" dirty="0" smtClean="0"/>
              <a:t>slouží jako matrice, k níž se na základ</a:t>
            </a:r>
            <a:r>
              <a:rPr lang="cs-CZ" dirty="0" smtClean="0"/>
              <a:t>ě</a:t>
            </a:r>
            <a:r>
              <a:rPr lang="pt-BR" dirty="0" smtClean="0"/>
              <a:t> komplementarity b</a:t>
            </a:r>
            <a:r>
              <a:rPr lang="cs-CZ" dirty="0" smtClean="0"/>
              <a:t>a</a:t>
            </a:r>
            <a:r>
              <a:rPr lang="pt-BR" dirty="0" smtClean="0"/>
              <a:t>zí p</a:t>
            </a:r>
            <a:r>
              <a:rPr lang="cs-CZ" dirty="0" smtClean="0"/>
              <a:t>ř</a:t>
            </a:r>
            <a:r>
              <a:rPr lang="pt-BR" dirty="0" smtClean="0"/>
              <a:t>i</a:t>
            </a:r>
            <a:r>
              <a:rPr lang="cs-CZ" dirty="0" smtClean="0"/>
              <a:t>ř</a:t>
            </a:r>
            <a:r>
              <a:rPr lang="pt-BR" dirty="0" smtClean="0"/>
              <a:t>azují svými</a:t>
            </a:r>
            <a:r>
              <a:rPr lang="cs-CZ" dirty="0" smtClean="0"/>
              <a:t> antikodony jednotlivé molekuly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cs-CZ" dirty="0" smtClean="0"/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(transfer RNA)</a:t>
            </a:r>
            <a:r>
              <a:rPr lang="cs-CZ" dirty="0" smtClean="0"/>
              <a:t>, nesoucí na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akceptorovém rameni</a:t>
            </a:r>
            <a:r>
              <a:rPr lang="cs-CZ" dirty="0" smtClean="0"/>
              <a:t> aktivované aminokyseliny, které se navzájem spojují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peptidovými vazbami</a:t>
            </a:r>
            <a:r>
              <a:rPr lang="cs-CZ" dirty="0" smtClean="0"/>
              <a:t> za vzniku </a:t>
            </a:r>
            <a:r>
              <a:rPr lang="cs-CZ" dirty="0" err="1" smtClean="0"/>
              <a:t>polypeptidových</a:t>
            </a:r>
            <a:r>
              <a:rPr lang="cs-CZ" dirty="0" smtClean="0"/>
              <a:t> řetězců.</a:t>
            </a:r>
          </a:p>
          <a:p>
            <a:r>
              <a:rPr lang="cs-CZ" dirty="0" smtClean="0"/>
              <a:t>Přiřazování </a:t>
            </a:r>
            <a:r>
              <a:rPr lang="cs-CZ" dirty="0" err="1" smtClean="0"/>
              <a:t>proteinogenních</a:t>
            </a:r>
            <a:r>
              <a:rPr lang="cs-CZ" dirty="0" smtClean="0"/>
              <a:t> aminokyselin se děje na základě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genetického kódu</a:t>
            </a:r>
            <a:r>
              <a:rPr lang="cs-CZ" dirty="0" smtClean="0"/>
              <a:t>.</a:t>
            </a:r>
          </a:p>
          <a:p>
            <a:r>
              <a:rPr lang="cs-CZ" dirty="0" smtClean="0">
                <a:cs typeface="Arial" pitchFamily="34" charset="0"/>
              </a:rPr>
              <a:t>Translační aparát čte </a:t>
            </a:r>
            <a:r>
              <a:rPr lang="cs-CZ" dirty="0" err="1" smtClean="0">
                <a:cs typeface="Arial" pitchFamily="34" charset="0"/>
              </a:rPr>
              <a:t>mRNA</a:t>
            </a:r>
            <a:r>
              <a:rPr lang="cs-CZ" dirty="0" smtClean="0">
                <a:cs typeface="Arial" pitchFamily="34" charset="0"/>
              </a:rPr>
              <a:t> ve směru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5´→3´</a:t>
            </a:r>
            <a:r>
              <a:rPr lang="cs-CZ" dirty="0" smtClean="0">
                <a:cs typeface="Arial" pitchFamily="34" charset="0"/>
              </a:rPr>
              <a:t>.</a:t>
            </a:r>
          </a:p>
          <a:p>
            <a:r>
              <a:rPr lang="cs-CZ" dirty="0" smtClean="0">
                <a:cs typeface="Arial" pitchFamily="34" charset="0"/>
              </a:rPr>
              <a:t>Nový </a:t>
            </a:r>
            <a:r>
              <a:rPr lang="cs-CZ" dirty="0" err="1" smtClean="0">
                <a:cs typeface="Arial" pitchFamily="34" charset="0"/>
              </a:rPr>
              <a:t>polypeptidový</a:t>
            </a:r>
            <a:r>
              <a:rPr lang="cs-CZ" dirty="0" smtClean="0">
                <a:cs typeface="Arial" pitchFamily="34" charset="0"/>
              </a:rPr>
              <a:t> řetězec se syntetizuje od</a:t>
            </a:r>
            <a:br>
              <a:rPr lang="cs-CZ" dirty="0" smtClean="0">
                <a:cs typeface="Arial" pitchFamily="34" charset="0"/>
              </a:rPr>
            </a:b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N-konce </a:t>
            </a:r>
            <a:r>
              <a:rPr lang="cs-CZ" dirty="0" smtClean="0">
                <a:cs typeface="Arial" pitchFamily="34" charset="0"/>
              </a:rPr>
              <a:t>směrem k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C-konci</a:t>
            </a:r>
            <a:r>
              <a:rPr lang="cs-CZ" dirty="0" smtClean="0">
                <a:cs typeface="Arial" pitchFamily="34" charset="0"/>
              </a:rPr>
              <a:t>.</a:t>
            </a:r>
          </a:p>
          <a:p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266928" cy="62632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Podstata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4104" y="210384"/>
            <a:ext cx="3772272" cy="62632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024" y="908720"/>
            <a:ext cx="2908176" cy="108012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6386" name="Picture 2" descr="http://upload.wikimedia.org/wikipedia/commons/thumb/b/ba/TRNA-Phe_yeast_1ehz.png/640px-TRNA-Phe_yeast_1eh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561" y="2276872"/>
            <a:ext cx="4055839" cy="401147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779912" y="629015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http://en.wikipedia.org/wiki/Transfer_</a:t>
            </a:r>
          </a:p>
          <a:p>
            <a:r>
              <a:rPr lang="cs-CZ" sz="1400" b="1" dirty="0" smtClean="0"/>
              <a:t>RNA#</a:t>
            </a:r>
            <a:r>
              <a:rPr lang="cs-CZ" sz="1400" b="1" dirty="0" err="1" smtClean="0"/>
              <a:t>mediaviewer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File</a:t>
            </a:r>
            <a:r>
              <a:rPr lang="cs-CZ" sz="1400" b="1" dirty="0" smtClean="0"/>
              <a:t>:TRNA-</a:t>
            </a:r>
            <a:r>
              <a:rPr lang="cs-CZ" sz="1400" b="1" dirty="0" err="1" smtClean="0"/>
              <a:t>Phe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yeast</a:t>
            </a:r>
            <a:r>
              <a:rPr lang="cs-CZ" sz="1400" b="1" dirty="0" smtClean="0"/>
              <a:t>_1ehz.png</a:t>
            </a:r>
            <a:endParaRPr lang="cs-CZ" sz="1400" b="1" dirty="0"/>
          </a:p>
        </p:txBody>
      </p:sp>
      <p:pic>
        <p:nvPicPr>
          <p:cNvPr id="16388" name="Picture 4" descr="http://hyperphysics.phy-astr.gsu.edu/hbase/organic/imgorg/trna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43" y="332656"/>
            <a:ext cx="4200525" cy="598170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44016" y="6309320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http://hyperphysics.phy-astr.gsu.edu/hbase/organic/trna.html</a:t>
            </a:r>
            <a:endParaRPr lang="cs-CZ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755576" y="2060848"/>
            <a:ext cx="6120680" cy="252028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258816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7239000" cy="5400600"/>
          </a:xfrm>
        </p:spPr>
        <p:txBody>
          <a:bodyPr/>
          <a:lstStyle/>
          <a:p>
            <a:r>
              <a:rPr lang="cs-CZ" dirty="0" smtClean="0"/>
              <a:t>Vlastní tvorba </a:t>
            </a:r>
            <a:r>
              <a:rPr lang="cs-CZ" dirty="0" err="1" smtClean="0"/>
              <a:t>polypeptidového</a:t>
            </a:r>
            <a:r>
              <a:rPr lang="cs-CZ" dirty="0" smtClean="0"/>
              <a:t> řetězce probíhá v několika stupních:</a:t>
            </a:r>
          </a:p>
          <a:p>
            <a:pPr marL="985838" indent="-514350">
              <a:spcBef>
                <a:spcPts val="18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Aktivace aminokyselin</a:t>
            </a:r>
          </a:p>
          <a:p>
            <a:pPr marL="985838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Iniciace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proteosyntézy</a:t>
            </a: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85838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Elongace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polypeptidového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řetězce</a:t>
            </a:r>
          </a:p>
          <a:p>
            <a:pPr marL="985838" indent="-514350">
              <a:spcAft>
                <a:spcPts val="1800"/>
              </a:spcAft>
              <a:buFont typeface="+mj-lt"/>
              <a:buAutoNum type="arabicPeriod"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Terminace (ukončení) biosyntézy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polypeptidového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řetězce</a:t>
            </a:r>
          </a:p>
          <a:p>
            <a:pPr marL="263525" indent="-263525"/>
            <a:r>
              <a:rPr lang="cs-CZ" dirty="0" smtClean="0"/>
              <a:t>Pro jednotlivé fáze </a:t>
            </a:r>
            <a:r>
              <a:rPr lang="cs-CZ" dirty="0" err="1" smtClean="0"/>
              <a:t>proteosyntézy</a:t>
            </a:r>
            <a:r>
              <a:rPr lang="cs-CZ" dirty="0" smtClean="0"/>
              <a:t> jsou podstatné skupiny translačních faktorů – proteinů s katalytickou aktivitou (neřadí se mezi enzymy!).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91500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aminokyselin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052736"/>
            <a:ext cx="8136904" cy="5733256"/>
          </a:xfrm>
        </p:spPr>
        <p:txBody>
          <a:bodyPr>
            <a:normAutofit/>
          </a:bodyPr>
          <a:lstStyle/>
          <a:p>
            <a:r>
              <a:rPr lang="cs-CZ" dirty="0" smtClean="0"/>
              <a:t>K aktivaci dochází v cytoplazmě.</a:t>
            </a:r>
          </a:p>
          <a:p>
            <a:r>
              <a:rPr lang="cs-CZ" dirty="0" smtClean="0"/>
              <a:t>Aktivací rozumíme „vyzdvižení“ aminokyselin na vyšší energetickou hladinu 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Aktivaci katalyzují enzymy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aminoacyl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synthetasy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– specifické pro každou jednotlivou aminokyselinu a </a:t>
            </a:r>
            <a:r>
              <a:rPr lang="cs-CZ" dirty="0" err="1" smtClean="0"/>
              <a:t>tRNA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Aminoacyl</a:t>
            </a:r>
            <a:r>
              <a:rPr lang="cs-CZ" dirty="0" smtClean="0"/>
              <a:t>-</a:t>
            </a:r>
            <a:r>
              <a:rPr lang="cs-CZ" dirty="0" err="1" smtClean="0"/>
              <a:t>tRNA</a:t>
            </a:r>
            <a:r>
              <a:rPr lang="cs-CZ" dirty="0" smtClean="0"/>
              <a:t> </a:t>
            </a:r>
            <a:r>
              <a:rPr lang="cs-CZ" dirty="0" err="1" smtClean="0"/>
              <a:t>synthetasa</a:t>
            </a:r>
            <a:r>
              <a:rPr lang="cs-CZ" dirty="0" smtClean="0"/>
              <a:t> také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aktivují aminokyselinu pro tvorbu peptidové vazby</a:t>
            </a:r>
            <a:r>
              <a:rPr lang="cs-CZ" dirty="0" smtClean="0"/>
              <a:t>.</a:t>
            </a:r>
          </a:p>
          <a:p>
            <a:r>
              <a:rPr lang="cs-CZ" dirty="0" smtClean="0"/>
              <a:t>Enzym </a:t>
            </a:r>
            <a:r>
              <a:rPr lang="cs-CZ" dirty="0" err="1" smtClean="0"/>
              <a:t>aminoacyl</a:t>
            </a:r>
            <a:r>
              <a:rPr lang="cs-CZ" dirty="0" smtClean="0"/>
              <a:t>-</a:t>
            </a:r>
            <a:r>
              <a:rPr lang="cs-CZ" dirty="0" err="1" smtClean="0"/>
              <a:t>tRNA</a:t>
            </a:r>
            <a:r>
              <a:rPr lang="cs-CZ" dirty="0" smtClean="0"/>
              <a:t> </a:t>
            </a:r>
            <a:r>
              <a:rPr lang="cs-CZ" dirty="0" err="1" smtClean="0"/>
              <a:t>synthetasa</a:t>
            </a:r>
            <a:r>
              <a:rPr lang="cs-CZ" dirty="0" smtClean="0"/>
              <a:t> zajišťuje správné přiřazení aminokyseliny k odpovídající </a:t>
            </a:r>
            <a:r>
              <a:rPr lang="cs-CZ" dirty="0" err="1" smtClean="0"/>
              <a:t>tRNA</a:t>
            </a:r>
            <a:endParaRPr lang="cs-CZ" dirty="0" smtClean="0"/>
          </a:p>
          <a:p>
            <a:r>
              <a:rPr lang="cs-CZ" dirty="0" smtClean="0"/>
              <a:t>Kodony </a:t>
            </a:r>
            <a:r>
              <a:rPr lang="cs-CZ" dirty="0" err="1" smtClean="0"/>
              <a:t>mRNA</a:t>
            </a:r>
            <a:r>
              <a:rPr lang="cs-CZ" dirty="0" smtClean="0"/>
              <a:t> jsou rozpoznávány na základě komplementarity </a:t>
            </a:r>
            <a:r>
              <a:rPr lang="cs-CZ" dirty="0" err="1" smtClean="0"/>
              <a:t>bazí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591500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aminokyselin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319208"/>
            <a:ext cx="8064896" cy="399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67544" y="63621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Základy buněčné biologie -- Úvod do molekulární biologie buňky </a:t>
            </a:r>
            <a:br>
              <a:rPr lang="cs-CZ" sz="1400" b="1" dirty="0"/>
            </a:br>
            <a:r>
              <a:rPr lang="cs-CZ" sz="1400" b="1" dirty="0"/>
              <a:t>Autor: </a:t>
            </a:r>
            <a:r>
              <a:rPr lang="cs-CZ" sz="1400" b="1" dirty="0" err="1"/>
              <a:t>Alberts</a:t>
            </a:r>
            <a:r>
              <a:rPr lang="cs-CZ" sz="1400" b="1" dirty="0"/>
              <a:t>, B.; </a:t>
            </a:r>
            <a:r>
              <a:rPr lang="cs-CZ" sz="1400" b="1" dirty="0" err="1"/>
              <a:t>Bray</a:t>
            </a:r>
            <a:r>
              <a:rPr lang="cs-CZ" sz="1400" b="1" dirty="0"/>
              <a:t>, D.; </a:t>
            </a:r>
            <a:r>
              <a:rPr lang="cs-CZ" sz="1400" b="1" dirty="0" err="1"/>
              <a:t>Johnson</a:t>
            </a:r>
            <a:r>
              <a:rPr lang="cs-CZ" sz="1400" b="1" dirty="0"/>
              <a:t>, A.; </a:t>
            </a:r>
            <a:r>
              <a:rPr lang="cs-CZ" sz="1400" b="1" dirty="0" err="1"/>
              <a:t>Lewis</a:t>
            </a:r>
            <a:r>
              <a:rPr lang="cs-CZ" sz="1400" b="1" dirty="0"/>
              <a:t>, J.; </a:t>
            </a:r>
            <a:r>
              <a:rPr lang="cs-CZ" sz="1400" b="1" dirty="0" err="1"/>
              <a:t>Raff</a:t>
            </a:r>
            <a:r>
              <a:rPr lang="cs-CZ" sz="1400" b="1" dirty="0"/>
              <a:t>, M.; </a:t>
            </a:r>
            <a:r>
              <a:rPr lang="cs-CZ" sz="1400" b="1" dirty="0" err="1"/>
              <a:t>Roberts</a:t>
            </a:r>
            <a:r>
              <a:rPr lang="cs-CZ" sz="1400" b="1" dirty="0"/>
              <a:t>, K.; Walter, P</a:t>
            </a:r>
            <a:r>
              <a:rPr lang="cs-CZ" sz="1400" b="1" dirty="0" smtClean="0"/>
              <a:t>.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764704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 molekule </a:t>
            </a:r>
            <a:r>
              <a:rPr lang="cs-CZ" sz="2400" dirty="0" err="1" smtClean="0"/>
              <a:t>tRNA</a:t>
            </a:r>
            <a:r>
              <a:rPr lang="cs-CZ" sz="2400" dirty="0" smtClean="0"/>
              <a:t> je </a:t>
            </a:r>
            <a:r>
              <a:rPr lang="cs-CZ" sz="2400" dirty="0" err="1" smtClean="0"/>
              <a:t>amk</a:t>
            </a:r>
            <a:r>
              <a:rPr lang="cs-CZ" sz="2400" dirty="0" smtClean="0"/>
              <a:t>. vázána 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esterickou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vazbou </a:t>
            </a:r>
            <a:r>
              <a:rPr lang="cs-CZ" sz="2400" dirty="0" smtClean="0"/>
              <a:t>vytvořenou pomocí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karboxylové skupiny </a:t>
            </a:r>
            <a:r>
              <a:rPr lang="cs-CZ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amk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2400" dirty="0" smtClean="0"/>
              <a:t>a </a:t>
            </a:r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2´nebo 3´hydroxylu koncového AMP</a:t>
            </a:r>
            <a:r>
              <a:rPr lang="cs-CZ" sz="2400" dirty="0" smtClean="0"/>
              <a:t> tripletu </a:t>
            </a:r>
            <a:r>
              <a:rPr lang="cs-CZ" sz="2400" dirty="0" err="1" smtClean="0"/>
              <a:t>pCpCpA</a:t>
            </a:r>
            <a:r>
              <a:rPr lang="cs-CZ" sz="2400" dirty="0" smtClean="0"/>
              <a:t> (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CCA-konec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cs-CZ" sz="2400" dirty="0" smtClean="0"/>
              <a:t>).</a:t>
            </a:r>
            <a:endParaRPr lang="cs-CZ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1296" y="426408"/>
            <a:ext cx="4906888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9384" y="1772816"/>
            <a:ext cx="7239000" cy="417646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Translace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mRNA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vždy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začíná kodonem AUG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který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kóduje aminokyselinu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methionin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každý nový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polypeptidový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řetězec začíná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methioninem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 iniciaci translace je tedy nutná specifická iniciační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tRNA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nesoucí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methionin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pro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prokaryota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se jedná o </a:t>
            </a:r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formyl-Met-</a:t>
            </a:r>
            <a:r>
              <a:rPr lang="cs-CZ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tRNA</a:t>
            </a:r>
            <a:r>
              <a:rPr lang="cs-CZ" b="1" baseline="30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fMet</a:t>
            </a:r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pro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eukaryota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se jedná o </a:t>
            </a:r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Met-</a:t>
            </a:r>
            <a:r>
              <a:rPr lang="cs-CZ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tRNA</a:t>
            </a:r>
            <a:r>
              <a:rPr lang="cs-CZ" b="1" baseline="30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</TotalTime>
  <Words>601</Words>
  <Application>Microsoft Office PowerPoint</Application>
  <PresentationFormat>Předvádění na obrazovce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Symbol</vt:lpstr>
      <vt:lpstr>Trebuchet MS</vt:lpstr>
      <vt:lpstr>Wingdings</vt:lpstr>
      <vt:lpstr>Wingdings 2</vt:lpstr>
      <vt:lpstr>Bohatý</vt:lpstr>
      <vt:lpstr>Prezentace aplikace PowerPoint</vt:lpstr>
      <vt:lpstr>Translace II.</vt:lpstr>
      <vt:lpstr>Podstata translace</vt:lpstr>
      <vt:lpstr>Podstata translace</vt:lpstr>
      <vt:lpstr>Transfer RNA</vt:lpstr>
      <vt:lpstr>Fáze translace</vt:lpstr>
      <vt:lpstr>Aktivace aminokyselin</vt:lpstr>
      <vt:lpstr>Aktivace aminokyselin</vt:lpstr>
      <vt:lpstr>Iniciace translace</vt:lpstr>
      <vt:lpstr>Iniciace translace</vt:lpstr>
      <vt:lpstr>Elongace translace</vt:lpstr>
      <vt:lpstr>Elongace translace</vt:lpstr>
      <vt:lpstr>Terminace translace</vt:lpstr>
      <vt:lpstr>Polyribozomy (polyzomy)</vt:lpstr>
    </vt:vector>
  </TitlesOfParts>
  <Company>GML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Translace II.</dc:title>
  <dc:creator>ucitel</dc:creator>
  <cp:lastModifiedBy>admin2</cp:lastModifiedBy>
  <cp:revision>3</cp:revision>
  <dcterms:created xsi:type="dcterms:W3CDTF">2014-06-30T11:27:54Z</dcterms:created>
  <dcterms:modified xsi:type="dcterms:W3CDTF">2016-03-07T12:32:09Z</dcterms:modified>
</cp:coreProperties>
</file>