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0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5CEC15-2726-4D25-A90D-41BBE8F3E707}" type="datetimeFigureOut">
              <a:rPr lang="cs-CZ" smtClean="0"/>
              <a:pPr/>
              <a:t>13. 12. 2018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64121C-FC72-4628-A232-84B8B7A0B1D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18 </a:t>
            </a:r>
            <a:r>
              <a:rPr lang="cs-CZ" b="1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Význam nukleových kyselin. Struktura DNA a RNA. Nukleosidy </a:t>
            </a:r>
            <a:r>
              <a:rPr lang="cs-CZ" sz="1400" smtClean="0"/>
              <a:t>+ nukleotidy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4716016" y="3789040"/>
            <a:ext cx="2736304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853560"/>
          </a:xfrm>
        </p:spPr>
        <p:txBody>
          <a:bodyPr/>
          <a:lstStyle/>
          <a:p>
            <a:r>
              <a:rPr lang="cs-CZ" dirty="0" smtClean="0"/>
              <a:t>Majoritními N-bázemi jsou adenin a guanin.</a:t>
            </a:r>
          </a:p>
          <a:p>
            <a:r>
              <a:rPr lang="cs-CZ" dirty="0" smtClean="0"/>
              <a:t>Minoritními jsou N</a:t>
            </a:r>
            <a:r>
              <a:rPr lang="cs-CZ" baseline="40000" dirty="0" smtClean="0"/>
              <a:t>6</a:t>
            </a:r>
            <a:r>
              <a:rPr lang="cs-CZ" dirty="0" smtClean="0"/>
              <a:t>-</a:t>
            </a:r>
            <a:r>
              <a:rPr lang="cs-CZ" dirty="0" err="1" smtClean="0"/>
              <a:t>methyladenin</a:t>
            </a:r>
            <a:r>
              <a:rPr lang="cs-CZ" dirty="0" smtClean="0"/>
              <a:t> (m</a:t>
            </a:r>
            <a:r>
              <a:rPr lang="cs-CZ" baseline="30000" dirty="0" smtClean="0"/>
              <a:t>6</a:t>
            </a:r>
            <a:r>
              <a:rPr lang="cs-CZ" dirty="0" smtClean="0"/>
              <a:t>A), N</a:t>
            </a:r>
            <a:r>
              <a:rPr lang="cs-CZ" baseline="40000" dirty="0" smtClean="0"/>
              <a:t>6</a:t>
            </a:r>
            <a:r>
              <a:rPr lang="cs-CZ" dirty="0" smtClean="0"/>
              <a:t>, </a:t>
            </a:r>
            <a:r>
              <a:rPr lang="cs-CZ" dirty="0" err="1" smtClean="0"/>
              <a:t>N</a:t>
            </a:r>
            <a:r>
              <a:rPr lang="cs-CZ" baseline="40000" dirty="0" err="1" smtClean="0"/>
              <a:t>6</a:t>
            </a:r>
            <a:r>
              <a:rPr lang="cs-CZ" dirty="0" smtClean="0"/>
              <a:t>-</a:t>
            </a:r>
            <a:r>
              <a:rPr lang="cs-CZ" dirty="0" err="1" smtClean="0"/>
              <a:t>dimethyladenin</a:t>
            </a:r>
            <a:r>
              <a:rPr lang="cs-CZ" dirty="0" smtClean="0"/>
              <a:t>, N</a:t>
            </a:r>
            <a:r>
              <a:rPr lang="cs-CZ" baseline="40000" dirty="0" smtClean="0"/>
              <a:t>7</a:t>
            </a:r>
            <a:r>
              <a:rPr lang="cs-CZ" dirty="0" smtClean="0"/>
              <a:t>-</a:t>
            </a:r>
            <a:r>
              <a:rPr lang="cs-CZ" dirty="0" err="1" smtClean="0"/>
              <a:t>methylguanin</a:t>
            </a:r>
            <a:r>
              <a:rPr lang="cs-CZ" dirty="0" smtClean="0"/>
              <a:t> (výskyt v savčí </a:t>
            </a:r>
            <a:r>
              <a:rPr lang="cs-CZ" dirty="0" err="1" smtClean="0"/>
              <a:t>messenger</a:t>
            </a:r>
            <a:r>
              <a:rPr lang="cs-CZ" dirty="0" smtClean="0"/>
              <a:t> RNA).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73224" y="476672"/>
            <a:ext cx="7067128" cy="938368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DUSÍKATÉ BÁZE - purinové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860032" y="3917156"/>
          <a:ext cx="2544763" cy="1816100"/>
        </p:xfrm>
        <a:graphic>
          <a:graphicData uri="http://schemas.openxmlformats.org/presentationml/2006/ole">
            <p:oleObj spid="_x0000_s21506" name="ChemSketch" r:id="rId3" imgW="1030320" imgH="734400" progId="ACD.ChemSketch.20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619250" y="3841973"/>
          <a:ext cx="1882775" cy="1819275"/>
        </p:xfrm>
        <a:graphic>
          <a:graphicData uri="http://schemas.openxmlformats.org/presentationml/2006/ole">
            <p:oleObj spid="_x0000_s21507" name="ChemSketch" r:id="rId4" imgW="725400" imgH="700920" progId="ACD.ChemSketch.20">
              <p:embed/>
            </p:oleObj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1547664" y="3789040"/>
            <a:ext cx="2088232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763688" y="580526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/>
              <a:t>ADENINAde</a:t>
            </a:r>
            <a:r>
              <a:rPr lang="cs-CZ" sz="2400" b="1" dirty="0" smtClean="0"/>
              <a:t> , A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580526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/>
              <a:t>GUANINGua</a:t>
            </a:r>
            <a:r>
              <a:rPr lang="cs-CZ" sz="2400" b="1" dirty="0" smtClean="0"/>
              <a:t> , G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933056"/>
            <a:ext cx="8229600" cy="2232248"/>
          </a:xfrm>
        </p:spPr>
        <p:txBody>
          <a:bodyPr>
            <a:normAutofit/>
          </a:bodyPr>
          <a:lstStyle/>
          <a:p>
            <a:r>
              <a:rPr lang="cs-CZ" dirty="0" smtClean="0"/>
              <a:t>K  N-bázím přítomným volně v buňkách řadíme </a:t>
            </a:r>
            <a:r>
              <a:rPr lang="cs-CZ" dirty="0" err="1" smtClean="0"/>
              <a:t>xanthin</a:t>
            </a:r>
            <a:r>
              <a:rPr lang="cs-CZ" dirty="0" smtClean="0"/>
              <a:t> a </a:t>
            </a:r>
            <a:r>
              <a:rPr lang="cs-CZ" dirty="0" err="1" smtClean="0"/>
              <a:t>hypoxanthin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Jedná se o produkty metabolismu adeninu a guaninu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17240" y="404664"/>
            <a:ext cx="7067128" cy="938368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DUSÍKATÉ BÁZE - purinové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827584" y="1539305"/>
          <a:ext cx="1544637" cy="1817687"/>
        </p:xfrm>
        <a:graphic>
          <a:graphicData uri="http://schemas.openxmlformats.org/presentationml/2006/ole">
            <p:oleObj spid="_x0000_s22530" name="ChemSketch" r:id="rId3" imgW="725400" imgH="853560" progId="ACD.ChemSketch.20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275856" y="1539305"/>
          <a:ext cx="1985963" cy="1817687"/>
        </p:xfrm>
        <a:graphic>
          <a:graphicData uri="http://schemas.openxmlformats.org/presentationml/2006/ole">
            <p:oleObj spid="_x0000_s22531" name="ChemSketch" r:id="rId4" imgW="902160" imgH="825840" progId="ACD.ChemSketch.20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156176" y="1755775"/>
          <a:ext cx="2713038" cy="1673225"/>
        </p:xfrm>
        <a:graphic>
          <a:graphicData uri="http://schemas.openxmlformats.org/presentationml/2006/ole">
            <p:oleObj spid="_x0000_s22532" name="ChemSketch" r:id="rId5" imgW="1191600" imgH="734400" progId="ACD.ChemSketch.20">
              <p:embed/>
            </p:oleObj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755576" y="1484784"/>
            <a:ext cx="1728192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3131840" y="1484784"/>
            <a:ext cx="2160240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6012160" y="1484784"/>
            <a:ext cx="2952328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5496" y="3501008"/>
            <a:ext cx="2654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N</a:t>
            </a:r>
            <a:r>
              <a:rPr lang="cs-CZ" sz="2000" b="1" cap="all" baseline="40000" dirty="0" smtClean="0"/>
              <a:t>6</a:t>
            </a:r>
            <a:r>
              <a:rPr lang="cs-CZ" sz="2000" b="1" cap="all" dirty="0" smtClean="0"/>
              <a:t>-</a:t>
            </a:r>
            <a:r>
              <a:rPr lang="cs-CZ" sz="2000" b="1" cap="all" dirty="0" err="1" smtClean="0"/>
              <a:t>methyladenin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66284" y="3501008"/>
            <a:ext cx="2654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N</a:t>
            </a:r>
            <a:r>
              <a:rPr lang="cs-CZ" sz="2000" b="1" cap="all" baseline="40000" dirty="0" smtClean="0"/>
              <a:t>7</a:t>
            </a:r>
            <a:r>
              <a:rPr lang="cs-CZ" sz="2000" b="1" cap="all" dirty="0" smtClean="0"/>
              <a:t>-</a:t>
            </a:r>
            <a:r>
              <a:rPr lang="cs-CZ" sz="2000" b="1" cap="all" dirty="0" err="1" smtClean="0"/>
              <a:t>methylguanin</a:t>
            </a:r>
            <a:endParaRPr lang="cs-CZ" sz="2000" b="1" cap="all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750880" y="3528718"/>
            <a:ext cx="3117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cap="all" dirty="0" smtClean="0"/>
              <a:t> N</a:t>
            </a:r>
            <a:r>
              <a:rPr lang="cs-CZ" b="1" cap="all" baseline="40000" dirty="0" smtClean="0"/>
              <a:t>6</a:t>
            </a:r>
            <a:r>
              <a:rPr lang="cs-CZ" b="1" cap="all" dirty="0" smtClean="0"/>
              <a:t>, </a:t>
            </a:r>
            <a:r>
              <a:rPr lang="cs-CZ" b="1" cap="all" dirty="0" err="1" smtClean="0"/>
              <a:t>N</a:t>
            </a:r>
            <a:r>
              <a:rPr lang="cs-CZ" b="1" cap="all" baseline="40000" dirty="0" err="1" smtClean="0"/>
              <a:t>6</a:t>
            </a:r>
            <a:r>
              <a:rPr lang="cs-CZ" b="1" cap="all" dirty="0" smtClean="0"/>
              <a:t>-</a:t>
            </a:r>
            <a:r>
              <a:rPr lang="cs-CZ" b="1" cap="all" dirty="0" err="1" smtClean="0"/>
              <a:t>dimethyladenin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  N-bázím přítomným volně v buňkách řadíme </a:t>
            </a:r>
            <a:r>
              <a:rPr lang="cs-CZ" sz="2400" b="1" dirty="0" err="1" smtClean="0"/>
              <a:t>xanthin</a:t>
            </a:r>
            <a:r>
              <a:rPr lang="cs-CZ" sz="2400" dirty="0" smtClean="0"/>
              <a:t> a </a:t>
            </a:r>
            <a:r>
              <a:rPr lang="cs-CZ" sz="2400" b="1" dirty="0" err="1" smtClean="0"/>
              <a:t>hypoxanthin</a:t>
            </a:r>
            <a:r>
              <a:rPr lang="cs-CZ" sz="2400" b="1" dirty="0" smtClean="0"/>
              <a:t> (</a:t>
            </a:r>
            <a:r>
              <a:rPr lang="cs-CZ" sz="2400" dirty="0" smtClean="0"/>
              <a:t>Jedná se o produkty metabolismu adeninu a guaninu).</a:t>
            </a:r>
          </a:p>
          <a:p>
            <a:r>
              <a:rPr lang="cs-CZ" sz="2400" dirty="0" smtClean="0"/>
              <a:t>Další významnou sloučeninou tohoto typu je </a:t>
            </a:r>
            <a:r>
              <a:rPr lang="cs-CZ" sz="2400" b="1" dirty="0" smtClean="0"/>
              <a:t>kyselina močová</a:t>
            </a:r>
            <a:r>
              <a:rPr lang="cs-CZ" sz="2400" dirty="0" smtClean="0"/>
              <a:t> – konečný oxidační produkt katabolismu purinů (u člověka vylučována v moči).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923112" cy="794352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DUSÍKATÉ BÁZE - purinové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480373" y="3935834"/>
          <a:ext cx="1800225" cy="1149350"/>
        </p:xfrm>
        <a:graphic>
          <a:graphicData uri="http://schemas.openxmlformats.org/presentationml/2006/ole">
            <p:oleObj spid="_x0000_s23557" name="ChemSketch" r:id="rId3" imgW="1063800" imgH="679680" progId="ACD.ChemSketch.20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491880" y="3933056"/>
          <a:ext cx="1489075" cy="1147763"/>
        </p:xfrm>
        <a:graphic>
          <a:graphicData uri="http://schemas.openxmlformats.org/presentationml/2006/ole">
            <p:oleObj spid="_x0000_s23558" name="ChemSketch" r:id="rId4" imgW="880920" imgH="679680" progId="ACD.ChemSketch.20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1475656" y="3933056"/>
          <a:ext cx="1322388" cy="1147763"/>
        </p:xfrm>
        <a:graphic>
          <a:graphicData uri="http://schemas.openxmlformats.org/presentationml/2006/ole">
            <p:oleObj spid="_x0000_s23559" name="ChemSketch" r:id="rId5" imgW="783360" imgH="67968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187624" y="522920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err="1" smtClean="0"/>
              <a:t>Hypoxanthin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6-</a:t>
            </a:r>
            <a:r>
              <a:rPr lang="cs-CZ" sz="2000" b="1" dirty="0" err="1" smtClean="0"/>
              <a:t>oxopurin</a:t>
            </a:r>
            <a:endParaRPr lang="cs-CZ" sz="20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03848" y="524139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err="1" smtClean="0"/>
              <a:t>Xanthin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2,6-</a:t>
            </a:r>
            <a:r>
              <a:rPr lang="cs-CZ" sz="2000" b="1" dirty="0" err="1" smtClean="0"/>
              <a:t>dioxopurin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580112" y="522920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močová</a:t>
            </a:r>
          </a:p>
          <a:p>
            <a:pPr algn="ctr"/>
            <a:r>
              <a:rPr lang="cs-CZ" sz="2000" b="1" dirty="0" smtClean="0"/>
              <a:t>2,6,8-</a:t>
            </a:r>
            <a:r>
              <a:rPr lang="cs-CZ" sz="2000" b="1" dirty="0" err="1" smtClean="0"/>
              <a:t>trioxopurin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880" y="548680"/>
            <a:ext cx="8229600" cy="79435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Rostlinné purinové alkaloidy</a:t>
            </a:r>
            <a:endParaRPr lang="cs-CZ" sz="4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872208"/>
          </a:xfrm>
        </p:spPr>
        <p:txBody>
          <a:bodyPr/>
          <a:lstStyle/>
          <a:p>
            <a:r>
              <a:rPr lang="cs-CZ" dirty="0" smtClean="0"/>
              <a:t>Látky s výrazným fyziologickým účinkem.</a:t>
            </a:r>
          </a:p>
          <a:p>
            <a:r>
              <a:rPr lang="cs-CZ" dirty="0" smtClean="0"/>
              <a:t>Jedná se o </a:t>
            </a:r>
            <a:r>
              <a:rPr lang="cs-CZ" dirty="0" err="1" smtClean="0"/>
              <a:t>methylované</a:t>
            </a:r>
            <a:r>
              <a:rPr lang="cs-CZ" dirty="0" smtClean="0"/>
              <a:t> puriny: </a:t>
            </a:r>
            <a:r>
              <a:rPr lang="cs-CZ" b="1" dirty="0" smtClean="0"/>
              <a:t>kofein</a:t>
            </a:r>
            <a:r>
              <a:rPr lang="cs-CZ" dirty="0" smtClean="0"/>
              <a:t> (1,3,7-</a:t>
            </a:r>
            <a:r>
              <a:rPr lang="cs-CZ" dirty="0" err="1" smtClean="0"/>
              <a:t>trimethylxanthin</a:t>
            </a:r>
            <a:r>
              <a:rPr lang="cs-CZ" dirty="0" smtClean="0"/>
              <a:t>), </a:t>
            </a:r>
            <a:r>
              <a:rPr lang="cs-CZ" b="1" dirty="0" err="1" smtClean="0"/>
              <a:t>theofylin</a:t>
            </a:r>
            <a:r>
              <a:rPr lang="cs-CZ" dirty="0" smtClean="0"/>
              <a:t> (1,3-</a:t>
            </a:r>
            <a:r>
              <a:rPr lang="cs-CZ" dirty="0" err="1" smtClean="0"/>
              <a:t>dimethylxanthin</a:t>
            </a:r>
            <a:r>
              <a:rPr lang="cs-CZ" dirty="0" smtClean="0"/>
              <a:t>) a </a:t>
            </a:r>
            <a:r>
              <a:rPr lang="cs-CZ" b="1" dirty="0" err="1" smtClean="0"/>
              <a:t>theobromin</a:t>
            </a:r>
            <a:r>
              <a:rPr lang="cs-CZ" b="1" dirty="0" smtClean="0"/>
              <a:t> </a:t>
            </a:r>
            <a:r>
              <a:rPr lang="cs-CZ" dirty="0" smtClean="0"/>
              <a:t>(3,7-</a:t>
            </a:r>
            <a:r>
              <a:rPr lang="cs-CZ" dirty="0" err="1" smtClean="0"/>
              <a:t>dimethylxanthin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24139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Kofein</a:t>
            </a:r>
          </a:p>
          <a:p>
            <a:pPr algn="ctr"/>
            <a:r>
              <a:rPr lang="cs-CZ" sz="2000" b="1" dirty="0" smtClean="0"/>
              <a:t>1,3,7-</a:t>
            </a:r>
            <a:r>
              <a:rPr lang="cs-CZ" sz="2000" b="1" dirty="0" err="1" smtClean="0"/>
              <a:t>trimethylxanthin</a:t>
            </a:r>
            <a:endParaRPr lang="cs-CZ" sz="2000" b="1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899592" y="3776851"/>
          <a:ext cx="1773237" cy="1500187"/>
        </p:xfrm>
        <a:graphic>
          <a:graphicData uri="http://schemas.openxmlformats.org/presentationml/2006/ole">
            <p:oleObj spid="_x0000_s24578" name="ChemSketch" r:id="rId3" imgW="1048680" imgH="887040" progId="ACD.ChemSketch.20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6444208" y="3773524"/>
          <a:ext cx="1584325" cy="1500188"/>
        </p:xfrm>
        <a:graphic>
          <a:graphicData uri="http://schemas.openxmlformats.org/presentationml/2006/ole">
            <p:oleObj spid="_x0000_s24579" name="ChemSketch" r:id="rId4" imgW="938880" imgH="887040" progId="ACD.ChemSketch.20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851920" y="3771650"/>
          <a:ext cx="1673225" cy="1500187"/>
        </p:xfrm>
        <a:graphic>
          <a:graphicData uri="http://schemas.openxmlformats.org/presentationml/2006/ole">
            <p:oleObj spid="_x0000_s24580" name="ChemSketch" r:id="rId5" imgW="990720" imgH="88704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131840" y="524139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err="1" smtClean="0"/>
              <a:t>Theofylin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1,3-</a:t>
            </a:r>
            <a:r>
              <a:rPr lang="cs-CZ" sz="2000" b="1" dirty="0" err="1" smtClean="0"/>
              <a:t>dimethylxanthin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52120" y="524139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err="1" smtClean="0"/>
              <a:t>Theobromin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3,7-</a:t>
            </a:r>
            <a:r>
              <a:rPr lang="cs-CZ" sz="2000" b="1" dirty="0" err="1" smtClean="0"/>
              <a:t>dimethylxanthin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232" y="546416"/>
            <a:ext cx="6059016" cy="79435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KETO-ENOL TAUTOMERIE</a:t>
            </a:r>
            <a:endParaRPr lang="cs-CZ" sz="4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3356992"/>
            <a:ext cx="2123728" cy="432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err="1" smtClean="0"/>
              <a:t>Enamino</a:t>
            </a:r>
            <a:r>
              <a:rPr lang="cs-CZ" sz="2000" b="1" dirty="0" smtClean="0"/>
              <a:t>-forma</a:t>
            </a:r>
            <a:endParaRPr lang="cs-CZ" sz="2000" b="1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763688" y="1268760"/>
          <a:ext cx="5055547" cy="2088232"/>
        </p:xfrm>
        <a:graphic>
          <a:graphicData uri="http://schemas.openxmlformats.org/presentationml/2006/ole">
            <p:oleObj spid="_x0000_s25602" name="ChemSketch" r:id="rId3" imgW="2456640" imgH="1014840" progId="ACD.ChemSketch.20">
              <p:embed/>
            </p:oleObj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5148064" y="3356992"/>
            <a:ext cx="1872208" cy="4320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Imino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-forma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923642" y="3789040"/>
          <a:ext cx="7032734" cy="1794619"/>
        </p:xfrm>
        <a:graphic>
          <a:graphicData uri="http://schemas.openxmlformats.org/presentationml/2006/ole">
            <p:oleObj spid="_x0000_s25603" name="ChemSketch" r:id="rId4" imgW="3907440" imgH="996840" progId="ACD.ChemSketch.20">
              <p:embed/>
            </p:oleObj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5517232"/>
            <a:ext cx="2016224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2x OXO - forma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732240" y="5517232"/>
            <a:ext cx="241176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2x ENOL-forma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843808" y="5445224"/>
            <a:ext cx="1656184" cy="7200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OXO,ENOL - forma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860032" y="5445224"/>
            <a:ext cx="1656184" cy="7200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ENOL,OXO - forma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332656"/>
            <a:ext cx="3538736" cy="866360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NUKLEOSIDY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3456384" cy="5256584"/>
          </a:xfrm>
        </p:spPr>
        <p:txBody>
          <a:bodyPr>
            <a:normAutofit/>
          </a:bodyPr>
          <a:lstStyle/>
          <a:p>
            <a:pPr>
              <a:spcAft>
                <a:spcPts val="7800"/>
              </a:spcAft>
            </a:pPr>
            <a:r>
              <a:rPr lang="cs-CZ" dirty="0" smtClean="0"/>
              <a:t>N-báze se poutá s cukerným základem </a:t>
            </a:r>
            <a:r>
              <a:rPr lang="cs-CZ" dirty="0" smtClean="0">
                <a:sym typeface="Symbol"/>
              </a:rPr>
              <a:t>-N-glykosidickou vazbou.</a:t>
            </a:r>
          </a:p>
          <a:p>
            <a:r>
              <a:rPr lang="cs-CZ" dirty="0" err="1" smtClean="0">
                <a:sym typeface="Symbol"/>
              </a:rPr>
              <a:t>Anomerní</a:t>
            </a:r>
            <a:r>
              <a:rPr lang="cs-CZ" dirty="0" smtClean="0">
                <a:sym typeface="Symbol"/>
              </a:rPr>
              <a:t> uhlík sacharidu se poutá k N</a:t>
            </a:r>
            <a:r>
              <a:rPr lang="cs-CZ" baseline="40000" dirty="0" smtClean="0">
                <a:sym typeface="Symbol"/>
              </a:rPr>
              <a:t>9</a:t>
            </a:r>
            <a:r>
              <a:rPr lang="cs-CZ" dirty="0" smtClean="0">
                <a:sym typeface="Symbol"/>
              </a:rPr>
              <a:t> u purinových bází a k N</a:t>
            </a:r>
            <a:r>
              <a:rPr lang="cs-CZ" baseline="40000" dirty="0" smtClean="0">
                <a:sym typeface="Symbol"/>
              </a:rPr>
              <a:t>1</a:t>
            </a:r>
            <a:r>
              <a:rPr lang="cs-CZ" dirty="0" smtClean="0">
                <a:sym typeface="Symbol"/>
              </a:rPr>
              <a:t> u pyrimidinových bází.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37174" y="6105490"/>
            <a:ext cx="2435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 </a:t>
            </a:r>
            <a:r>
              <a:rPr lang="cs-CZ" sz="2000" b="1" dirty="0" err="1" smtClean="0">
                <a:solidFill>
                  <a:srgbClr val="FF0000"/>
                </a:solidFill>
              </a:rPr>
              <a:t>deoxyadenosin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b="1" dirty="0" err="1" smtClean="0">
                <a:solidFill>
                  <a:srgbClr val="FF0000"/>
                </a:solidFill>
              </a:rPr>
              <a:t>dA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650843" y="6105490"/>
            <a:ext cx="2385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 </a:t>
            </a:r>
            <a:r>
              <a:rPr lang="cs-CZ" sz="2000" b="1" dirty="0" err="1" smtClean="0">
                <a:solidFill>
                  <a:srgbClr val="FF0000"/>
                </a:solidFill>
              </a:rPr>
              <a:t>deoxyguanosin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b="1" dirty="0" err="1" smtClean="0">
                <a:solidFill>
                  <a:srgbClr val="FF0000"/>
                </a:solidFill>
              </a:rPr>
              <a:t>dG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730476" y="836712"/>
          <a:ext cx="2425700" cy="2301875"/>
        </p:xfrm>
        <a:graphic>
          <a:graphicData uri="http://schemas.openxmlformats.org/presentationml/2006/ole">
            <p:oleObj spid="_x0000_s41989" name="ChemSketch" r:id="rId3" imgW="1261800" imgH="1197720" progId="ACD.ChemSketch.20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3730476" y="3794596"/>
          <a:ext cx="2425700" cy="2298700"/>
        </p:xfrm>
        <a:graphic>
          <a:graphicData uri="http://schemas.openxmlformats.org/presentationml/2006/ole">
            <p:oleObj spid="_x0000_s41990" name="ChemSketch" r:id="rId4" imgW="1261800" imgH="1194840" progId="ACD.ChemSketch.20">
              <p:embed/>
            </p:oleObj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6171629" y="836712"/>
          <a:ext cx="2936875" cy="2284412"/>
        </p:xfrm>
        <a:graphic>
          <a:graphicData uri="http://schemas.openxmlformats.org/presentationml/2006/ole">
            <p:oleObj spid="_x0000_s41991" name="ChemSketch" r:id="rId5" imgW="1539360" imgH="1197720" progId="ACD.ChemSketch.20">
              <p:embed/>
            </p:oleObj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6174804" y="3815233"/>
          <a:ext cx="2933700" cy="2278063"/>
        </p:xfrm>
        <a:graphic>
          <a:graphicData uri="http://schemas.openxmlformats.org/presentationml/2006/ole">
            <p:oleObj spid="_x0000_s41992" name="ChemSketch" r:id="rId6" imgW="1539360" imgH="1194840" progId="ACD.ChemSketch.20">
              <p:embed/>
            </p:oleObj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4494177" y="3009146"/>
            <a:ext cx="1301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adenosin</a:t>
            </a:r>
          </a:p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158473" y="2996952"/>
            <a:ext cx="1305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guanosin</a:t>
            </a:r>
          </a:p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G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63688" y="3645024"/>
            <a:ext cx="2952924" cy="40011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-N-glykosidická vazba</a:t>
            </a:r>
            <a:endParaRPr lang="cs-CZ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3995936" y="4077072"/>
            <a:ext cx="1080120" cy="108012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a 18"/>
          <p:cNvSpPr>
            <a:spLocks noChangeAspect="1"/>
          </p:cNvSpPr>
          <p:nvPr/>
        </p:nvSpPr>
        <p:spPr>
          <a:xfrm>
            <a:off x="4788064" y="5445264"/>
            <a:ext cx="360000" cy="360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>
            <a:spLocks noChangeAspect="1"/>
          </p:cNvSpPr>
          <p:nvPr/>
        </p:nvSpPr>
        <p:spPr>
          <a:xfrm>
            <a:off x="7236336" y="5445224"/>
            <a:ext cx="360000" cy="360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šipka 21"/>
          <p:cNvCxnSpPr>
            <a:endCxn id="19" idx="4"/>
          </p:cNvCxnSpPr>
          <p:nvPr/>
        </p:nvCxnSpPr>
        <p:spPr>
          <a:xfrm flipV="1">
            <a:off x="4788024" y="5805264"/>
            <a:ext cx="180040" cy="43204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6512" y="1340768"/>
            <a:ext cx="3888432" cy="1368152"/>
          </a:xfrm>
        </p:spPr>
        <p:txBody>
          <a:bodyPr>
            <a:normAutofit/>
          </a:bodyPr>
          <a:lstStyle/>
          <a:p>
            <a:r>
              <a:rPr lang="cs-CZ" dirty="0" smtClean="0"/>
              <a:t>Existují dvě možné, v přírodě se vyskytující </a:t>
            </a:r>
            <a:r>
              <a:rPr lang="cs-CZ" b="1" dirty="0" err="1" smtClean="0"/>
              <a:t>konformace</a:t>
            </a:r>
            <a:r>
              <a:rPr lang="cs-CZ" dirty="0" smtClean="0"/>
              <a:t>: </a:t>
            </a:r>
            <a:r>
              <a:rPr lang="cs-CZ" b="1" dirty="0" smtClean="0">
                <a:solidFill>
                  <a:srgbClr val="FF0000"/>
                </a:solidFill>
              </a:rPr>
              <a:t>syn</a:t>
            </a:r>
            <a:r>
              <a:rPr lang="cs-CZ" dirty="0" smtClean="0"/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anti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65312" y="474408"/>
            <a:ext cx="3538736" cy="794352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NUKLEOSIDY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211960" y="3820566"/>
          <a:ext cx="2076450" cy="2344738"/>
        </p:xfrm>
        <a:graphic>
          <a:graphicData uri="http://schemas.openxmlformats.org/presentationml/2006/ole">
            <p:oleObj spid="_x0000_s43010" name="ChemSketch" r:id="rId3" imgW="1091160" imgH="1231560" progId="ACD.ChemSketch.20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6588224" y="3820566"/>
          <a:ext cx="2073275" cy="2343150"/>
        </p:xfrm>
        <a:graphic>
          <a:graphicData uri="http://schemas.openxmlformats.org/presentationml/2006/ole">
            <p:oleObj spid="_x0000_s43011" name="ChemSketch" r:id="rId4" imgW="1091160" imgH="1231560" progId="ACD.ChemSketch.20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4139952" y="940246"/>
          <a:ext cx="2090738" cy="2362200"/>
        </p:xfrm>
        <a:graphic>
          <a:graphicData uri="http://schemas.openxmlformats.org/presentationml/2006/ole">
            <p:oleObj spid="_x0000_s43012" name="ChemSketch" r:id="rId5" imgW="1091160" imgH="1231560" progId="ACD.ChemSketch.20">
              <p:embed/>
            </p:oleObj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6585718" y="940246"/>
          <a:ext cx="2090738" cy="2360613"/>
        </p:xfrm>
        <a:graphic>
          <a:graphicData uri="http://schemas.openxmlformats.org/presentationml/2006/ole">
            <p:oleObj spid="_x0000_s43013" name="ChemSketch" r:id="rId6" imgW="1091160" imgH="1231560" progId="ACD.ChemSketch.20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937174" y="6105490"/>
            <a:ext cx="2115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 </a:t>
            </a:r>
            <a:r>
              <a:rPr lang="cs-CZ" sz="2000" b="1" dirty="0" err="1" smtClean="0">
                <a:solidFill>
                  <a:srgbClr val="FF0000"/>
                </a:solidFill>
              </a:rPr>
              <a:t>deoxycytidin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b="1" dirty="0" err="1" smtClean="0">
                <a:solidFill>
                  <a:srgbClr val="FF0000"/>
                </a:solidFill>
              </a:rPr>
              <a:t>dC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05341" y="6093296"/>
            <a:ext cx="23937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 </a:t>
            </a:r>
            <a:r>
              <a:rPr lang="cs-CZ" sz="2000" b="1" dirty="0" err="1" smtClean="0">
                <a:solidFill>
                  <a:srgbClr val="FF0000"/>
                </a:solidFill>
              </a:rPr>
              <a:t>deoxythymidin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b="1" dirty="0" err="1" smtClean="0">
                <a:solidFill>
                  <a:srgbClr val="FF0000"/>
                </a:solidFill>
              </a:rPr>
              <a:t>dT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236296" y="3244914"/>
            <a:ext cx="1379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uridin U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3254541"/>
            <a:ext cx="1379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cytidin C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28910" y="3008139"/>
          <a:ext cx="2127250" cy="2095500"/>
        </p:xfrm>
        <a:graphic>
          <a:graphicData uri="http://schemas.openxmlformats.org/presentationml/2006/ole">
            <p:oleObj spid="_x0000_s43014" name="ChemSketch" r:id="rId7" imgW="1261800" imgH="1243440" progId="ACD.ChemSketch.20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2433265" y="2996952"/>
          <a:ext cx="1490663" cy="2171700"/>
        </p:xfrm>
        <a:graphic>
          <a:graphicData uri="http://schemas.openxmlformats.org/presentationml/2006/ole">
            <p:oleObj spid="_x0000_s43015" name="ChemSketch" r:id="rId8" imgW="883800" imgH="1289160" progId="ACD.ChemSketch.20">
              <p:embed/>
            </p:oleObj>
          </a:graphicData>
        </a:graphic>
      </p:graphicFrame>
      <p:sp>
        <p:nvSpPr>
          <p:cNvPr id="15" name="Zaoblený obdélník 14"/>
          <p:cNvSpPr/>
          <p:nvPr/>
        </p:nvSpPr>
        <p:spPr>
          <a:xfrm>
            <a:off x="72008" y="2924944"/>
            <a:ext cx="4067944" cy="28803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83568" y="515719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3">
                    <a:lumMod val="75000"/>
                  </a:schemeClr>
                </a:solidFill>
              </a:rPr>
              <a:t>Anti</a:t>
            </a:r>
            <a:endParaRPr lang="cs-CZ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059832" y="515719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</a:rPr>
              <a:t>Syn</a:t>
            </a:r>
            <a:endParaRPr lang="cs-CZ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aoblený obdélník 37"/>
          <p:cNvSpPr/>
          <p:nvPr/>
        </p:nvSpPr>
        <p:spPr>
          <a:xfrm>
            <a:off x="0" y="2708920"/>
            <a:ext cx="2483768" cy="792088"/>
          </a:xfrm>
          <a:prstGeom prst="roundRect">
            <a:avLst/>
          </a:prstGeom>
          <a:solidFill>
            <a:schemeClr val="accent1">
              <a:alpha val="2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18424"/>
            <a:ext cx="3538736" cy="794352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NUKLEOTIDY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2195736" y="3792116"/>
          <a:ext cx="2879725" cy="2589212"/>
        </p:xfrm>
        <a:graphic>
          <a:graphicData uri="http://schemas.openxmlformats.org/presentationml/2006/ole">
            <p:oleObj spid="_x0000_s44038" name="ChemSketch" r:id="rId3" imgW="1356480" imgH="1219320" progId="ACD.ChemSketch.20">
              <p:embed/>
            </p:oleObj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2195736" y="1052736"/>
          <a:ext cx="2879725" cy="2589212"/>
        </p:xfrm>
        <a:graphic>
          <a:graphicData uri="http://schemas.openxmlformats.org/presentationml/2006/ole">
            <p:oleObj spid="_x0000_s44039" name="ChemSketch" r:id="rId4" imgW="1356480" imgH="1219320" progId="ACD.ChemSketch.20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5261619" y="3877822"/>
          <a:ext cx="3198813" cy="2481262"/>
        </p:xfrm>
        <a:graphic>
          <a:graphicData uri="http://schemas.openxmlformats.org/presentationml/2006/ole">
            <p:oleObj spid="_x0000_s44040" name="ChemSketch" r:id="rId5" imgW="1527120" imgH="1185840" progId="ACD.ChemSketch.20">
              <p:embed/>
            </p:oleObj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5236021" y="972339"/>
          <a:ext cx="3800475" cy="2516187"/>
        </p:xfrm>
        <a:graphic>
          <a:graphicData uri="http://schemas.openxmlformats.org/presentationml/2006/ole">
            <p:oleObj spid="_x0000_s44041" name="ChemSketch" r:id="rId6" imgW="1785960" imgH="118260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598822" y="3658879"/>
            <a:ext cx="2380716" cy="369332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fosfoesterická</a:t>
            </a:r>
            <a:r>
              <a:rPr lang="cs-CZ" b="1" dirty="0" smtClean="0"/>
              <a:t> vazba</a:t>
            </a:r>
            <a:endParaRPr lang="cs-CZ" b="1" dirty="0"/>
          </a:p>
        </p:txBody>
      </p:sp>
      <p:cxnSp>
        <p:nvCxnSpPr>
          <p:cNvPr id="10" name="Přímá spojovací šipka 9"/>
          <p:cNvCxnSpPr/>
          <p:nvPr/>
        </p:nvCxnSpPr>
        <p:spPr>
          <a:xfrm flipV="1">
            <a:off x="2843808" y="2420888"/>
            <a:ext cx="0" cy="1224136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2843808" y="4077072"/>
            <a:ext cx="0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431644" y="3520329"/>
            <a:ext cx="2674194" cy="369332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b="1" smtClean="0">
                <a:sym typeface="Symbol"/>
              </a:rPr>
              <a:t>-N-glykosidická </a:t>
            </a:r>
            <a:r>
              <a:rPr lang="cs-CZ" b="1" dirty="0" smtClean="0">
                <a:sym typeface="Symbol"/>
              </a:rPr>
              <a:t>vazba</a:t>
            </a:r>
            <a:endParaRPr lang="cs-CZ" b="1" dirty="0"/>
          </a:p>
        </p:txBody>
      </p:sp>
      <p:cxnSp>
        <p:nvCxnSpPr>
          <p:cNvPr id="22" name="Přímá spojovací šipka 21"/>
          <p:cNvCxnSpPr/>
          <p:nvPr/>
        </p:nvCxnSpPr>
        <p:spPr>
          <a:xfrm flipH="1" flipV="1">
            <a:off x="7308304" y="2426354"/>
            <a:ext cx="1008112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9" idx="2"/>
          </p:cNvCxnSpPr>
          <p:nvPr/>
        </p:nvCxnSpPr>
        <p:spPr>
          <a:xfrm>
            <a:off x="6768741" y="3889661"/>
            <a:ext cx="1231933" cy="38958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2195736" y="6341258"/>
            <a:ext cx="3117713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Uridinmonofosfát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UMP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558743" y="6350885"/>
            <a:ext cx="3472169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Adenosinmonofosfát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AMP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67238" y="1484784"/>
            <a:ext cx="3212674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Cytidinmonofosfát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CMP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644008" y="764704"/>
            <a:ext cx="3550844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Guanosinmonofosfát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GMP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37" name="Zástupný symbol pro obsah 36"/>
          <p:cNvSpPr>
            <a:spLocks noGrp="1"/>
          </p:cNvSpPr>
          <p:nvPr>
            <p:ph idx="1"/>
          </p:nvPr>
        </p:nvSpPr>
        <p:spPr>
          <a:xfrm rot="5400000">
            <a:off x="913447" y="2002695"/>
            <a:ext cx="792088" cy="2348554"/>
          </a:xfrm>
        </p:spPr>
        <p:txBody>
          <a:bodyPr vert="vert270"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RIBONUKLEOSID</a:t>
            </a:r>
          </a:p>
          <a:p>
            <a:pPr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MONOFOSFÁTY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5297437" y="1275010"/>
          <a:ext cx="2874963" cy="2586038"/>
        </p:xfrm>
        <a:graphic>
          <a:graphicData uri="http://schemas.openxmlformats.org/presentationml/2006/ole">
            <p:oleObj spid="_x0000_s45058" name="ChemSketch" r:id="rId3" imgW="1356480" imgH="1219320" progId="ACD.ChemSketch.20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5364088" y="3717032"/>
          <a:ext cx="2840038" cy="2547938"/>
        </p:xfrm>
        <a:graphic>
          <a:graphicData uri="http://schemas.openxmlformats.org/presentationml/2006/ole">
            <p:oleObj spid="_x0000_s45059" name="ChemSketch" r:id="rId4" imgW="1356480" imgH="1216080" progId="ACD.ChemSketch.20">
              <p:embed/>
            </p:oleObj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179512" y="1210369"/>
          <a:ext cx="3238500" cy="2506663"/>
        </p:xfrm>
        <a:graphic>
          <a:graphicData uri="http://schemas.openxmlformats.org/presentationml/2006/ole">
            <p:oleObj spid="_x0000_s45060" name="ChemSketch" r:id="rId5" imgW="1527120" imgH="1182600" progId="ACD.ChemSketch.20">
              <p:embed/>
            </p:oleObj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77428" y="3930509"/>
          <a:ext cx="3746500" cy="2481262"/>
        </p:xfrm>
        <a:graphic>
          <a:graphicData uri="http://schemas.openxmlformats.org/presentationml/2006/ole">
            <p:oleObj spid="_x0000_s45061" name="ChemSketch" r:id="rId6" imgW="1785960" imgH="1182600" progId="ACD.ChemSketch.20">
              <p:embed/>
            </p:oleObj>
          </a:graphicData>
        </a:graphic>
      </p:graphicFrame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5496" y="404664"/>
            <a:ext cx="3466728" cy="782960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NUKLEOTIDY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3707740"/>
            <a:ext cx="2380716" cy="369332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fosfoesterická</a:t>
            </a:r>
            <a:r>
              <a:rPr lang="cs-CZ" b="1" dirty="0" smtClean="0"/>
              <a:t> vazba</a:t>
            </a:r>
            <a:endParaRPr lang="cs-CZ" b="1" dirty="0"/>
          </a:p>
        </p:txBody>
      </p:sp>
      <p:cxnSp>
        <p:nvCxnSpPr>
          <p:cNvPr id="9" name="Přímá spojovací šipka 8"/>
          <p:cNvCxnSpPr/>
          <p:nvPr/>
        </p:nvCxnSpPr>
        <p:spPr>
          <a:xfrm flipV="1">
            <a:off x="841439" y="2476308"/>
            <a:ext cx="0" cy="1224136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827584" y="4107515"/>
            <a:ext cx="0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 rot="5400000">
            <a:off x="7127732" y="3959217"/>
            <a:ext cx="3178745" cy="369332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ym typeface="Symbol"/>
              </a:rPr>
              <a:t>-N-glykosidická vazba</a:t>
            </a:r>
            <a:endParaRPr lang="cs-CZ" b="1" dirty="0"/>
          </a:p>
        </p:txBody>
      </p:sp>
      <p:cxnSp>
        <p:nvCxnSpPr>
          <p:cNvPr id="12" name="Přímá spojovací šipka 11"/>
          <p:cNvCxnSpPr/>
          <p:nvPr/>
        </p:nvCxnSpPr>
        <p:spPr>
          <a:xfrm flipH="1">
            <a:off x="7380312" y="2852936"/>
            <a:ext cx="1152128" cy="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>
            <a:off x="7452320" y="5298232"/>
            <a:ext cx="1080120" cy="2976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5496" y="6413266"/>
            <a:ext cx="4613699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</a:t>
            </a:r>
            <a:r>
              <a:rPr lang="cs-CZ" sz="2000" b="1" dirty="0" err="1" smtClean="0">
                <a:solidFill>
                  <a:srgbClr val="FF0000"/>
                </a:solidFill>
              </a:rPr>
              <a:t>deoxyguanosinmonofosfát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dGMP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37019" y="2623057"/>
            <a:ext cx="2734788" cy="1015663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</a:t>
            </a:r>
            <a:r>
              <a:rPr lang="cs-CZ" sz="2000" b="1" dirty="0" err="1" smtClean="0">
                <a:solidFill>
                  <a:srgbClr val="FF0000"/>
                </a:solidFill>
              </a:rPr>
              <a:t>deoxy</a:t>
            </a:r>
            <a:r>
              <a:rPr lang="cs-CZ" sz="2000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cs-CZ" sz="2000" b="1" dirty="0" err="1" smtClean="0">
                <a:solidFill>
                  <a:srgbClr val="FF0000"/>
                </a:solidFill>
              </a:rPr>
              <a:t>adenosinmonofosfát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dAMP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494805" y="868650"/>
            <a:ext cx="4621843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</a:t>
            </a:r>
            <a:r>
              <a:rPr lang="cs-CZ" sz="2000" b="1" dirty="0" err="1" smtClean="0">
                <a:solidFill>
                  <a:srgbClr val="FF0000"/>
                </a:solidFill>
              </a:rPr>
              <a:t>deoxythymidinmonofosfát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dTMP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765327" y="6309320"/>
            <a:ext cx="4343177" cy="40011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2´-</a:t>
            </a:r>
            <a:r>
              <a:rPr lang="cs-CZ" sz="2000" b="1" dirty="0" err="1" smtClean="0">
                <a:solidFill>
                  <a:srgbClr val="FF0000"/>
                </a:solidFill>
              </a:rPr>
              <a:t>deoxycytidinmonofosfát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dCMP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3456384" y="3789040"/>
            <a:ext cx="3131840" cy="792088"/>
          </a:xfrm>
          <a:prstGeom prst="roundRect">
            <a:avLst/>
          </a:prstGeom>
          <a:solidFill>
            <a:schemeClr val="accent1">
              <a:alpha val="2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ástupný symbol pro obsah 36"/>
          <p:cNvSpPr>
            <a:spLocks noGrp="1"/>
          </p:cNvSpPr>
          <p:nvPr>
            <p:ph idx="1"/>
          </p:nvPr>
        </p:nvSpPr>
        <p:spPr>
          <a:xfrm rot="5400000">
            <a:off x="4729871" y="2578759"/>
            <a:ext cx="792088" cy="3356666"/>
          </a:xfrm>
        </p:spPr>
        <p:txBody>
          <a:bodyPr vert="vert270"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DEOXYRIBONUKLEOSID</a:t>
            </a:r>
          </a:p>
          <a:p>
            <a:pPr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MONOFOSFÁTY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NUKLEOVÉ KYSELINY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VÝZNAM NA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SLOŽENÍ NA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STRUKTURA NA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240" y="548680"/>
            <a:ext cx="5554960" cy="794352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NUKLEOVÉ KYSELINY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344136"/>
            <a:ext cx="8229600" cy="5513864"/>
          </a:xfrm>
        </p:spPr>
        <p:txBody>
          <a:bodyPr/>
          <a:lstStyle/>
          <a:p>
            <a:r>
              <a:rPr lang="cs-CZ" dirty="0" smtClean="0"/>
              <a:t>Nositelé genetické informace v buňce (informace nezbytné pro řízení všech biochemických procesů).</a:t>
            </a:r>
          </a:p>
          <a:p>
            <a:r>
              <a:rPr lang="cs-CZ" dirty="0" smtClean="0"/>
              <a:t>Zajištění:</a:t>
            </a:r>
          </a:p>
          <a:p>
            <a:pPr marL="1165225" indent="-514350">
              <a:buFont typeface="+mj-lt"/>
              <a:buAutoNum type="arabicPeriod"/>
            </a:pPr>
            <a:r>
              <a:rPr lang="cs-CZ" b="1" dirty="0" smtClean="0"/>
              <a:t>Uložení </a:t>
            </a:r>
            <a:r>
              <a:rPr lang="cs-CZ" dirty="0" smtClean="0"/>
              <a:t>genetické informace (sekvence </a:t>
            </a:r>
            <a:r>
              <a:rPr lang="cs-CZ" dirty="0" err="1" smtClean="0"/>
              <a:t>deoxiribonukleotidů</a:t>
            </a:r>
            <a:r>
              <a:rPr lang="cs-CZ" dirty="0" smtClean="0"/>
              <a:t>).</a:t>
            </a:r>
          </a:p>
          <a:p>
            <a:pPr marL="1165225" indent="-514350">
              <a:buFont typeface="+mj-lt"/>
              <a:buAutoNum type="arabicPeriod"/>
            </a:pPr>
            <a:r>
              <a:rPr lang="cs-CZ" b="1" dirty="0" smtClean="0"/>
              <a:t>Přenos</a:t>
            </a:r>
            <a:r>
              <a:rPr lang="cs-CZ" dirty="0" smtClean="0"/>
              <a:t> genetické informace (podstata genetiky)</a:t>
            </a:r>
          </a:p>
          <a:p>
            <a:pPr marL="1165225" indent="-514350">
              <a:buFont typeface="+mj-lt"/>
              <a:buAutoNum type="arabicPeriod"/>
            </a:pPr>
            <a:r>
              <a:rPr lang="cs-CZ" b="1" dirty="0" smtClean="0"/>
              <a:t>Realizaci</a:t>
            </a:r>
            <a:r>
              <a:rPr lang="cs-CZ" dirty="0" smtClean="0"/>
              <a:t> genetické informace (</a:t>
            </a:r>
            <a:r>
              <a:rPr lang="cs-CZ" b="1" cap="all" dirty="0" err="1" smtClean="0"/>
              <a:t>Proteosyntéza</a:t>
            </a:r>
            <a:r>
              <a:rPr lang="cs-CZ" dirty="0" smtClean="0"/>
              <a:t>)</a:t>
            </a:r>
          </a:p>
          <a:p>
            <a:pPr marL="263525" indent="-236538"/>
            <a:r>
              <a:rPr lang="cs-CZ" dirty="0" smtClean="0"/>
              <a:t>Genetická informace uložena v informační </a:t>
            </a:r>
            <a:r>
              <a:rPr lang="cs-CZ" dirty="0" err="1" smtClean="0"/>
              <a:t>biomakromolekule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</a:t>
            </a:r>
            <a:r>
              <a:rPr lang="cs-CZ" dirty="0" smtClean="0"/>
              <a:t> – </a:t>
            </a:r>
            <a:r>
              <a:rPr lang="cs-CZ" b="1" u="sng" cap="all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cs-CZ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eoxyribo</a:t>
            </a:r>
            <a:r>
              <a:rPr lang="cs-CZ" b="1" u="sng" cap="all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ukleová kyselina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deoxyribonucleic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u="sng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4680520" cy="551723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b="1" u="sng" cap="all" dirty="0" smtClean="0"/>
              <a:t>Centrální dogma molekulární biologie</a:t>
            </a:r>
            <a:r>
              <a:rPr lang="cs-CZ" u="sng" dirty="0" smtClean="0"/>
              <a:t>:</a:t>
            </a:r>
            <a:br>
              <a:rPr lang="cs-CZ" u="sng" dirty="0" smtClean="0"/>
            </a:br>
            <a:r>
              <a:rPr lang="cs-CZ" u="sng" dirty="0" smtClean="0"/>
              <a:t>páteř molekulární biologii.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DNA</a:t>
            </a:r>
            <a:r>
              <a:rPr lang="cs-CZ" dirty="0" smtClean="0"/>
              <a:t> kopíruje svou informaci do dceřiných molekul DNA v procesu, který je řízen řadou enzymů nazývaný </a:t>
            </a:r>
            <a:r>
              <a:rPr lang="cs-CZ" b="1" u="sng" cap="all" dirty="0" smtClean="0"/>
              <a:t>replikace</a:t>
            </a:r>
            <a:r>
              <a:rPr lang="cs-CZ" b="1" dirty="0" smtClean="0"/>
              <a:t>.</a:t>
            </a:r>
            <a:endParaRPr lang="cs-CZ" dirty="0" smtClean="0"/>
          </a:p>
          <a:p>
            <a:r>
              <a:rPr lang="cs-CZ" dirty="0" smtClean="0"/>
              <a:t>DNA kóduje syntézu </a:t>
            </a:r>
            <a:r>
              <a:rPr lang="cs-CZ" b="1" dirty="0" err="1" smtClean="0"/>
              <a:t>messenger</a:t>
            </a:r>
            <a:r>
              <a:rPr lang="cs-CZ" b="1" dirty="0" smtClean="0"/>
              <a:t> RNA</a:t>
            </a:r>
            <a:r>
              <a:rPr lang="cs-CZ" dirty="0" smtClean="0"/>
              <a:t> (</a:t>
            </a:r>
            <a:r>
              <a:rPr lang="cs-CZ" b="1" dirty="0" err="1" smtClean="0">
                <a:solidFill>
                  <a:srgbClr val="FF0000"/>
                </a:solidFill>
              </a:rPr>
              <a:t>mRNA</a:t>
            </a:r>
            <a:r>
              <a:rPr lang="cs-CZ" dirty="0" smtClean="0"/>
              <a:t>) v procesu </a:t>
            </a:r>
            <a:r>
              <a:rPr lang="cs-CZ" b="1" u="sng" cap="all" dirty="0" smtClean="0"/>
              <a:t>transkripce</a:t>
            </a:r>
            <a:r>
              <a:rPr lang="cs-CZ" dirty="0" smtClean="0"/>
              <a:t> (</a:t>
            </a:r>
            <a:r>
              <a:rPr lang="cs-CZ" b="1" dirty="0" smtClean="0"/>
              <a:t>přepis).</a:t>
            </a:r>
            <a:endParaRPr lang="cs-CZ" dirty="0" smtClean="0"/>
          </a:p>
          <a:p>
            <a:r>
              <a:rPr lang="cs-CZ" dirty="0" smtClean="0"/>
              <a:t>V eukaryontních buňkách, </a:t>
            </a:r>
            <a:r>
              <a:rPr lang="cs-CZ" dirty="0" err="1" smtClean="0"/>
              <a:t>mRNA</a:t>
            </a:r>
            <a:r>
              <a:rPr lang="cs-CZ" dirty="0" smtClean="0"/>
              <a:t> je procesem </a:t>
            </a:r>
            <a:r>
              <a:rPr lang="cs-CZ" b="1" u="sng" cap="all" dirty="0" err="1" smtClean="0"/>
              <a:t>splicing</a:t>
            </a:r>
            <a:r>
              <a:rPr lang="cs-CZ" dirty="0" smtClean="0"/>
              <a:t> (</a:t>
            </a:r>
            <a:r>
              <a:rPr lang="cs-CZ" b="1" dirty="0" smtClean="0"/>
              <a:t>sestřih</a:t>
            </a:r>
            <a:r>
              <a:rPr lang="cs-CZ" dirty="0" smtClean="0"/>
              <a:t>) upravena a migruje z jádra do cytoplazmy.</a:t>
            </a:r>
          </a:p>
          <a:p>
            <a:r>
              <a:rPr lang="cs-CZ" dirty="0" smtClean="0"/>
              <a:t>Messenger RNA přináší genetickou informaci na ribozomy, kde se stává matricí pro syntézu </a:t>
            </a:r>
            <a:r>
              <a:rPr lang="cs-CZ" b="1" dirty="0" smtClean="0">
                <a:solidFill>
                  <a:srgbClr val="FF0000"/>
                </a:solidFill>
              </a:rPr>
              <a:t>proteinů</a:t>
            </a:r>
            <a:r>
              <a:rPr lang="cs-CZ" dirty="0" smtClean="0"/>
              <a:t> (bílkovin). Tento proces se nazývá </a:t>
            </a:r>
            <a:r>
              <a:rPr lang="cs-CZ" b="1" u="sng" cap="all" dirty="0" smtClean="0"/>
              <a:t>translace</a:t>
            </a:r>
            <a:r>
              <a:rPr lang="cs-CZ" dirty="0" smtClean="0"/>
              <a:t> (</a:t>
            </a:r>
            <a:r>
              <a:rPr lang="cs-CZ" b="1" dirty="0" smtClean="0"/>
              <a:t>překlad)</a:t>
            </a:r>
            <a:r>
              <a:rPr lang="cs-CZ" dirty="0" smtClean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17240" y="260648"/>
            <a:ext cx="5554960" cy="866360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NUKLEOVÉ KYSELINY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accessexcellence.org/RC/VL/GG/images/centr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6270" y="1328885"/>
            <a:ext cx="4177730" cy="5124451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538543" y="6237312"/>
            <a:ext cx="2993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http://www.</a:t>
            </a:r>
            <a:r>
              <a:rPr lang="cs-CZ" sz="1400" b="1" dirty="0" err="1" smtClean="0"/>
              <a:t>accessexcellence.org</a:t>
            </a:r>
            <a:r>
              <a:rPr lang="cs-CZ" sz="1400" b="1" dirty="0" smtClean="0"/>
              <a:t>/</a:t>
            </a:r>
          </a:p>
          <a:p>
            <a:r>
              <a:rPr lang="cs-CZ" sz="1400" b="1" dirty="0" smtClean="0"/>
              <a:t>RC/VL/GG/</a:t>
            </a:r>
            <a:r>
              <a:rPr lang="cs-CZ" sz="1400" b="1" dirty="0" err="1" smtClean="0"/>
              <a:t>central.php</a:t>
            </a:r>
            <a:endParaRPr lang="cs-CZ" sz="1400" b="1" dirty="0"/>
          </a:p>
        </p:txBody>
      </p:sp>
      <p:sp>
        <p:nvSpPr>
          <p:cNvPr id="7" name="Obdélník 6"/>
          <p:cNvSpPr/>
          <p:nvPr/>
        </p:nvSpPr>
        <p:spPr>
          <a:xfrm>
            <a:off x="467544" y="1268760"/>
            <a:ext cx="3888432" cy="936104"/>
          </a:xfrm>
          <a:prstGeom prst="rect">
            <a:avLst/>
          </a:prstGeom>
          <a:solidFill>
            <a:schemeClr val="accent1">
              <a:alpha val="2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248" y="546416"/>
            <a:ext cx="6203032" cy="794352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DNA(RNA)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680" y="1935480"/>
            <a:ext cx="8686800" cy="2069584"/>
          </a:xfrm>
        </p:spPr>
        <p:txBody>
          <a:bodyPr/>
          <a:lstStyle/>
          <a:p>
            <a:r>
              <a:rPr lang="cs-CZ" dirty="0" smtClean="0"/>
              <a:t>Základem vlákna  DNA resp. RNA jsou </a:t>
            </a:r>
            <a:r>
              <a:rPr lang="cs-CZ" b="1" u="sng" dirty="0" smtClean="0">
                <a:solidFill>
                  <a:srgbClr val="FF0000"/>
                </a:solidFill>
              </a:rPr>
              <a:t>NUKLEOTIDY</a:t>
            </a:r>
            <a:r>
              <a:rPr lang="cs-CZ" dirty="0" smtClean="0"/>
              <a:t>.</a:t>
            </a:r>
          </a:p>
          <a:p>
            <a:pPr marL="619125" indent="-273050">
              <a:buFont typeface="Wingdings" pitchFamily="2" charset="2"/>
              <a:buChar char="Ø"/>
            </a:pPr>
            <a:r>
              <a:rPr lang="cs-CZ" dirty="0" smtClean="0"/>
              <a:t>DNA </a:t>
            </a:r>
            <a:r>
              <a:rPr lang="cs-CZ" dirty="0" smtClean="0">
                <a:sym typeface="Symbol"/>
              </a:rPr>
              <a:t> </a:t>
            </a:r>
            <a:r>
              <a:rPr lang="cs-CZ" b="1" dirty="0" smtClean="0">
                <a:sym typeface="Symbol"/>
              </a:rPr>
              <a:t>deoxyribonukleotidy</a:t>
            </a:r>
          </a:p>
          <a:p>
            <a:pPr marL="619125" indent="-273050">
              <a:buFont typeface="Wingdings" pitchFamily="2" charset="2"/>
              <a:buChar char="Ø"/>
            </a:pPr>
            <a:r>
              <a:rPr lang="cs-CZ" dirty="0" smtClean="0">
                <a:sym typeface="Symbol"/>
              </a:rPr>
              <a:t>RNA  </a:t>
            </a:r>
            <a:r>
              <a:rPr lang="cs-CZ" b="1" dirty="0" err="1" smtClean="0">
                <a:sym typeface="Symbol"/>
              </a:rPr>
              <a:t>ribonukleotidy</a:t>
            </a:r>
            <a:endParaRPr lang="cs-CZ" b="1" dirty="0" smtClean="0">
              <a:sym typeface="Symbol"/>
            </a:endParaRPr>
          </a:p>
          <a:p>
            <a:pPr marL="273050" indent="-273050"/>
            <a:r>
              <a:rPr lang="cs-CZ" dirty="0" smtClean="0">
                <a:sym typeface="Symbol"/>
              </a:rPr>
              <a:t>Stavba nukleotidu je ekvivalentní u obou typů NA.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320950"/>
            <a:ext cx="1728192" cy="40011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NUKLEOTID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Šipka doprava 5"/>
          <p:cNvSpPr/>
          <p:nvPr/>
        </p:nvSpPr>
        <p:spPr>
          <a:xfrm rot="-1200000">
            <a:off x="2258974" y="4998413"/>
            <a:ext cx="94710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200000">
            <a:off x="2241857" y="5738177"/>
            <a:ext cx="94710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419872" y="4819248"/>
            <a:ext cx="1728192" cy="40011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NUKLEOSID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19872" y="5909210"/>
            <a:ext cx="1728192" cy="40011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FOSFÁT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Šipka doprava 9"/>
          <p:cNvSpPr/>
          <p:nvPr/>
        </p:nvSpPr>
        <p:spPr>
          <a:xfrm rot="-1200000">
            <a:off x="5308518" y="4422349"/>
            <a:ext cx="94710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1200000">
            <a:off x="5320818" y="5152271"/>
            <a:ext cx="94710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372200" y="4253026"/>
            <a:ext cx="2232248" cy="40011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DUSÍKATÁ BÁZE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372200" y="5301208"/>
            <a:ext cx="1728192" cy="40011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5C ALDOSA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1256" y="476672"/>
            <a:ext cx="4762872" cy="866360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CUKERNÁ SLOŽKA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1412776"/>
            <a:ext cx="5940152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Základem nukleotidů je </a:t>
            </a:r>
            <a:r>
              <a:rPr lang="cs-CZ" b="1" dirty="0" smtClean="0"/>
              <a:t>5C</a:t>
            </a:r>
            <a:r>
              <a:rPr lang="cs-CZ" dirty="0" smtClean="0"/>
              <a:t> </a:t>
            </a:r>
            <a:r>
              <a:rPr lang="cs-CZ" b="1" dirty="0" err="1" smtClean="0"/>
              <a:t>aldosa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ribosa</a:t>
            </a:r>
            <a:r>
              <a:rPr lang="cs-CZ" dirty="0" smtClean="0"/>
              <a:t> a z ní odvozená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2´-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deoxyribosa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635896" y="2463279"/>
          <a:ext cx="1389063" cy="2098675"/>
        </p:xfrm>
        <a:graphic>
          <a:graphicData uri="http://schemas.openxmlformats.org/presentationml/2006/ole">
            <p:oleObj spid="_x0000_s16386" name="ChemSketch" r:id="rId3" imgW="664560" imgH="1005840" progId="ACD.ChemSketch.20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77515" y="3370847"/>
          <a:ext cx="2854325" cy="1546225"/>
        </p:xfrm>
        <a:graphic>
          <a:graphicData uri="http://schemas.openxmlformats.org/presentationml/2006/ole">
            <p:oleObj spid="_x0000_s16387" name="ChemSketch" r:id="rId4" imgW="1323000" imgH="716400" progId="ACD.ChemSketch.20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652120" y="3370847"/>
          <a:ext cx="2854325" cy="1546225"/>
        </p:xfrm>
        <a:graphic>
          <a:graphicData uri="http://schemas.openxmlformats.org/presentationml/2006/ole">
            <p:oleObj spid="_x0000_s16388" name="ChemSketch" r:id="rId5" imgW="1323000" imgH="716400" progId="ACD.ChemSketch.20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899592" y="5445224"/>
          <a:ext cx="1994987" cy="1080120"/>
        </p:xfrm>
        <a:graphic>
          <a:graphicData uri="http://schemas.openxmlformats.org/presentationml/2006/ole">
            <p:oleObj spid="_x0000_s16391" name="ChemSketch" r:id="rId6" imgW="1323000" imgH="716400" progId="ACD.ChemSketch.20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6322516" y="5445844"/>
          <a:ext cx="1993900" cy="1079500"/>
        </p:xfrm>
        <a:graphic>
          <a:graphicData uri="http://schemas.openxmlformats.org/presentationml/2006/ole">
            <p:oleObj spid="_x0000_s16392" name="ChemSketch" r:id="rId7" imgW="1323000" imgH="71640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563888" y="4407495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D-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ribosa</a:t>
            </a: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004048" y="4839543"/>
            <a:ext cx="4109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2´- 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deoxy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-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D-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ribofuranosa</a:t>
            </a: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9552" y="4839543"/>
            <a:ext cx="2808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-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D-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ribofuranosa</a:t>
            </a: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3568" y="5301208"/>
            <a:ext cx="2448272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084168" y="5301208"/>
            <a:ext cx="2448272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2723302" y="381325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094739" y="3772452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05109" y="4300727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693134" y="4271227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529609" y="435124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914901" y="434502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81819" y="3758592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167111" y="3786302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953545" y="3163022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313219" y="315755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5´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7570341" y="3789040"/>
            <a:ext cx="360040" cy="1152128"/>
          </a:xfrm>
          <a:prstGeom prst="roundRect">
            <a:avLst/>
          </a:prstGeom>
          <a:solidFill>
            <a:schemeClr val="accent1">
              <a:alpha val="2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5928692" y="836712"/>
          <a:ext cx="3161196" cy="2232248"/>
        </p:xfrm>
        <a:graphic>
          <a:graphicData uri="http://schemas.openxmlformats.org/presentationml/2006/ole">
            <p:oleObj spid="_x0000_s16395" name="ACD/3D" r:id="rId8" imgW="3390476" imgH="2400635" progId="ACD.3D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5868144" y="2552008"/>
          <a:ext cx="2304256" cy="2029120"/>
        </p:xfrm>
        <a:graphic>
          <a:graphicData uri="http://schemas.openxmlformats.org/presentationml/2006/ole">
            <p:oleObj spid="_x0000_s18438" name="ChemSketch" r:id="rId3" imgW="743760" imgH="655200" progId="ACD.ChemSketch.20">
              <p:embed/>
            </p:oleObj>
          </a:graphicData>
        </a:graphic>
      </p:graphicFrame>
      <p:sp>
        <p:nvSpPr>
          <p:cNvPr id="10" name="Zaoblený obdélník 9"/>
          <p:cNvSpPr/>
          <p:nvPr/>
        </p:nvSpPr>
        <p:spPr>
          <a:xfrm>
            <a:off x="5895854" y="2564904"/>
            <a:ext cx="1152128" cy="1584176"/>
          </a:xfrm>
          <a:prstGeom prst="roundRect">
            <a:avLst/>
          </a:prstGeom>
          <a:solidFill>
            <a:schemeClr val="accent1">
              <a:alpha val="2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1296" y="402400"/>
            <a:ext cx="4186808" cy="938368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DUSÍKATÉ BÁZE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989464"/>
          </a:xfrm>
        </p:spPr>
        <p:txBody>
          <a:bodyPr/>
          <a:lstStyle/>
          <a:p>
            <a:r>
              <a:rPr lang="cs-CZ" dirty="0" smtClean="0"/>
              <a:t>Základem dusíkatých bází jsou heterocyklické sloučeniny s dusíkem jako heteroatomem.</a:t>
            </a:r>
          </a:p>
          <a:p>
            <a:endParaRPr lang="cs-CZ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475656" y="2492896"/>
          <a:ext cx="1440160" cy="1637716"/>
        </p:xfrm>
        <a:graphic>
          <a:graphicData uri="http://schemas.openxmlformats.org/presentationml/2006/ole">
            <p:oleObj spid="_x0000_s18435" name="ChemSketch" r:id="rId4" imgW="448200" imgH="509040" progId="ACD.ChemSketch.20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900113" y="4808538"/>
          <a:ext cx="2519362" cy="1466850"/>
        </p:xfrm>
        <a:graphic>
          <a:graphicData uri="http://schemas.openxmlformats.org/presentationml/2006/ole">
            <p:oleObj spid="_x0000_s18436" name="ACD/3D" r:id="rId5" imgW="3200000" imgH="1857143" progId="ACD.3D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5364088" y="4821238"/>
          <a:ext cx="3138488" cy="1450975"/>
        </p:xfrm>
        <a:graphic>
          <a:graphicData uri="http://schemas.openxmlformats.org/presentationml/2006/ole">
            <p:oleObj spid="_x0000_s18437" name="ACD/3D" r:id="rId6" imgW="4001058" imgH="1848108" progId="ACD.3D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331601" y="4077072"/>
            <a:ext cx="1656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accent4">
                    <a:lumMod val="75000"/>
                  </a:schemeClr>
                </a:solidFill>
              </a:rPr>
              <a:t>Pyrimidin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012160" y="4263479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4">
                    <a:lumMod val="75000"/>
                  </a:schemeClr>
                </a:solidFill>
              </a:rPr>
              <a:t>Purin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7122723" y="2564904"/>
            <a:ext cx="1152128" cy="2016224"/>
          </a:xfrm>
          <a:prstGeom prst="roundRect">
            <a:avLst/>
          </a:prstGeom>
          <a:solidFill>
            <a:schemeClr val="accent1">
              <a:alpha val="2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481840" y="2483604"/>
            <a:ext cx="1281120" cy="369332"/>
          </a:xfrm>
          <a:prstGeom prst="rect">
            <a:avLst/>
          </a:prstGeom>
          <a:solidFill>
            <a:schemeClr val="accent1">
              <a:alpha val="20000"/>
            </a:schemeClr>
          </a:solidFill>
          <a:ln w="63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pyrimidin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5258904" y="2852936"/>
            <a:ext cx="648072" cy="36004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742806" y="1760981"/>
            <a:ext cx="1149674" cy="369332"/>
          </a:xfrm>
          <a:prstGeom prst="rect">
            <a:avLst/>
          </a:prstGeom>
          <a:solidFill>
            <a:schemeClr val="accent1">
              <a:alpha val="20000"/>
            </a:schemeClr>
          </a:solidFill>
          <a:ln w="63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imidazol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7" name="Přímá spojovací šipka 16"/>
          <p:cNvCxnSpPr>
            <a:stCxn id="15" idx="2"/>
          </p:cNvCxnSpPr>
          <p:nvPr/>
        </p:nvCxnSpPr>
        <p:spPr>
          <a:xfrm flipH="1">
            <a:off x="7884368" y="2130313"/>
            <a:ext cx="433275" cy="43204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187624" y="637203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 3D modelech lze pozorovat PLANÁRNÍ strukturu N-bází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40034" y="381325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837701" y="31320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461801" y="347603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829986" y="349459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359350" y="292494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256568" y="378554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043331" y="243747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954404" y="363899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640172" y="285726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951671" y="278620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654027" y="342626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461470" y="249308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674484" y="278111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912078" y="3206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7671751" y="36222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2520280"/>
          </a:xfrm>
        </p:spPr>
        <p:txBody>
          <a:bodyPr>
            <a:normAutofit/>
          </a:bodyPr>
          <a:lstStyle/>
          <a:p>
            <a:r>
              <a:rPr lang="cs-CZ" dirty="0" smtClean="0"/>
              <a:t>Pyrimidinové N-báze mají v poloze </a:t>
            </a:r>
            <a:r>
              <a:rPr lang="cs-CZ" b="1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 vždy </a:t>
            </a:r>
            <a:r>
              <a:rPr lang="cs-CZ" b="1" dirty="0" smtClean="0">
                <a:solidFill>
                  <a:srgbClr val="FF0000"/>
                </a:solidFill>
              </a:rPr>
              <a:t>O - charakteristickou funkční skupinu</a:t>
            </a:r>
            <a:r>
              <a:rPr lang="cs-CZ" dirty="0" smtClean="0"/>
              <a:t> a v poloze </a:t>
            </a:r>
            <a:r>
              <a:rPr lang="cs-CZ" b="1" dirty="0" smtClean="0">
                <a:solidFill>
                  <a:srgbClr val="FF0000"/>
                </a:solidFill>
              </a:rPr>
              <a:t>4 O -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FF0000"/>
                </a:solidFill>
              </a:rPr>
              <a:t>N - charakteristickou funkční skupinu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Majoritní N-báze jsou </a:t>
            </a:r>
            <a:r>
              <a:rPr lang="cs-CZ" b="1" dirty="0" smtClean="0"/>
              <a:t>uracil</a:t>
            </a:r>
            <a:r>
              <a:rPr lang="cs-CZ" dirty="0" smtClean="0"/>
              <a:t>, </a:t>
            </a:r>
            <a:r>
              <a:rPr lang="cs-CZ" b="1" dirty="0" err="1" smtClean="0"/>
              <a:t>thymin</a:t>
            </a:r>
            <a:r>
              <a:rPr lang="cs-CZ" dirty="0" smtClean="0"/>
              <a:t> a </a:t>
            </a:r>
            <a:r>
              <a:rPr lang="cs-CZ" b="1" dirty="0" err="1" smtClean="0"/>
              <a:t>cytozin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Uracil se vyskytuje téměř výhradně v RNA.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16824" cy="794352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DUSÍKATÉ BÁZE - pyrimidinové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017588" y="4077593"/>
          <a:ext cx="1571625" cy="1817688"/>
        </p:xfrm>
        <a:graphic>
          <a:graphicData uri="http://schemas.openxmlformats.org/presentationml/2006/ole">
            <p:oleObj spid="_x0000_s19460" name="ChemSketch" r:id="rId3" imgW="606600" imgH="700920" progId="ACD.ChemSketch.20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3446636" y="4077593"/>
          <a:ext cx="2349500" cy="1817688"/>
        </p:xfrm>
        <a:graphic>
          <a:graphicData uri="http://schemas.openxmlformats.org/presentationml/2006/ole">
            <p:oleObj spid="_x0000_s19461" name="ChemSketch" r:id="rId4" imgW="908280" imgH="700920" progId="ACD.ChemSketch.20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6281738" y="4077593"/>
          <a:ext cx="1562100" cy="1817688"/>
        </p:xfrm>
        <a:graphic>
          <a:graphicData uri="http://schemas.openxmlformats.org/presentationml/2006/ole">
            <p:oleObj spid="_x0000_s19462" name="ChemSketch" r:id="rId5" imgW="603360" imgH="700920" progId="ACD.ChemSketch.20">
              <p:embed/>
            </p:oleObj>
          </a:graphicData>
        </a:graphic>
      </p:graphicFrame>
      <p:sp>
        <p:nvSpPr>
          <p:cNvPr id="13" name="Zaoblený obdélník 12"/>
          <p:cNvSpPr/>
          <p:nvPr/>
        </p:nvSpPr>
        <p:spPr>
          <a:xfrm>
            <a:off x="827584" y="4077072"/>
            <a:ext cx="2016224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3347864" y="4077072"/>
            <a:ext cx="2520280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077072"/>
            <a:ext cx="2016224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1187624" y="6021288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/>
              <a:t>URACILUra</a:t>
            </a:r>
            <a:r>
              <a:rPr lang="cs-CZ" sz="2400" b="1" dirty="0" smtClean="0"/>
              <a:t> , U</a:t>
            </a:r>
            <a:endParaRPr lang="cs-CZ" sz="2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851920" y="6021288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THYMIN </a:t>
            </a:r>
            <a:r>
              <a:rPr lang="cs-CZ" sz="2400" b="1" dirty="0" err="1" smtClean="0"/>
              <a:t>Thy</a:t>
            </a:r>
            <a:r>
              <a:rPr lang="cs-CZ" sz="2400" b="1" dirty="0" smtClean="0"/>
              <a:t> , T</a:t>
            </a:r>
            <a:endParaRPr lang="cs-CZ" sz="24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372200" y="6021288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/>
              <a:t>CYTOZINCyt</a:t>
            </a:r>
            <a:r>
              <a:rPr lang="cs-CZ" sz="2400" b="1" dirty="0" smtClean="0"/>
              <a:t> , C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89120"/>
          </a:xfrm>
        </p:spPr>
        <p:txBody>
          <a:bodyPr/>
          <a:lstStyle/>
          <a:p>
            <a:r>
              <a:rPr lang="cs-CZ" dirty="0" smtClean="0"/>
              <a:t>Existují i minoritní N-báze </a:t>
            </a:r>
            <a:r>
              <a:rPr lang="cs-CZ" b="1" dirty="0" smtClean="0"/>
              <a:t>5-</a:t>
            </a:r>
            <a:r>
              <a:rPr lang="cs-CZ" b="1" dirty="0" err="1" smtClean="0"/>
              <a:t>methylcytozin</a:t>
            </a:r>
            <a:r>
              <a:rPr lang="cs-CZ" dirty="0" smtClean="0"/>
              <a:t> (přítomen v bakteriální i lidské DNA), </a:t>
            </a:r>
            <a:r>
              <a:rPr lang="cs-CZ" b="1" dirty="0" smtClean="0"/>
              <a:t>5-</a:t>
            </a:r>
            <a:r>
              <a:rPr lang="cs-CZ" b="1" dirty="0" err="1" smtClean="0"/>
              <a:t>hydroxymethylcytozin</a:t>
            </a:r>
            <a:r>
              <a:rPr lang="cs-CZ" b="1" dirty="0" smtClean="0"/>
              <a:t> </a:t>
            </a:r>
            <a:r>
              <a:rPr lang="cs-CZ" dirty="0" smtClean="0"/>
              <a:t>(přítomen v DNA </a:t>
            </a:r>
            <a:r>
              <a:rPr lang="cs-CZ" dirty="0" err="1" smtClean="0"/>
              <a:t>baktriofágů</a:t>
            </a:r>
            <a:r>
              <a:rPr lang="cs-CZ" dirty="0" smtClean="0"/>
              <a:t>).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71600" y="3534107"/>
          <a:ext cx="2354262" cy="1817688"/>
        </p:xfrm>
        <a:graphic>
          <a:graphicData uri="http://schemas.openxmlformats.org/presentationml/2006/ole">
            <p:oleObj spid="_x0000_s20482" name="ChemSketch" r:id="rId3" imgW="908280" imgH="700920" progId="ACD.ChemSketch.20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5095577" y="3534107"/>
          <a:ext cx="2644775" cy="1817688"/>
        </p:xfrm>
        <a:graphic>
          <a:graphicData uri="http://schemas.openxmlformats.org/presentationml/2006/ole">
            <p:oleObj spid="_x0000_s20483" name="ChemSketch" r:id="rId4" imgW="1020960" imgH="700920" progId="ACD.ChemSketch.20">
              <p:embed/>
            </p:oleObj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075240" cy="866360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DUSÍKATÉ BÁZE - pyrimidinové</a:t>
            </a:r>
            <a:endParaRPr lang="cs-CZ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827584" y="3534107"/>
            <a:ext cx="2520280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004048" y="3534107"/>
            <a:ext cx="2808312" cy="194421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23528" y="5550331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cap="all" dirty="0" smtClean="0"/>
              <a:t>5 – </a:t>
            </a:r>
            <a:r>
              <a:rPr lang="cs-CZ" sz="2400" b="1" cap="all" dirty="0" err="1" smtClean="0"/>
              <a:t>methylcytozin</a:t>
            </a:r>
            <a:endParaRPr lang="cs-CZ" sz="2400" b="1" cap="all" dirty="0" smtClean="0"/>
          </a:p>
          <a:p>
            <a:pPr algn="ctr"/>
            <a:r>
              <a:rPr lang="cs-CZ" sz="2400" b="1" dirty="0" err="1" smtClean="0"/>
              <a:t>m</a:t>
            </a:r>
            <a:r>
              <a:rPr lang="cs-CZ" sz="2400" b="1" cap="all" dirty="0" err="1" smtClean="0"/>
              <a:t>C</a:t>
            </a:r>
            <a:endParaRPr lang="cs-CZ" sz="2400" b="1" cap="all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39952" y="5550331"/>
            <a:ext cx="4860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cap="all" dirty="0" smtClean="0"/>
              <a:t>5 – </a:t>
            </a:r>
            <a:r>
              <a:rPr lang="cs-CZ" sz="2400" b="1" cap="all" dirty="0" err="1" smtClean="0"/>
              <a:t>HYDROXYmethylcytozin</a:t>
            </a:r>
            <a:endParaRPr lang="cs-CZ" sz="2400" b="1" cap="all" dirty="0" smtClean="0"/>
          </a:p>
          <a:p>
            <a:pPr algn="ctr"/>
            <a:r>
              <a:rPr lang="cs-CZ" sz="2400" b="1" dirty="0" err="1" smtClean="0"/>
              <a:t>hmC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2583</TotalTime>
  <Words>657</Words>
  <Application>Microsoft Office PowerPoint</Application>
  <PresentationFormat>Předvádění na obrazovce (4:3)</PresentationFormat>
  <Paragraphs>169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Tok</vt:lpstr>
      <vt:lpstr>ChemSketch</vt:lpstr>
      <vt:lpstr>ACD/3D</vt:lpstr>
      <vt:lpstr>Snímek 1</vt:lpstr>
      <vt:lpstr>NUKLEOVÉ KYSELINY I.</vt:lpstr>
      <vt:lpstr>NUKLEOVÉ KYSELINY</vt:lpstr>
      <vt:lpstr>NUKLEOVÉ KYSELINY</vt:lpstr>
      <vt:lpstr>STRUKTURA DNA(RNA)</vt:lpstr>
      <vt:lpstr>CUKERNÁ SLOŽKA</vt:lpstr>
      <vt:lpstr>DUSÍKATÉ BÁZE</vt:lpstr>
      <vt:lpstr>DUSÍKATÉ BÁZE - pyrimidinové</vt:lpstr>
      <vt:lpstr>DUSÍKATÉ BÁZE - pyrimidinové</vt:lpstr>
      <vt:lpstr>DUSÍKATÉ BÁZE - purinové</vt:lpstr>
      <vt:lpstr>DUSÍKATÉ BÁZE - purinové</vt:lpstr>
      <vt:lpstr>DUSÍKATÉ BÁZE - purinové</vt:lpstr>
      <vt:lpstr>Rostlinné purinové alkaloidy</vt:lpstr>
      <vt:lpstr>KETO-ENOL TAUTOMERIE</vt:lpstr>
      <vt:lpstr>NUKLEOSIDY</vt:lpstr>
      <vt:lpstr>NUKLEOSIDY</vt:lpstr>
      <vt:lpstr>NUKLEOTIDY</vt:lpstr>
      <vt:lpstr>NUKLEOTIDY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NUKLEOVÉ KYSELINY</dc:title>
  <dc:creator>ucitel</dc:creator>
  <cp:lastModifiedBy>admin2</cp:lastModifiedBy>
  <cp:revision>11</cp:revision>
  <dcterms:created xsi:type="dcterms:W3CDTF">2014-05-03T07:50:37Z</dcterms:created>
  <dcterms:modified xsi:type="dcterms:W3CDTF">2018-12-13T14:06:21Z</dcterms:modified>
</cp:coreProperties>
</file>