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58" r:id="rId5"/>
    <p:sldId id="261" r:id="rId6"/>
    <p:sldId id="268" r:id="rId7"/>
    <p:sldId id="259" r:id="rId8"/>
    <p:sldId id="270" r:id="rId9"/>
    <p:sldId id="271" r:id="rId10"/>
    <p:sldId id="260" r:id="rId11"/>
    <p:sldId id="262" r:id="rId12"/>
    <p:sldId id="263" r:id="rId13"/>
    <p:sldId id="264" r:id="rId14"/>
    <p:sldId id="265" r:id="rId15"/>
    <p:sldId id="266" r:id="rId16"/>
    <p:sldId id="272" r:id="rId17"/>
    <p:sldId id="275" r:id="rId18"/>
    <p:sldId id="276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AB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18" autoAdjust="0"/>
  </p:normalViewPr>
  <p:slideViewPr>
    <p:cSldViewPr>
      <p:cViewPr varScale="1">
        <p:scale>
          <a:sx n="87" d="100"/>
          <a:sy n="87" d="100"/>
        </p:scale>
        <p:origin x="-147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03E0649-7619-4F27-8E16-1895D5C4FA02}" type="datetimeFigureOut">
              <a:rPr lang="cs-CZ" smtClean="0"/>
              <a:pPr/>
              <a:t>16.1.2018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918497-FA51-4D06-9ACC-4D83E280B4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obrázek 1" descr="c:\Temp\Rar$DR07.770\Zakladni_logolink_OPVK (ESF, EU, MSMT, OP VK)\01_Zakladni_logolink_horizontalni_cz\OPVK_hor_zakladni_logolink_RGB_c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8638" y="5397500"/>
            <a:ext cx="5762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11188" y="4365625"/>
            <a:ext cx="792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200"/>
              <a:t>Materiály jsou určeny pro bezplatné používání pro potřeby výuky a vzdělávání na všech typech škol a školských zařízení. Jakékoliv další využití podléhá autorskému zákonu.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300788" y="333375"/>
            <a:ext cx="2374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sz="1400"/>
              <a:t>projekt GML Brno Docens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403350" y="765175"/>
            <a:ext cx="576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DUM č. </a:t>
            </a:r>
            <a:r>
              <a:rPr lang="cs-CZ" b="1" dirty="0" smtClean="0"/>
              <a:t>5 </a:t>
            </a:r>
            <a:r>
              <a:rPr lang="cs-CZ" b="1" dirty="0"/>
              <a:t>v sadě</a:t>
            </a:r>
          </a:p>
          <a:p>
            <a:pPr algn="ctr"/>
            <a:r>
              <a:rPr lang="cs-CZ" b="1" dirty="0"/>
              <a:t>37. </a:t>
            </a:r>
            <a:r>
              <a:rPr lang="cs-CZ" b="1" dirty="0" err="1"/>
              <a:t>Bi</a:t>
            </a:r>
            <a:r>
              <a:rPr lang="cs-CZ" b="1" dirty="0"/>
              <a:t>-2 </a:t>
            </a:r>
            <a:r>
              <a:rPr lang="pl-PL" b="1" dirty="0"/>
              <a:t>Cytologie, molekulární biologie a genetika</a:t>
            </a:r>
            <a:r>
              <a:rPr lang="cs-CZ" dirty="0"/>
              <a:t> 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55650" y="1773238"/>
            <a:ext cx="76327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Autor: Martin Krejčí</a:t>
            </a:r>
          </a:p>
          <a:p>
            <a:endParaRPr lang="cs-CZ" sz="1400" dirty="0"/>
          </a:p>
          <a:p>
            <a:r>
              <a:rPr lang="cs-CZ" sz="1400" dirty="0"/>
              <a:t>Datum: 30. 6. 2014</a:t>
            </a:r>
          </a:p>
          <a:p>
            <a:endParaRPr lang="cs-CZ" sz="1400" dirty="0"/>
          </a:p>
          <a:p>
            <a:r>
              <a:rPr lang="cs-CZ" sz="1400" dirty="0"/>
              <a:t>Ročník: 6. ročník šestiletého </a:t>
            </a:r>
            <a:r>
              <a:rPr lang="cs-CZ" sz="1400" dirty="0" smtClean="0"/>
              <a:t>studia, 8. ročník osmiletého studia, 4. ročník čtyřletého studia</a:t>
            </a:r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Anotace DUM</a:t>
            </a:r>
            <a:r>
              <a:rPr lang="cs-CZ" sz="1400"/>
              <a:t>: </a:t>
            </a:r>
            <a:r>
              <a:rPr lang="cs-CZ" sz="1400" smtClean="0"/>
              <a:t>Centrální </a:t>
            </a:r>
            <a:r>
              <a:rPr lang="cs-CZ" sz="1400" dirty="0" smtClean="0"/>
              <a:t>dogma molekulární biologie, replikace genetické informace </a:t>
            </a:r>
            <a:r>
              <a:rPr lang="cs-CZ" sz="1400" dirty="0" err="1" smtClean="0"/>
              <a:t>eukaryot</a:t>
            </a:r>
            <a:r>
              <a:rPr lang="cs-CZ" sz="1400" dirty="0" smtClean="0"/>
              <a:t> a </a:t>
            </a:r>
            <a:r>
              <a:rPr lang="cs-CZ" sz="1400" dirty="0" err="1" smtClean="0"/>
              <a:t>prokaryot</a:t>
            </a:r>
            <a:r>
              <a:rPr lang="cs-CZ" sz="1400" dirty="0" smtClean="0"/>
              <a:t>, enzymatická výbava replikace DNA.</a:t>
            </a:r>
            <a:endParaRPr lang="cs-CZ" sz="1400" dirty="0"/>
          </a:p>
          <a:p>
            <a:endParaRPr lang="cs-CZ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5292000" cy="648000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052736"/>
            <a:ext cx="7848872" cy="5733256"/>
          </a:xfrm>
        </p:spPr>
        <p:txBody>
          <a:bodyPr>
            <a:normAutofit fontScale="92500"/>
          </a:bodyPr>
          <a:lstStyle/>
          <a:p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Helikáza</a:t>
            </a:r>
            <a:r>
              <a:rPr lang="cs-CZ" dirty="0" smtClean="0"/>
              <a:t> - enzym, který se pohybuje</a:t>
            </a:r>
            <a:br>
              <a:rPr lang="cs-CZ" dirty="0" smtClean="0"/>
            </a:br>
            <a:r>
              <a:rPr lang="cs-CZ" dirty="0" smtClean="0"/>
              <a:t>přímo podél </a:t>
            </a:r>
            <a:r>
              <a:rPr lang="cs-CZ" dirty="0" err="1" smtClean="0"/>
              <a:t>fosfodiesterových</a:t>
            </a:r>
            <a:r>
              <a:rPr lang="cs-CZ" dirty="0" smtClean="0"/>
              <a:t> vazeb</a:t>
            </a:r>
            <a:br>
              <a:rPr lang="cs-CZ" dirty="0" smtClean="0"/>
            </a:br>
            <a:r>
              <a:rPr lang="cs-CZ" dirty="0" err="1" smtClean="0"/>
              <a:t>dsDNA</a:t>
            </a:r>
            <a:r>
              <a:rPr lang="cs-CZ" dirty="0" smtClean="0"/>
              <a:t> a rozděluje </a:t>
            </a:r>
            <a:r>
              <a:rPr lang="cs-CZ" dirty="0" err="1" smtClean="0"/>
              <a:t>dvoušroubovici</a:t>
            </a:r>
            <a:r>
              <a:rPr lang="cs-CZ" dirty="0" smtClean="0"/>
              <a:t> do</a:t>
            </a:r>
            <a:br>
              <a:rPr lang="cs-CZ" dirty="0" smtClean="0"/>
            </a:br>
            <a:r>
              <a:rPr lang="cs-CZ" dirty="0" smtClean="0"/>
              <a:t>dvou izolovaných vláken.</a:t>
            </a:r>
          </a:p>
          <a:p>
            <a:pPr>
              <a:spcBef>
                <a:spcPts val="1800"/>
              </a:spcBef>
            </a:pP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Topoizomeráza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  <a:r>
              <a:rPr lang="cs-CZ" dirty="0" smtClean="0"/>
              <a:t> (bakteriální ekvivalent DNA </a:t>
            </a:r>
            <a:r>
              <a:rPr lang="cs-CZ" dirty="0" err="1" smtClean="0"/>
              <a:t>gyráza</a:t>
            </a:r>
            <a:r>
              <a:rPr lang="cs-CZ" dirty="0" smtClean="0"/>
              <a:t>) – napomáhá rozvinovat </a:t>
            </a:r>
            <a:r>
              <a:rPr lang="cs-CZ" dirty="0" err="1" smtClean="0"/>
              <a:t>superhelix</a:t>
            </a:r>
            <a:r>
              <a:rPr lang="cs-CZ" dirty="0" smtClean="0"/>
              <a:t> (</a:t>
            </a:r>
            <a:r>
              <a:rPr lang="cs-CZ" dirty="0" err="1" smtClean="0"/>
              <a:t>nadšroubovici</a:t>
            </a:r>
            <a:r>
              <a:rPr lang="cs-CZ" dirty="0" smtClean="0"/>
              <a:t>) </a:t>
            </a:r>
            <a:r>
              <a:rPr lang="cs-CZ" dirty="0" err="1" smtClean="0"/>
              <a:t>dsDNA</a:t>
            </a:r>
            <a:r>
              <a:rPr lang="cs-CZ" dirty="0" smtClean="0"/>
              <a:t> v replikační vidlici. Umí také opravovat různé spletence a uzly vznikající na molekulách </a:t>
            </a:r>
            <a:r>
              <a:rPr lang="cs-CZ" dirty="0" err="1" smtClean="0"/>
              <a:t>dsDNA</a:t>
            </a:r>
            <a:r>
              <a:rPr lang="cs-CZ" dirty="0" smtClean="0"/>
              <a:t> (mimo jiné při segregaci sesterských chromozomů a po rekombinaci).</a:t>
            </a:r>
          </a:p>
          <a:p>
            <a:pPr>
              <a:spcBef>
                <a:spcPts val="1800"/>
              </a:spcBef>
            </a:pP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Primáza</a:t>
            </a:r>
            <a:r>
              <a:rPr lang="cs-CZ" dirty="0" smtClean="0"/>
              <a:t> - je schopná vytvořit podle vzoru v podobě </a:t>
            </a:r>
            <a:r>
              <a:rPr lang="cs-CZ" dirty="0" err="1" smtClean="0"/>
              <a:t>templátového</a:t>
            </a:r>
            <a:r>
              <a:rPr lang="cs-CZ" dirty="0" smtClean="0"/>
              <a:t> vlákna DNA komplementární úsek RNA dlouhý několik nukleotidů, který slouží jako </a:t>
            </a:r>
            <a:r>
              <a:rPr lang="cs-CZ" dirty="0" err="1" smtClean="0"/>
              <a:t>primer</a:t>
            </a:r>
            <a:r>
              <a:rPr lang="cs-CZ" dirty="0" smtClean="0"/>
              <a:t> pro DNA polymerázu.</a:t>
            </a: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upload.wikimedia.org/wikipedia/commons/thumb/4/44/Helicase.png/220px-Helica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4892" y="548680"/>
            <a:ext cx="2095500" cy="1676400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987186" y="2204864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http://cs.wikipedia.org/</a:t>
            </a:r>
          </a:p>
          <a:p>
            <a:r>
              <a:rPr lang="cs-CZ" sz="1400" b="1" dirty="0" err="1" smtClean="0"/>
              <a:t>wiki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Helik</a:t>
            </a:r>
            <a:r>
              <a:rPr lang="cs-CZ" sz="1400" b="1" dirty="0" smtClean="0"/>
              <a:t>%C3%A1za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52736"/>
            <a:ext cx="8172400" cy="5805264"/>
          </a:xfrm>
        </p:spPr>
        <p:txBody>
          <a:bodyPr>
            <a:normAutofit fontScale="92500"/>
          </a:bodyPr>
          <a:lstStyle/>
          <a:p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Polymeráza </a:t>
            </a:r>
            <a:r>
              <a:rPr lang="cs-CZ" dirty="0" smtClean="0"/>
              <a:t>-  enzym účastnící se replikace DNA, který katalyzuje polymeraci řetězce DNA. V replikační vidlici vkládá, na základě komplementarity, volné deoxyribonukleotidy, prodlužuje řetězec.</a:t>
            </a:r>
            <a:br>
              <a:rPr lang="cs-CZ" dirty="0" smtClean="0"/>
            </a:br>
            <a:r>
              <a:rPr lang="cs-CZ" dirty="0" smtClean="0"/>
              <a:t>- 15 různých DNA polymeráz.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b="1" u="sng" dirty="0" smtClean="0"/>
              <a:t>DNA polymeráza </a:t>
            </a:r>
            <a:r>
              <a:rPr lang="cs-CZ" b="1" u="sng" dirty="0" smtClean="0">
                <a:sym typeface="Symbol"/>
              </a:rPr>
              <a:t>-1</a:t>
            </a:r>
            <a:r>
              <a:rPr lang="cs-CZ" b="1" u="sng" dirty="0" smtClean="0"/>
              <a:t>: </a:t>
            </a:r>
            <a:r>
              <a:rPr lang="cs-CZ" sz="2200" b="1" dirty="0" smtClean="0">
                <a:solidFill>
                  <a:srgbClr val="FF0000"/>
                </a:solidFill>
              </a:rPr>
              <a:t>(</a:t>
            </a:r>
            <a:r>
              <a:rPr lang="cs-CZ" sz="2200" b="1" dirty="0" err="1" smtClean="0">
                <a:solidFill>
                  <a:srgbClr val="FF0000"/>
                </a:solidFill>
              </a:rPr>
              <a:t>aktivta</a:t>
            </a:r>
            <a:r>
              <a:rPr lang="cs-CZ" sz="2200" b="1" dirty="0" smtClean="0">
                <a:solidFill>
                  <a:srgbClr val="FF0000"/>
                </a:solidFill>
              </a:rPr>
              <a:t> POLYMERÁZOVÁ 5´</a:t>
            </a:r>
            <a:r>
              <a:rPr lang="cs-CZ" sz="2200" b="1" dirty="0" smtClean="0">
                <a:solidFill>
                  <a:srgbClr val="FF0000"/>
                </a:solidFill>
                <a:sym typeface="Symbol"/>
              </a:rPr>
              <a:t>3´)</a:t>
            </a:r>
            <a:endParaRPr lang="cs-CZ" sz="2200" dirty="0" smtClean="0">
              <a:solidFill>
                <a:srgbClr val="FF0000"/>
              </a:solidFill>
            </a:endParaRPr>
          </a:p>
          <a:p>
            <a:pPr marL="619125" indent="-273050">
              <a:buFont typeface="Arial" pitchFamily="34" charset="0"/>
              <a:buChar char="•"/>
            </a:pPr>
            <a:r>
              <a:rPr lang="cs-CZ" sz="2400" dirty="0" smtClean="0"/>
              <a:t>Umožňuje iniciaci replikace, je totiž schopná v komplexu s </a:t>
            </a:r>
            <a:r>
              <a:rPr lang="cs-CZ" sz="2400" dirty="0" err="1" smtClean="0"/>
              <a:t>primázou</a:t>
            </a:r>
            <a:r>
              <a:rPr lang="cs-CZ" sz="2400" dirty="0" smtClean="0"/>
              <a:t> RNA-polymerizační (</a:t>
            </a:r>
            <a:r>
              <a:rPr lang="cs-CZ" sz="2400" u="sng" dirty="0" err="1" smtClean="0"/>
              <a:t>primázové</a:t>
            </a:r>
            <a:r>
              <a:rPr lang="cs-CZ" sz="2400" dirty="0" smtClean="0"/>
              <a:t>) aktivity, při níž dochází ke vzniku krátké sekvence RNA, tzv. </a:t>
            </a:r>
            <a:r>
              <a:rPr lang="cs-CZ" sz="2400" dirty="0" err="1" smtClean="0"/>
              <a:t>primeru</a:t>
            </a:r>
            <a:r>
              <a:rPr lang="cs-CZ" sz="2400" dirty="0" smtClean="0"/>
              <a:t> a to jak na vedoucím (</a:t>
            </a:r>
            <a:r>
              <a:rPr lang="cs-CZ" sz="2400" i="1" dirty="0" err="1" smtClean="0"/>
              <a:t>leading</a:t>
            </a:r>
            <a:r>
              <a:rPr lang="cs-CZ" sz="2400" dirty="0" smtClean="0"/>
              <a:t>), tak na opožďujícím se (</a:t>
            </a:r>
            <a:r>
              <a:rPr lang="cs-CZ" sz="2400" i="1" dirty="0" err="1" smtClean="0"/>
              <a:t>lagging</a:t>
            </a:r>
            <a:r>
              <a:rPr lang="cs-CZ" sz="2400" dirty="0" smtClean="0"/>
              <a:t>) řetězci.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Katalyzuje biosyntézu </a:t>
            </a:r>
            <a:r>
              <a:rPr lang="cs-CZ" sz="2400" b="1" dirty="0" err="1" smtClean="0">
                <a:solidFill>
                  <a:schemeClr val="accent6">
                    <a:lumMod val="50000"/>
                  </a:schemeClr>
                </a:solidFill>
              </a:rPr>
              <a:t>Okazakiho</a:t>
            </a:r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fragmentů na opožďujícím se řetězci.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400" dirty="0" smtClean="0"/>
              <a:t>Hraje roli v regulaci buněčného cyklu, konkrétně v některých kontrolních bodech.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41094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395536" y="5157192"/>
            <a:ext cx="6696744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164288" y="5049272"/>
            <a:ext cx="360040" cy="828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</a:rPr>
              <a:t>!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blený obdélník 9"/>
          <p:cNvSpPr/>
          <p:nvPr/>
        </p:nvSpPr>
        <p:spPr>
          <a:xfrm>
            <a:off x="251520" y="5733256"/>
            <a:ext cx="6624736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292000" cy="648000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3779" y="836712"/>
            <a:ext cx="7900240" cy="606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DNA polymeráza </a:t>
            </a:r>
            <a:r>
              <a:rPr lang="cs-CZ" sz="2400" b="1" u="sng" dirty="0" smtClean="0">
                <a:sym typeface="Symbol"/>
              </a:rPr>
              <a:t></a:t>
            </a:r>
            <a:r>
              <a:rPr lang="cs-CZ" sz="2400" b="1" u="sng" dirty="0" smtClean="0"/>
              <a:t>: </a:t>
            </a:r>
            <a:r>
              <a:rPr lang="cs-CZ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aktivta</a:t>
            </a:r>
            <a:r>
              <a:rPr lang="cs-CZ" sz="2400" b="1" dirty="0" smtClean="0">
                <a:solidFill>
                  <a:srgbClr val="FF0000"/>
                </a:solidFill>
              </a:rPr>
              <a:t> POLYMERÁZOVÁ 5´</a:t>
            </a:r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3´)</a:t>
            </a:r>
            <a:endParaRPr lang="cs-CZ" sz="2400" b="1" dirty="0" smtClean="0"/>
          </a:p>
          <a:p>
            <a:pPr marL="442913" indent="-271463">
              <a:buFont typeface="Arial" pitchFamily="34" charset="0"/>
              <a:buChar char="•"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</a:rPr>
              <a:t>Syntéza mitochondriální DNA</a:t>
            </a:r>
          </a:p>
          <a:p>
            <a:pPr marL="2757488" indent="-2757488"/>
            <a:r>
              <a:rPr lang="cs-CZ" sz="2400" b="1" u="sng" dirty="0" smtClean="0"/>
              <a:t>DNA polymeráza </a:t>
            </a:r>
            <a:r>
              <a:rPr lang="cs-CZ" sz="2400" b="1" u="sng" dirty="0" smtClean="0">
                <a:sym typeface="Symbol"/>
              </a:rPr>
              <a:t>: </a:t>
            </a:r>
            <a:r>
              <a:rPr lang="cs-CZ" sz="2400" b="1" dirty="0" smtClean="0">
                <a:solidFill>
                  <a:srgbClr val="FF0000"/>
                </a:solidFill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aktivta</a:t>
            </a:r>
            <a:r>
              <a:rPr lang="cs-CZ" sz="2400" b="1" dirty="0" smtClean="0">
                <a:solidFill>
                  <a:srgbClr val="FF0000"/>
                </a:solidFill>
              </a:rPr>
              <a:t> POLYMERÁZOVÁ 5´</a:t>
            </a:r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3´)</a:t>
            </a:r>
            <a:br>
              <a:rPr lang="cs-CZ" sz="2400" b="1" dirty="0" smtClean="0">
                <a:solidFill>
                  <a:srgbClr val="FF0000"/>
                </a:solidFill>
                <a:sym typeface="Symbol"/>
              </a:rPr>
            </a:br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(</a:t>
            </a:r>
            <a:r>
              <a:rPr lang="cs-CZ" sz="2400" b="1" dirty="0" err="1" smtClean="0">
                <a:solidFill>
                  <a:srgbClr val="FF0000"/>
                </a:solidFill>
              </a:rPr>
              <a:t>aktivta</a:t>
            </a:r>
            <a:r>
              <a:rPr lang="cs-CZ" sz="2400" b="1" dirty="0" smtClean="0">
                <a:solidFill>
                  <a:srgbClr val="FF0000"/>
                </a:solidFill>
              </a:rPr>
              <a:t> EXONUKLEÁZOVÁ 3´</a:t>
            </a:r>
            <a:r>
              <a:rPr lang="cs-CZ" sz="2400" b="1" dirty="0" smtClean="0">
                <a:solidFill>
                  <a:srgbClr val="FF0000"/>
                </a:solidFill>
                <a:sym typeface="Symbol"/>
              </a:rPr>
              <a:t>5´)</a:t>
            </a:r>
          </a:p>
          <a:p>
            <a:pPr marL="442913" indent="-257175">
              <a:buFont typeface="Arial" pitchFamily="34" charset="0"/>
              <a:buChar char="•"/>
            </a:pP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Syntéza vedoucího řetězce + dokončení</a:t>
            </a:r>
            <a:b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</a:br>
            <a:r>
              <a:rPr lang="cs-CZ" sz="2200" b="1" dirty="0" smtClean="0">
                <a:solidFill>
                  <a:schemeClr val="accent6">
                    <a:lumMod val="50000"/>
                  </a:schemeClr>
                </a:solidFill>
                <a:sym typeface="Symbol"/>
              </a:rPr>
              <a:t>zpožďujícího se řetězce.</a:t>
            </a:r>
            <a:r>
              <a:rPr lang="cs-CZ" sz="2200" b="1" dirty="0" smtClean="0">
                <a:sym typeface="Symbol"/>
              </a:rPr>
              <a:t/>
            </a:r>
            <a:br>
              <a:rPr lang="cs-CZ" sz="2200" b="1" dirty="0" smtClean="0">
                <a:sym typeface="Symbol"/>
              </a:rPr>
            </a:br>
            <a:r>
              <a:rPr lang="cs-CZ" sz="2200" b="1" dirty="0" smtClean="0">
                <a:sym typeface="Symbol"/>
              </a:rPr>
              <a:t>K </a:t>
            </a:r>
            <a:r>
              <a:rPr lang="cs-CZ" sz="2200" b="1" dirty="0" err="1" smtClean="0">
                <a:sym typeface="Symbol"/>
              </a:rPr>
              <a:t>templátu</a:t>
            </a:r>
            <a:r>
              <a:rPr lang="cs-CZ" sz="2200" b="1" dirty="0" smtClean="0">
                <a:sym typeface="Symbol"/>
              </a:rPr>
              <a:t> připojená pomocí proteinu PCNA</a:t>
            </a:r>
            <a:br>
              <a:rPr lang="cs-CZ" sz="2200" b="1" dirty="0" smtClean="0">
                <a:sym typeface="Symbol"/>
              </a:rPr>
            </a:br>
            <a:r>
              <a:rPr lang="cs-CZ" sz="2200" b="1" dirty="0" smtClean="0">
                <a:sym typeface="Symbol"/>
              </a:rPr>
              <a:t>„</a:t>
            </a:r>
            <a:r>
              <a:rPr lang="cs-CZ" sz="2200" b="1" dirty="0" err="1" smtClean="0">
                <a:sym typeface="Symbol"/>
              </a:rPr>
              <a:t>proliferating</a:t>
            </a:r>
            <a:r>
              <a:rPr lang="cs-CZ" sz="2200" b="1" dirty="0" smtClean="0">
                <a:sym typeface="Symbol"/>
              </a:rPr>
              <a:t> cell </a:t>
            </a:r>
            <a:r>
              <a:rPr lang="cs-CZ" sz="2200" b="1" dirty="0" err="1" smtClean="0">
                <a:sym typeface="Symbol"/>
              </a:rPr>
              <a:t>nuclear</a:t>
            </a:r>
            <a:r>
              <a:rPr lang="cs-CZ" sz="2200" b="1" dirty="0" smtClean="0">
                <a:sym typeface="Symbol"/>
              </a:rPr>
              <a:t> antigen“ – </a:t>
            </a:r>
            <a:r>
              <a:rPr lang="cs-CZ" sz="2200" b="1" dirty="0" err="1" smtClean="0">
                <a:sym typeface="Symbol"/>
              </a:rPr>
              <a:t>kofaktor</a:t>
            </a:r>
            <a:r>
              <a:rPr lang="cs-CZ" sz="2200" b="1" dirty="0" smtClean="0">
                <a:sym typeface="Symbol"/>
              </a:rPr>
              <a:t/>
            </a:r>
            <a:br>
              <a:rPr lang="cs-CZ" sz="2200" b="1" dirty="0" smtClean="0">
                <a:sym typeface="Symbol"/>
              </a:rPr>
            </a:br>
            <a:r>
              <a:rPr lang="cs-CZ" sz="2200" b="1" dirty="0" smtClean="0">
                <a:sym typeface="Symbol"/>
              </a:rPr>
              <a:t>DNA polymerázového komplexu.</a:t>
            </a:r>
          </a:p>
          <a:p>
            <a:pPr marL="442913" indent="-257175">
              <a:buFont typeface="Arial" pitchFamily="34" charset="0"/>
              <a:buChar char="•"/>
            </a:pPr>
            <a:r>
              <a:rPr lang="cs-CZ" sz="2200" b="1" dirty="0" smtClean="0">
                <a:sym typeface="Symbol"/>
              </a:rPr>
              <a:t>Vysoká přesnost (1 chybně přiřazený</a:t>
            </a:r>
            <a:br>
              <a:rPr lang="cs-CZ" sz="2200" b="1" dirty="0" smtClean="0">
                <a:sym typeface="Symbol"/>
              </a:rPr>
            </a:br>
            <a:r>
              <a:rPr lang="cs-CZ" sz="2200" b="1" dirty="0" smtClean="0">
                <a:sym typeface="Symbol"/>
              </a:rPr>
              <a:t>deoxyribonukleotid na 10</a:t>
            </a:r>
            <a:r>
              <a:rPr lang="cs-CZ" sz="2200" b="1" baseline="30000" dirty="0" smtClean="0">
                <a:sym typeface="Symbol"/>
              </a:rPr>
              <a:t>9</a:t>
            </a:r>
            <a:r>
              <a:rPr lang="cs-CZ" sz="2200" b="1" dirty="0" smtClean="0">
                <a:sym typeface="Symbol"/>
              </a:rPr>
              <a:t> </a:t>
            </a:r>
            <a:r>
              <a:rPr lang="cs-CZ" sz="2200" b="1" dirty="0" err="1" smtClean="0">
                <a:sym typeface="Symbol"/>
              </a:rPr>
              <a:t>bp</a:t>
            </a:r>
            <a:r>
              <a:rPr lang="cs-CZ" sz="2200" b="1" dirty="0" smtClean="0">
                <a:sym typeface="Symbol"/>
              </a:rPr>
              <a:t>).</a:t>
            </a:r>
          </a:p>
          <a:p>
            <a:pPr marL="442913" indent="-257175"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cs-CZ" sz="2200" b="1" dirty="0" smtClean="0">
                <a:solidFill>
                  <a:srgbClr val="FF0000"/>
                </a:solidFill>
              </a:rPr>
              <a:t>Exonukleázová aktivita</a:t>
            </a:r>
            <a:r>
              <a:rPr lang="cs-CZ" sz="2200" b="1" dirty="0" smtClean="0"/>
              <a:t> oprava DNA (</a:t>
            </a:r>
            <a:r>
              <a:rPr lang="cs-CZ" sz="2200" b="1" dirty="0" err="1" smtClean="0"/>
              <a:t>proofreading</a:t>
            </a:r>
            <a:r>
              <a:rPr lang="cs-CZ" sz="2200" b="1" dirty="0" smtClean="0"/>
              <a:t>)</a:t>
            </a:r>
            <a:br>
              <a:rPr lang="cs-CZ" sz="2200" b="1" dirty="0" smtClean="0"/>
            </a:br>
            <a:r>
              <a:rPr lang="cs-CZ" sz="2200" b="1" dirty="0" smtClean="0"/>
              <a:t>ve směru </a:t>
            </a:r>
            <a:r>
              <a:rPr lang="cs-CZ" sz="2200" b="1" dirty="0" smtClean="0">
                <a:solidFill>
                  <a:srgbClr val="FF0000"/>
                </a:solidFill>
              </a:rPr>
              <a:t>3‘→5' (</a:t>
            </a:r>
            <a:r>
              <a:rPr lang="cs-CZ" sz="2200" b="1" dirty="0" err="1" smtClean="0">
                <a:solidFill>
                  <a:srgbClr val="FF0000"/>
                </a:solidFill>
              </a:rPr>
              <a:t>samoopravující</a:t>
            </a:r>
            <a:r>
              <a:rPr lang="cs-CZ" sz="2200" b="1" dirty="0" smtClean="0">
                <a:solidFill>
                  <a:srgbClr val="FF0000"/>
                </a:solidFill>
              </a:rPr>
              <a:t> enzym)</a:t>
            </a:r>
            <a:r>
              <a:rPr lang="cs-CZ" sz="2200" b="1" dirty="0" smtClean="0"/>
              <a:t>.</a:t>
            </a:r>
            <a:endParaRPr lang="cs-CZ" sz="2200" b="1" dirty="0"/>
          </a:p>
          <a:p>
            <a:pPr indent="6350"/>
            <a:r>
              <a:rPr lang="cs-CZ" sz="2400" b="1" u="sng" dirty="0" smtClean="0"/>
              <a:t>DNA polymeráza </a:t>
            </a:r>
            <a:r>
              <a:rPr lang="cs-CZ" sz="2400" b="1" u="sng" dirty="0" smtClean="0">
                <a:sym typeface="Symbol"/>
              </a:rPr>
              <a:t>:</a:t>
            </a:r>
          </a:p>
          <a:p>
            <a:pPr marL="442913" indent="-265113">
              <a:buFont typeface="Arial" pitchFamily="34" charset="0"/>
              <a:buChar char="•"/>
            </a:pPr>
            <a:r>
              <a:rPr lang="cs-CZ" sz="2400" dirty="0" smtClean="0"/>
              <a:t>Hraje </a:t>
            </a:r>
            <a:r>
              <a:rPr lang="cs-CZ" sz="2400" dirty="0"/>
              <a:t>roli v replikaci, ale i v opravě </a:t>
            </a:r>
            <a:r>
              <a:rPr lang="cs-CZ" sz="2400" dirty="0" smtClean="0"/>
              <a:t>DNA,</a:t>
            </a:r>
            <a:br>
              <a:rPr lang="cs-CZ" sz="2400" dirty="0" smtClean="0"/>
            </a:br>
            <a:r>
              <a:rPr lang="cs-CZ" sz="2400" dirty="0" smtClean="0"/>
              <a:t>crossing-overu</a:t>
            </a:r>
            <a:r>
              <a:rPr lang="cs-CZ" sz="2400" dirty="0"/>
              <a:t> a v kontrole buněčného </a:t>
            </a:r>
            <a:r>
              <a:rPr lang="cs-CZ" sz="2400" dirty="0" smtClean="0"/>
              <a:t>cyklu.</a:t>
            </a:r>
            <a:br>
              <a:rPr lang="cs-CZ" sz="2400" dirty="0" smtClean="0"/>
            </a:br>
            <a:r>
              <a:rPr lang="cs-CZ" sz="2400" dirty="0" smtClean="0"/>
              <a:t>Je </a:t>
            </a:r>
            <a:r>
              <a:rPr lang="cs-CZ" sz="2400" dirty="0"/>
              <a:t>příbuzná </a:t>
            </a:r>
            <a:r>
              <a:rPr lang="cs-CZ" sz="2400" dirty="0" smtClean="0"/>
              <a:t>DNA polymeráze </a:t>
            </a:r>
            <a:r>
              <a:rPr lang="el-GR" sz="2400" dirty="0" smtClean="0"/>
              <a:t>δ</a:t>
            </a:r>
            <a:endParaRPr lang="cs-CZ" sz="2400" b="1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251520" y="1268760"/>
            <a:ext cx="4104456" cy="360040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251520" y="2348880"/>
            <a:ext cx="6120680" cy="648072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444208" y="2259456"/>
            <a:ext cx="360040" cy="828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</a:rPr>
              <a:t>!</a:t>
            </a:r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52320" y="1016824"/>
            <a:ext cx="360040" cy="828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</a:rPr>
              <a:t>!</a:t>
            </a:r>
            <a:endParaRPr lang="cs-CZ" sz="66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948264" y="5625336"/>
            <a:ext cx="360040" cy="828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6600" dirty="0" smtClean="0">
                <a:solidFill>
                  <a:srgbClr val="FF0000"/>
                </a:solidFill>
              </a:rPr>
              <a:t>!</a:t>
            </a:r>
            <a:endParaRPr lang="cs-CZ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58944"/>
            <a:ext cx="8064896" cy="5899056"/>
          </a:xfrm>
        </p:spPr>
        <p:txBody>
          <a:bodyPr>
            <a:normAutofit lnSpcReduction="10000"/>
          </a:bodyPr>
          <a:lstStyle/>
          <a:p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Ligáza: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400" dirty="0" smtClean="0"/>
              <a:t>Enzym z třídy ligáz (</a:t>
            </a:r>
            <a:r>
              <a:rPr lang="cs-CZ" sz="2400" dirty="0" err="1" smtClean="0"/>
              <a:t>synthetas</a:t>
            </a:r>
            <a:r>
              <a:rPr lang="cs-CZ" sz="2400" dirty="0" smtClean="0"/>
              <a:t>), který se podílí na spojování </a:t>
            </a:r>
            <a:r>
              <a:rPr lang="cs-CZ" sz="2400" dirty="0" err="1" smtClean="0"/>
              <a:t>Okazakiho</a:t>
            </a:r>
            <a:r>
              <a:rPr lang="cs-CZ" sz="2400" dirty="0" smtClean="0"/>
              <a:t> fragmentů, procesu rekombinace </a:t>
            </a:r>
            <a:r>
              <a:rPr lang="cs-CZ" sz="2400" i="1" dirty="0" smtClean="0"/>
              <a:t>„crossing-overu“</a:t>
            </a:r>
            <a:r>
              <a:rPr lang="cs-CZ" sz="2400" dirty="0" smtClean="0"/>
              <a:t> a opravy DNA. Katalyzuje vznik </a:t>
            </a:r>
            <a:r>
              <a:rPr lang="cs-CZ" sz="2400" dirty="0" err="1" smtClean="0"/>
              <a:t>fosfodiesterové</a:t>
            </a:r>
            <a:r>
              <a:rPr lang="cs-CZ" sz="2400" dirty="0" smtClean="0"/>
              <a:t> vazby v místech, kde došlo k porušení celistvosti vlákna DNA.</a:t>
            </a:r>
          </a:p>
          <a:p>
            <a:pPr marL="273050" indent="-273050"/>
            <a:r>
              <a:rPr lang="cs-CZ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Telomerázy</a:t>
            </a: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400" dirty="0" smtClean="0"/>
              <a:t>slouží k replikaci </a:t>
            </a:r>
            <a:r>
              <a:rPr lang="cs-CZ" sz="2400" dirty="0" err="1" smtClean="0"/>
              <a:t>telomer</a:t>
            </a:r>
            <a:r>
              <a:rPr lang="cs-CZ" sz="2400" dirty="0" smtClean="0"/>
              <a:t> , konců eukaryotických chromozomů.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400" dirty="0" smtClean="0"/>
              <a:t>má vlastnosti reverzní transkriptázy - to znamená, že vytváří DNA podle matrice ve formě RNA . Tato RNA matrice je strukturní součástí samotné </a:t>
            </a:r>
            <a:r>
              <a:rPr lang="cs-CZ" sz="2400" dirty="0" err="1" smtClean="0"/>
              <a:t>telomerázy</a:t>
            </a:r>
            <a:r>
              <a:rPr lang="cs-CZ" sz="2400" dirty="0" smtClean="0"/>
              <a:t>.</a:t>
            </a:r>
          </a:p>
          <a:p>
            <a:pPr marL="619125" indent="-273050">
              <a:buFont typeface="Arial" pitchFamily="34" charset="0"/>
              <a:buChar char="•"/>
            </a:pPr>
            <a:r>
              <a:rPr lang="cs-CZ" sz="2400" dirty="0" smtClean="0"/>
              <a:t>Fungují v buňkách, které potřebují větší počet dělení než dovoluje </a:t>
            </a:r>
            <a:r>
              <a:rPr lang="cs-CZ" sz="2400" dirty="0" err="1" smtClean="0"/>
              <a:t>Hayflickův</a:t>
            </a:r>
            <a:r>
              <a:rPr lang="cs-CZ" sz="2400" dirty="0" smtClean="0"/>
              <a:t> limit, což jsou například embryonální buňky.</a:t>
            </a:r>
          </a:p>
          <a:p>
            <a:pPr marL="619125" indent="-273050">
              <a:buFont typeface="Arial" pitchFamily="34" charset="0"/>
              <a:buChar char="•"/>
            </a:pPr>
            <a:endParaRPr lang="cs-CZ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41094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848872" cy="5760640"/>
          </a:xfrm>
        </p:spPr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b="1" u="sng" dirty="0" smtClean="0"/>
              <a:t>prokaryontních buňkách</a:t>
            </a:r>
            <a:r>
              <a:rPr lang="cs-CZ" dirty="0" smtClean="0"/>
              <a:t> je enzymatický aparát obdobný, pouze DNA polymerázy jsou klasifikovány odlišně:</a:t>
            </a:r>
          </a:p>
          <a:p>
            <a:pPr marL="273050" indent="-273050">
              <a:tabLst>
                <a:tab pos="2965450" algn="l"/>
              </a:tabLst>
            </a:pP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polymeráza I:</a:t>
            </a:r>
            <a:r>
              <a:rPr lang="cs-CZ" sz="2400" dirty="0" smtClean="0">
                <a:solidFill>
                  <a:srgbClr val="FF0000"/>
                </a:solidFill>
              </a:rPr>
              <a:t> (polymerázová a. 5´</a:t>
            </a:r>
            <a:r>
              <a:rPr lang="cs-CZ" sz="2400" dirty="0" smtClean="0">
                <a:solidFill>
                  <a:srgbClr val="FF0000"/>
                </a:solidFill>
                <a:sym typeface="Symbol"/>
              </a:rPr>
              <a:t> 3´)</a:t>
            </a:r>
            <a:br>
              <a:rPr lang="cs-CZ" sz="2400" dirty="0" smtClean="0">
                <a:solidFill>
                  <a:srgbClr val="FF0000"/>
                </a:solidFill>
                <a:sym typeface="Symbol"/>
              </a:rPr>
            </a:br>
            <a:r>
              <a:rPr lang="cs-CZ" sz="2400" dirty="0" smtClean="0">
                <a:solidFill>
                  <a:srgbClr val="FF0000"/>
                </a:solidFill>
                <a:sym typeface="Symbol"/>
              </a:rPr>
              <a:t>	(exonukleázová a. 3´ 5´)</a:t>
            </a:r>
            <a:br>
              <a:rPr lang="cs-CZ" sz="2400" dirty="0" smtClean="0">
                <a:solidFill>
                  <a:srgbClr val="FF0000"/>
                </a:solidFill>
                <a:sym typeface="Symbol"/>
              </a:rPr>
            </a:br>
            <a:r>
              <a:rPr lang="cs-CZ" sz="2400" dirty="0" smtClean="0">
                <a:solidFill>
                  <a:srgbClr val="FF0000"/>
                </a:solidFill>
                <a:sym typeface="Symbol"/>
              </a:rPr>
              <a:t>	(exonukleázová a. 5´ 3´)</a:t>
            </a:r>
            <a:endParaRPr lang="cs-CZ" sz="2400" dirty="0" smtClean="0">
              <a:solidFill>
                <a:srgbClr val="FF0000"/>
              </a:solidFill>
            </a:endParaRPr>
          </a:p>
          <a:p>
            <a:pPr marL="534988" indent="-273050">
              <a:buFont typeface="Arial" pitchFamily="34" charset="0"/>
              <a:buChar char="•"/>
            </a:pPr>
            <a:r>
              <a:rPr lang="cs-CZ" dirty="0" smtClean="0"/>
              <a:t>Je schopná především replikovat krátké úseky DNA.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dirty="0" smtClean="0"/>
              <a:t>Oprava DNA (</a:t>
            </a:r>
            <a:r>
              <a:rPr lang="cs-CZ" dirty="0" err="1" smtClean="0"/>
              <a:t>proofreading</a:t>
            </a:r>
            <a:r>
              <a:rPr lang="cs-CZ" dirty="0" smtClean="0"/>
              <a:t>) ve směru 3' → 5.</a:t>
            </a:r>
          </a:p>
          <a:p>
            <a:pPr marL="539750" indent="-263525">
              <a:buFont typeface="Arial" pitchFamily="34" charset="0"/>
              <a:buChar char="•"/>
            </a:pPr>
            <a:r>
              <a:rPr lang="cs-CZ" dirty="0" smtClean="0"/>
              <a:t>Rovněž také </a:t>
            </a:r>
            <a:r>
              <a:rPr lang="cs-CZ" dirty="0" smtClean="0"/>
              <a:t>exonukleázová </a:t>
            </a:r>
            <a:r>
              <a:rPr lang="cs-CZ" dirty="0" smtClean="0"/>
              <a:t>aktivita ve směru 5' → 3' (</a:t>
            </a:r>
            <a:r>
              <a:rPr lang="cs-CZ" dirty="0" err="1" smtClean="0"/>
              <a:t>nick</a:t>
            </a:r>
            <a:r>
              <a:rPr lang="cs-CZ" dirty="0" smtClean="0"/>
              <a:t> </a:t>
            </a:r>
            <a:r>
              <a:rPr lang="cs-CZ" dirty="0" err="1" smtClean="0"/>
              <a:t>translation</a:t>
            </a:r>
            <a:r>
              <a:rPr lang="cs-CZ" dirty="0" smtClean="0"/>
              <a:t>), rovněž během oprav DNA a odstraňovat RNA </a:t>
            </a:r>
            <a:r>
              <a:rPr lang="cs-CZ" dirty="0" err="1" smtClean="0"/>
              <a:t>primery</a:t>
            </a:r>
            <a:r>
              <a:rPr lang="cs-CZ" dirty="0" smtClean="0"/>
              <a:t> po replikaci opožďujícího se (</a:t>
            </a:r>
            <a:r>
              <a:rPr lang="cs-CZ" dirty="0" err="1" smtClean="0"/>
              <a:t>lagging</a:t>
            </a:r>
            <a:r>
              <a:rPr lang="cs-CZ" dirty="0" smtClean="0"/>
              <a:t>) vlákna DNA.</a:t>
            </a:r>
          </a:p>
          <a:p>
            <a:pPr marL="619125" indent="-273050">
              <a:buFont typeface="Arial" pitchFamily="34" charset="0"/>
              <a:buChar char="•"/>
            </a:pP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5482952" cy="75557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1312" y="980728"/>
            <a:ext cx="7815064" cy="5688632"/>
          </a:xfrm>
        </p:spPr>
        <p:txBody>
          <a:bodyPr/>
          <a:lstStyle/>
          <a:p>
            <a:pPr>
              <a:tabLst>
                <a:tab pos="3048000" algn="l"/>
              </a:tabLst>
            </a:pP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polymeráza III: </a:t>
            </a:r>
            <a:r>
              <a:rPr lang="cs-CZ" sz="2400" dirty="0" smtClean="0">
                <a:solidFill>
                  <a:srgbClr val="FF0000"/>
                </a:solidFill>
              </a:rPr>
              <a:t>(polymerázová a. 5´</a:t>
            </a:r>
            <a:r>
              <a:rPr lang="cs-CZ" sz="2400" dirty="0" smtClean="0">
                <a:solidFill>
                  <a:srgbClr val="FF0000"/>
                </a:solidFill>
                <a:sym typeface="Symbol"/>
              </a:rPr>
              <a:t> 3´)</a:t>
            </a:r>
            <a:br>
              <a:rPr lang="cs-CZ" sz="2400" dirty="0" smtClean="0">
                <a:solidFill>
                  <a:srgbClr val="FF0000"/>
                </a:solidFill>
                <a:sym typeface="Symbol"/>
              </a:rPr>
            </a:br>
            <a:r>
              <a:rPr lang="cs-CZ" sz="2400" dirty="0" smtClean="0">
                <a:solidFill>
                  <a:srgbClr val="FF0000"/>
                </a:solidFill>
                <a:sym typeface="Symbol"/>
              </a:rPr>
              <a:t>	(exonukleázová a.3´ 5´)</a:t>
            </a:r>
          </a:p>
          <a:p>
            <a:pPr marL="534988" indent="-273050">
              <a:buFont typeface="Arial" pitchFamily="34" charset="0"/>
              <a:buChar char="•"/>
              <a:tabLst>
                <a:tab pos="3048000" algn="l"/>
              </a:tabLst>
            </a:pPr>
            <a:r>
              <a:rPr lang="cs-CZ" sz="2400" dirty="0" smtClean="0"/>
              <a:t>Primární enzym reduplikace DNA u prokaryontních (bakteriálních) buněk.</a:t>
            </a:r>
          </a:p>
          <a:p>
            <a:pPr marL="534988" indent="-273050">
              <a:buFont typeface="Arial" pitchFamily="34" charset="0"/>
              <a:buChar char="•"/>
              <a:tabLst>
                <a:tab pos="3048000" algn="l"/>
              </a:tabLst>
            </a:pPr>
            <a:r>
              <a:rPr lang="cs-CZ" sz="2400" dirty="0" smtClean="0"/>
              <a:t>Má také korekční schopnosti tzn. umí opravit chyby replikace prostřednictvím své exonukleázové aktivity ve směru 3'→ 5'.</a:t>
            </a:r>
          </a:p>
          <a:p>
            <a:pPr marL="534988" indent="-273050">
              <a:buFont typeface="Arial" pitchFamily="34" charset="0"/>
              <a:buChar char="•"/>
              <a:tabLst>
                <a:tab pos="3048000" algn="l"/>
              </a:tabLst>
            </a:pPr>
            <a:r>
              <a:rPr lang="cs-CZ" sz="2400" dirty="0" smtClean="0"/>
              <a:t>DNA polymeráza III je schopna přiřazovat na bázi komplementarity asi 1000 deoxyribonukleotidů/s.</a:t>
            </a:r>
          </a:p>
          <a:p>
            <a:pPr marL="273050" indent="-273050">
              <a:tabLst>
                <a:tab pos="3048000" algn="l"/>
              </a:tabLst>
            </a:pPr>
            <a:r>
              <a:rPr lang="cs-CZ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polymeráza II: </a:t>
            </a:r>
            <a:r>
              <a:rPr lang="cs-CZ" sz="2400" dirty="0" smtClean="0">
                <a:solidFill>
                  <a:srgbClr val="FF0000"/>
                </a:solidFill>
              </a:rPr>
              <a:t>(polymerázová a. 5´</a:t>
            </a:r>
            <a:r>
              <a:rPr lang="cs-CZ" sz="2400" dirty="0" smtClean="0">
                <a:solidFill>
                  <a:srgbClr val="FF0000"/>
                </a:solidFill>
                <a:sym typeface="Symbol"/>
              </a:rPr>
              <a:t> 3´)</a:t>
            </a:r>
            <a:br>
              <a:rPr lang="cs-CZ" sz="2400" dirty="0" smtClean="0">
                <a:solidFill>
                  <a:srgbClr val="FF0000"/>
                </a:solidFill>
                <a:sym typeface="Symbol"/>
              </a:rPr>
            </a:br>
            <a:r>
              <a:rPr lang="cs-CZ" sz="2400" dirty="0" smtClean="0">
                <a:solidFill>
                  <a:srgbClr val="FF0000"/>
                </a:solidFill>
                <a:sym typeface="Symbol"/>
              </a:rPr>
              <a:t>	(exonukleázová a.3´ 5´)</a:t>
            </a:r>
          </a:p>
          <a:p>
            <a:pPr marL="534988" indent="-273050">
              <a:buFont typeface="Arial" pitchFamily="34" charset="0"/>
              <a:buChar char="•"/>
            </a:pPr>
            <a:r>
              <a:rPr lang="cs-CZ" sz="2400" dirty="0" smtClean="0"/>
              <a:t>Specializuje se na opravu DNA, a to v případě, kdy se replikační vidlice dostane k DNA, jež jeví známky poškození.</a:t>
            </a:r>
            <a:endParaRPr lang="cs-CZ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cs-CZ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410944" cy="698336"/>
          </a:xfrm>
        </p:spPr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ENZYMY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replikaci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214344" y="2924944"/>
            <a:ext cx="8009800" cy="3702716"/>
            <a:chOff x="179512" y="2422629"/>
            <a:chExt cx="8313431" cy="3918740"/>
          </a:xfrm>
        </p:grpSpPr>
        <p:pic>
          <p:nvPicPr>
            <p:cNvPr id="2050" name="Picture 2" descr="http://upload.wikimedia.org/wikipedia/commons/thumb/7/75/DNA_replication_blank.svg/691px-DNA_replication_blank.svg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564904"/>
              <a:ext cx="7766478" cy="3776465"/>
            </a:xfrm>
            <a:prstGeom prst="rect">
              <a:avLst/>
            </a:prstGeom>
            <a:noFill/>
          </p:spPr>
        </p:pic>
        <p:sp>
          <p:nvSpPr>
            <p:cNvPr id="7" name="TextovéPole 6"/>
            <p:cNvSpPr txBox="1"/>
            <p:nvPr/>
          </p:nvSpPr>
          <p:spPr>
            <a:xfrm>
              <a:off x="4009583" y="2506544"/>
              <a:ext cx="1739107" cy="39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DNA </a:t>
              </a:r>
              <a:r>
                <a:rPr lang="cs-CZ" b="1" dirty="0" err="1" smtClean="0"/>
                <a:t>primáza</a:t>
              </a:r>
              <a:endParaRPr lang="cs-CZ" b="1" dirty="0"/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203848" y="2422629"/>
              <a:ext cx="1050088" cy="684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RNA</a:t>
              </a:r>
              <a:br>
                <a:rPr lang="cs-CZ" b="1" dirty="0" smtClean="0"/>
              </a:br>
              <a:r>
                <a:rPr lang="cs-CZ" b="1" dirty="0" err="1" smtClean="0"/>
                <a:t>primer</a:t>
              </a:r>
              <a:endParaRPr lang="cs-CZ" b="1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483768" y="2505896"/>
              <a:ext cx="8640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DNA</a:t>
              </a:r>
              <a:br>
                <a:rPr lang="cs-CZ" b="1" dirty="0" smtClean="0"/>
              </a:br>
              <a:r>
                <a:rPr lang="cs-CZ" b="1" dirty="0" smtClean="0"/>
                <a:t>ligáza</a:t>
              </a:r>
              <a:endParaRPr lang="cs-CZ" b="1" dirty="0"/>
            </a:p>
          </p:txBody>
        </p:sp>
        <p:sp>
          <p:nvSpPr>
            <p:cNvPr id="10" name="TextovéPole 9"/>
            <p:cNvSpPr txBox="1">
              <a:spLocks noChangeAspect="1"/>
            </p:cNvSpPr>
            <p:nvPr/>
          </p:nvSpPr>
          <p:spPr>
            <a:xfrm>
              <a:off x="537657" y="2871076"/>
              <a:ext cx="20552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DNA polymeráza</a:t>
              </a:r>
              <a:br>
                <a:rPr lang="cs-CZ" b="1" dirty="0" smtClean="0"/>
              </a:br>
              <a:r>
                <a:rPr lang="cs-CZ" b="1" dirty="0" smtClean="0"/>
                <a:t>(</a:t>
              </a:r>
              <a:r>
                <a:rPr lang="cs-CZ" b="1" dirty="0" err="1" smtClean="0"/>
                <a:t>pol</a:t>
              </a:r>
              <a:r>
                <a:rPr lang="cs-CZ" b="1" dirty="0" smtClean="0"/>
                <a:t> </a:t>
              </a:r>
              <a:r>
                <a:rPr lang="cs-CZ" b="1" dirty="0" smtClean="0">
                  <a:sym typeface="Symbol"/>
                </a:rPr>
                <a:t>)</a:t>
              </a:r>
              <a:endParaRPr lang="cs-CZ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887781" y="4338396"/>
              <a:ext cx="3095973" cy="39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 smtClean="0"/>
                <a:t>Okazakiho</a:t>
              </a:r>
              <a:r>
                <a:rPr lang="cs-CZ" b="1" dirty="0" smtClean="0"/>
                <a:t> fragment</a:t>
              </a:r>
              <a:endParaRPr lang="cs-CZ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2125944" y="5319420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DNA polymeráza</a:t>
              </a:r>
              <a:br>
                <a:rPr lang="cs-CZ" b="1" dirty="0" smtClean="0"/>
              </a:br>
              <a:r>
                <a:rPr lang="cs-CZ" b="1" dirty="0" smtClean="0"/>
                <a:t>(</a:t>
              </a:r>
              <a:r>
                <a:rPr lang="cs-CZ" b="1" dirty="0" err="1" smtClean="0"/>
                <a:t>pol</a:t>
              </a:r>
              <a:r>
                <a:rPr lang="cs-CZ" b="1" dirty="0" smtClean="0"/>
                <a:t> </a:t>
              </a:r>
              <a:r>
                <a:rPr lang="cs-CZ" b="1" dirty="0" smtClean="0">
                  <a:sym typeface="Symbol"/>
                </a:rPr>
                <a:t>)</a:t>
              </a:r>
              <a:endParaRPr lang="cs-CZ" b="1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3851920" y="5616536"/>
              <a:ext cx="1152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 smtClean="0"/>
                <a:t>Helikáza</a:t>
              </a:r>
              <a:endParaRPr lang="cs-CZ" b="1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6049336" y="5117989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err="1" smtClean="0"/>
                <a:t>Topoizomeráza</a:t>
              </a:r>
              <a:endParaRPr lang="cs-CZ" b="1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4223874" y="5882424"/>
              <a:ext cx="4269069" cy="390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Single </a:t>
              </a:r>
              <a:r>
                <a:rPr lang="cs-CZ" b="1" dirty="0" err="1" smtClean="0"/>
                <a:t>strand</a:t>
              </a:r>
              <a:r>
                <a:rPr lang="cs-CZ" b="1" dirty="0" smtClean="0"/>
                <a:t> </a:t>
              </a:r>
              <a:r>
                <a:rPr lang="cs-CZ" b="1" dirty="0" err="1" smtClean="0"/>
                <a:t>binding</a:t>
              </a:r>
              <a:r>
                <a:rPr lang="cs-CZ" b="1" dirty="0" smtClean="0"/>
                <a:t> </a:t>
              </a:r>
              <a:r>
                <a:rPr lang="cs-CZ" b="1" dirty="0" err="1" smtClean="0"/>
                <a:t>proteins</a:t>
              </a:r>
              <a:endParaRPr lang="cs-CZ" b="1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9096" y="-51664"/>
            <a:ext cx="8352928" cy="710952"/>
          </a:xfrm>
        </p:spPr>
        <p:txBody>
          <a:bodyPr>
            <a:normAutofit/>
          </a:bodyPr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Replikaćní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vidlice</a:t>
            </a:r>
            <a:r>
              <a:rPr lang="cs-CZ" dirty="0" smtClean="0"/>
              <a:t> </a:t>
            </a:r>
            <a:r>
              <a:rPr lang="cs-CZ" sz="2800" dirty="0" smtClean="0"/>
              <a:t>„</a:t>
            </a:r>
            <a:r>
              <a:rPr lang="cs-CZ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replication</a:t>
            </a:r>
            <a:r>
              <a:rPr lang="cs-CZ" sz="2800" dirty="0" smtClean="0"/>
              <a:t> </a:t>
            </a:r>
            <a:r>
              <a:rPr lang="cs-CZ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fork</a:t>
            </a:r>
            <a:r>
              <a:rPr lang="cs-CZ" sz="2800" dirty="0" smtClean="0"/>
              <a:t>“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92696"/>
            <a:ext cx="8100392" cy="2088232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Rozpoznávací sekvence počátku replikace „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replication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 - ORE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Sekvence na níž se začíná odvíjet DNA</a:t>
            </a:r>
            <a:br>
              <a:rPr lang="cs-CZ" dirty="0" smtClean="0"/>
            </a:br>
            <a:r>
              <a:rPr lang="cs-CZ" dirty="0" smtClean="0"/>
              <a:t>„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unwinding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 – DUE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Sekvence A/T – jeden řetězec je bohatý na T a k němu komplementární obsahuje A </a:t>
            </a:r>
            <a:r>
              <a:rPr lang="cs-CZ" dirty="0" smtClean="0">
                <a:sym typeface="Symbol"/>
              </a:rPr>
              <a:t> nezbytnost k odvíjení DNA.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55576" y="6505599"/>
            <a:ext cx="6782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http://upload.wikimedia.org/wikipedia/commons/8/8f/DNA_replication_en.svg</a:t>
            </a:r>
            <a:endParaRPr lang="cs-CZ" sz="1400" b="1" dirty="0"/>
          </a:p>
        </p:txBody>
      </p:sp>
      <p:sp>
        <p:nvSpPr>
          <p:cNvPr id="17" name="Elipsa 16"/>
          <p:cNvSpPr>
            <a:spLocks noChangeAspect="1"/>
          </p:cNvSpPr>
          <p:nvPr/>
        </p:nvSpPr>
        <p:spPr>
          <a:xfrm>
            <a:off x="3923928" y="3525428"/>
            <a:ext cx="2387908" cy="2387643"/>
          </a:xfrm>
          <a:prstGeom prst="ellipse">
            <a:avLst/>
          </a:prstGeom>
          <a:solidFill>
            <a:srgbClr val="FF0000">
              <a:alpha val="1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913000" y="3142709"/>
            <a:ext cx="1296000" cy="646331"/>
          </a:xfrm>
          <a:prstGeom prst="rect">
            <a:avLst/>
          </a:prstGeom>
          <a:solidFill>
            <a:srgbClr val="FF0000">
              <a:alpha val="10000"/>
            </a:srgbClr>
          </a:solidFill>
          <a:ln w="4000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Replikační vidlice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0224" y="2333952"/>
            <a:ext cx="49149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Skupina 36"/>
          <p:cNvGrpSpPr/>
          <p:nvPr/>
        </p:nvGrpSpPr>
        <p:grpSpPr>
          <a:xfrm>
            <a:off x="1115616" y="2204864"/>
            <a:ext cx="6673024" cy="4423552"/>
            <a:chOff x="1403648" y="2389824"/>
            <a:chExt cx="6673024" cy="4423552"/>
          </a:xfrm>
        </p:grpSpPr>
        <p:sp>
          <p:nvSpPr>
            <p:cNvPr id="10" name="TextovéPole 9"/>
            <p:cNvSpPr txBox="1"/>
            <p:nvPr/>
          </p:nvSpPr>
          <p:spPr>
            <a:xfrm>
              <a:off x="3108408" y="5981513"/>
              <a:ext cx="1188000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replikační</a:t>
              </a:r>
              <a:br>
                <a:rPr lang="cs-CZ" sz="1600" b="1" dirty="0" smtClean="0"/>
              </a:br>
              <a:r>
                <a:rPr lang="cs-CZ" sz="1600" b="1" dirty="0" smtClean="0"/>
                <a:t>bublina</a:t>
              </a:r>
              <a:endParaRPr lang="cs-CZ" sz="1600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5016488" y="5990224"/>
              <a:ext cx="1226618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cs-CZ" sz="1600" b="1" dirty="0" err="1" smtClean="0"/>
                <a:t>kinetochor</a:t>
              </a:r>
              <a:endParaRPr lang="cs-CZ" sz="1600" b="1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672672" y="6228601"/>
              <a:ext cx="1404000" cy="58477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dceřiné chromozomy</a:t>
              </a:r>
              <a:endParaRPr lang="cs-CZ" sz="1600" b="1" dirty="0"/>
            </a:p>
          </p:txBody>
        </p:sp>
        <p:sp>
          <p:nvSpPr>
            <p:cNvPr id="13" name="Pravá složená závorka 12"/>
            <p:cNvSpPr/>
            <p:nvPr/>
          </p:nvSpPr>
          <p:spPr>
            <a:xfrm rot="5400000">
              <a:off x="7177272" y="5512920"/>
              <a:ext cx="324000" cy="10800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5" name="Přímá spojovací čára 14"/>
            <p:cNvCxnSpPr/>
            <p:nvPr/>
          </p:nvCxnSpPr>
          <p:spPr>
            <a:xfrm flipH="1">
              <a:off x="5376528" y="4841864"/>
              <a:ext cx="288032" cy="11521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flipH="1">
              <a:off x="3504320" y="5417928"/>
              <a:ext cx="216024" cy="57606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20"/>
            <p:cNvSpPr txBox="1"/>
            <p:nvPr/>
          </p:nvSpPr>
          <p:spPr>
            <a:xfrm>
              <a:off x="2828952" y="239359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cs-CZ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cs-CZ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3697736" y="2395864"/>
              <a:ext cx="324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4584440" y="239359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</a:t>
              </a:r>
              <a:r>
                <a:rPr lang="cs-CZ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746448" y="2389824"/>
              <a:ext cx="36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</a:t>
              </a:r>
              <a:endPara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6740912" y="239359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</a:t>
              </a:r>
              <a:endPara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7464760" y="2393592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</a:t>
              </a:r>
              <a:endPara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1547664" y="5833840"/>
              <a:ext cx="1044000" cy="338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err="1" smtClean="0"/>
                <a:t>telomera</a:t>
              </a:r>
              <a:endParaRPr lang="cs-CZ" sz="1600" b="1" dirty="0"/>
            </a:p>
          </p:txBody>
        </p:sp>
        <p:cxnSp>
          <p:nvCxnSpPr>
            <p:cNvPr id="29" name="Přímá spojovací čára 28"/>
            <p:cNvCxnSpPr>
              <a:stCxn id="27" idx="3"/>
            </p:cNvCxnSpPr>
            <p:nvPr/>
          </p:nvCxnSpPr>
          <p:spPr>
            <a:xfrm flipV="1">
              <a:off x="2591664" y="5905848"/>
              <a:ext cx="396160" cy="9726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>
              <a:off x="1403648" y="4614592"/>
              <a:ext cx="12960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b="1" dirty="0" smtClean="0"/>
                <a:t>centromera</a:t>
              </a:r>
              <a:endParaRPr lang="cs-CZ" sz="1600" b="1" dirty="0"/>
            </a:p>
          </p:txBody>
        </p:sp>
        <p:cxnSp>
          <p:nvCxnSpPr>
            <p:cNvPr id="32" name="Přímá spojovací čára 31"/>
            <p:cNvCxnSpPr>
              <a:stCxn id="30" idx="3"/>
            </p:cNvCxnSpPr>
            <p:nvPr/>
          </p:nvCxnSpPr>
          <p:spPr>
            <a:xfrm flipV="1">
              <a:off x="2699648" y="4753720"/>
              <a:ext cx="288176" cy="408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ovéPole 32"/>
            <p:cNvSpPr txBox="1"/>
            <p:nvPr/>
          </p:nvSpPr>
          <p:spPr>
            <a:xfrm>
              <a:off x="1475656" y="3222054"/>
              <a:ext cx="1116000" cy="83099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600" b="1" dirty="0" smtClean="0"/>
                <a:t>sekvence počátku replikace</a:t>
              </a:r>
              <a:endParaRPr lang="cs-CZ" sz="1600" b="1" dirty="0"/>
            </a:p>
          </p:txBody>
        </p:sp>
        <p:cxnSp>
          <p:nvCxnSpPr>
            <p:cNvPr id="35" name="Přímá spojovací čára 34"/>
            <p:cNvCxnSpPr>
              <a:stCxn id="33" idx="3"/>
            </p:cNvCxnSpPr>
            <p:nvPr/>
          </p:nvCxnSpPr>
          <p:spPr>
            <a:xfrm>
              <a:off x="2591656" y="3637553"/>
              <a:ext cx="396168" cy="3604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264000" cy="6120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ReplikaCE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2800" dirty="0"/>
          </a:p>
        </p:txBody>
      </p:sp>
      <p:sp>
        <p:nvSpPr>
          <p:cNvPr id="38" name="TextovéPole 37"/>
          <p:cNvSpPr txBox="1"/>
          <p:nvPr/>
        </p:nvSpPr>
        <p:spPr>
          <a:xfrm>
            <a:off x="107753" y="1076543"/>
            <a:ext cx="7848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r>
              <a:rPr lang="cs-CZ" dirty="0" smtClean="0"/>
              <a:t>Na každém ze znázorněných </a:t>
            </a:r>
            <a:r>
              <a:rPr lang="cs-CZ" dirty="0" err="1" smtClean="0"/>
              <a:t>chrmomozomů</a:t>
            </a:r>
            <a:r>
              <a:rPr lang="cs-CZ" dirty="0" smtClean="0"/>
              <a:t> je patrná přítomnost jedné</a:t>
            </a:r>
            <a:br>
              <a:rPr lang="cs-CZ" dirty="0" smtClean="0"/>
            </a:br>
            <a:r>
              <a:rPr lang="cs-CZ" dirty="0" smtClean="0"/>
              <a:t>centromery, na terminálních koncích jsou naznačeny </a:t>
            </a:r>
            <a:r>
              <a:rPr lang="cs-CZ" dirty="0" err="1" smtClean="0"/>
              <a:t>telomery</a:t>
            </a:r>
            <a:r>
              <a:rPr lang="cs-CZ" dirty="0" smtClean="0"/>
              <a:t> a je</a:t>
            </a:r>
            <a:br>
              <a:rPr lang="cs-CZ" dirty="0" smtClean="0"/>
            </a:br>
            <a:r>
              <a:rPr lang="cs-CZ" dirty="0" smtClean="0"/>
              <a:t>naznačena přítomnost více míst ORI – počátků replikace </a:t>
            </a:r>
            <a:r>
              <a:rPr lang="cs-CZ" dirty="0" err="1" smtClean="0"/>
              <a:t>dsDNA</a:t>
            </a:r>
            <a:r>
              <a:rPr lang="cs-CZ" dirty="0" smtClean="0"/>
              <a:t>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cs-CZ" dirty="0" smtClean="0"/>
              <a:t>Chromozomy jsou naznačeny v různých fázích buněčného cyklu.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02400"/>
            <a:ext cx="637208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7920880" cy="266429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Navázání iniciačních proteinů na rozpoznávací sekvenci počátku replikace (ORE)</a:t>
            </a:r>
          </a:p>
          <a:p>
            <a:r>
              <a:rPr lang="cs-CZ" dirty="0" smtClean="0"/>
              <a:t>DNA </a:t>
            </a:r>
            <a:r>
              <a:rPr lang="cs-CZ" dirty="0" err="1" smtClean="0"/>
              <a:t>helikáza</a:t>
            </a:r>
            <a:r>
              <a:rPr lang="cs-CZ" dirty="0" smtClean="0"/>
              <a:t> začíná rozevírat </a:t>
            </a:r>
            <a:r>
              <a:rPr lang="cs-CZ" dirty="0" err="1" smtClean="0"/>
              <a:t>dsDNA</a:t>
            </a:r>
            <a:r>
              <a:rPr lang="cs-CZ" dirty="0" smtClean="0"/>
              <a:t> – dva oddělené řetězce.</a:t>
            </a:r>
          </a:p>
          <a:p>
            <a:r>
              <a:rPr lang="cs-CZ" sz="2800" dirty="0" smtClean="0"/>
              <a:t>Navázání proteinů podílejících se na syntéze dceřiného vlákna DNA.</a:t>
            </a:r>
          </a:p>
          <a:p>
            <a:r>
              <a:rPr lang="cs-CZ" sz="2800" dirty="0" smtClean="0"/>
              <a:t>Udržet vlákna rozdělená pak pomáhají proteiny SSB proteiny.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156000" cy="6120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ReplikaCE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8334" r="4159" b="2171"/>
          <a:stretch>
            <a:fillRect/>
          </a:stretch>
        </p:blipFill>
        <p:spPr bwMode="auto">
          <a:xfrm rot="5400000">
            <a:off x="3077513" y="2475216"/>
            <a:ext cx="1368151" cy="630005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0" y="6290156"/>
            <a:ext cx="8100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400" b="1" dirty="0" err="1" smtClean="0">
                <a:cs typeface="Arial" pitchFamily="34" charset="0"/>
              </a:rPr>
              <a:t>Molecular</a:t>
            </a:r>
            <a:r>
              <a:rPr lang="cs-CZ" sz="1400" b="1" dirty="0" smtClean="0">
                <a:cs typeface="Arial" pitchFamily="34" charset="0"/>
              </a:rPr>
              <a:t> Biology </a:t>
            </a:r>
            <a:r>
              <a:rPr lang="cs-CZ" sz="1400" b="1" dirty="0" err="1" smtClean="0">
                <a:cs typeface="Arial" pitchFamily="34" charset="0"/>
              </a:rPr>
              <a:t>of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the</a:t>
            </a:r>
            <a:r>
              <a:rPr lang="cs-CZ" sz="1400" b="1" dirty="0" smtClean="0">
                <a:cs typeface="Arial" pitchFamily="34" charset="0"/>
              </a:rPr>
              <a:t> Cell</a:t>
            </a:r>
            <a:r>
              <a:rPr lang="cs-CZ" sz="1400" b="1" dirty="0" smtClean="0"/>
              <a:t>, </a:t>
            </a:r>
            <a:r>
              <a:rPr lang="cs-CZ" sz="1400" b="1" dirty="0" err="1" smtClean="0">
                <a:cs typeface="Arial" pitchFamily="34" charset="0"/>
              </a:rPr>
              <a:t>Fourth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Edition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Bruce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Alberts</a:t>
            </a:r>
            <a:r>
              <a:rPr lang="cs-CZ" sz="1400" b="1" dirty="0" smtClean="0">
                <a:cs typeface="Arial" pitchFamily="34" charset="0"/>
              </a:rPr>
              <a:t>, Alexander </a:t>
            </a:r>
            <a:r>
              <a:rPr lang="cs-CZ" sz="1400" b="1" dirty="0" err="1" smtClean="0">
                <a:cs typeface="Arial" pitchFamily="34" charset="0"/>
              </a:rPr>
              <a:t>Johnson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Julian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Lewis</a:t>
            </a:r>
            <a:r>
              <a:rPr lang="cs-CZ" sz="1400" b="1" dirty="0" smtClean="0">
                <a:cs typeface="Arial" pitchFamily="34" charset="0"/>
              </a:rPr>
              <a:t>, </a:t>
            </a:r>
            <a:endParaRPr lang="cs-CZ" sz="1400" b="1" dirty="0" smtClean="0"/>
          </a:p>
          <a:p>
            <a:pPr>
              <a:defRPr/>
            </a:pPr>
            <a:r>
              <a:rPr lang="cs-CZ" sz="1400" b="1" dirty="0" smtClean="0">
                <a:cs typeface="Arial" pitchFamily="34" charset="0"/>
              </a:rPr>
              <a:t>Martin </a:t>
            </a:r>
            <a:r>
              <a:rPr lang="cs-CZ" sz="1400" b="1" dirty="0" err="1" smtClean="0">
                <a:cs typeface="Arial" pitchFamily="34" charset="0"/>
              </a:rPr>
              <a:t>Raff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Keith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Roberts</a:t>
            </a:r>
            <a:r>
              <a:rPr lang="cs-CZ" sz="1400" b="1" dirty="0" smtClean="0">
                <a:cs typeface="Arial" pitchFamily="34" charset="0"/>
              </a:rPr>
              <a:t>, Peter Walter, 28/02/2002</a:t>
            </a:r>
            <a:endParaRPr lang="cs-CZ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563888" y="4954816"/>
            <a:ext cx="208823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počátky replikace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224" y="2105560"/>
            <a:ext cx="5616624" cy="439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764704"/>
            <a:ext cx="7920880" cy="5688632"/>
          </a:xfrm>
        </p:spPr>
        <p:txBody>
          <a:bodyPr>
            <a:normAutofit/>
          </a:bodyPr>
          <a:lstStyle/>
          <a:p>
            <a:r>
              <a:rPr lang="cs-CZ" dirty="0" smtClean="0"/>
              <a:t>Polymerázová aktivita DNA polymeráz 5´</a:t>
            </a:r>
            <a:r>
              <a:rPr lang="cs-CZ" dirty="0" smtClean="0">
                <a:sym typeface="Symbol"/>
              </a:rPr>
              <a:t>3´ vyžaduje přítomnost 3´volného hydroxylu pro spuštění replikace. Nutnost syntézy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RNA</a:t>
            </a:r>
            <a:r>
              <a:rPr lang="cs-CZ" dirty="0" smtClean="0">
                <a:sym typeface="Symbol"/>
              </a:rPr>
              <a:t>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primeru</a:t>
            </a:r>
            <a:r>
              <a:rPr lang="cs-CZ" dirty="0" smtClean="0">
                <a:sym typeface="Symbol"/>
              </a:rPr>
              <a:t> na uvolněné</a:t>
            </a:r>
            <a:br>
              <a:rPr lang="cs-CZ" dirty="0" smtClean="0">
                <a:sym typeface="Symbol"/>
              </a:rPr>
            </a:br>
            <a:r>
              <a:rPr lang="cs-CZ" dirty="0" err="1" smtClean="0">
                <a:sym typeface="Symbol"/>
              </a:rPr>
              <a:t>templátové</a:t>
            </a:r>
            <a:r>
              <a:rPr lang="cs-CZ" dirty="0" smtClean="0">
                <a:sym typeface="Symbol"/>
              </a:rPr>
              <a:t/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vlákno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mateřské DNA.</a:t>
            </a:r>
          </a:p>
          <a:p>
            <a:r>
              <a:rPr lang="cs-CZ" dirty="0" smtClean="0">
                <a:sym typeface="Symbol"/>
              </a:rPr>
              <a:t>Funkce</a:t>
            </a:r>
            <a:br>
              <a:rPr lang="cs-CZ" dirty="0" smtClean="0">
                <a:sym typeface="Symbol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komplexu DNA</a:t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polymeráza </a:t>
            </a:r>
            <a:b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</a:b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+ </a:t>
            </a:r>
            <a:r>
              <a:rPr lang="cs-CZ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primáza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dirty="0" smtClean="0">
                <a:sym typeface="Symbol"/>
              </a:rPr>
              <a:t/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označovaný</a:t>
            </a:r>
            <a:br>
              <a:rPr lang="cs-CZ" dirty="0" smtClean="0">
                <a:sym typeface="Symbol"/>
              </a:rPr>
            </a:br>
            <a:r>
              <a:rPr lang="cs-CZ" dirty="0" smtClean="0">
                <a:sym typeface="Symbol"/>
              </a:rPr>
              <a:t>jako 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pol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</a:t>
            </a:r>
            <a:r>
              <a:rPr lang="cs-CZ" dirty="0" smtClean="0">
                <a:sym typeface="Symbol"/>
              </a:rPr>
              <a:t>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07504" y="-5640"/>
            <a:ext cx="5868144" cy="698336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INICIACE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ReplikaCE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sz="28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27584" y="6505599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http://www.biology.</a:t>
            </a:r>
            <a:r>
              <a:rPr lang="cs-CZ" sz="1400" b="1" dirty="0" err="1" smtClean="0"/>
              <a:t>arizona.edu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molecular</a:t>
            </a:r>
            <a:r>
              <a:rPr lang="cs-CZ" sz="1400" b="1" dirty="0" smtClean="0"/>
              <a:t>_bio/</a:t>
            </a:r>
            <a:r>
              <a:rPr lang="cs-CZ" sz="1400" b="1" dirty="0" err="1" smtClean="0"/>
              <a:t>problem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sets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nucleic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acids</a:t>
            </a:r>
            <a:r>
              <a:rPr lang="cs-CZ" sz="1400" b="1" dirty="0" smtClean="0"/>
              <a:t>/03t.html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REPLIKACE DNA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052736"/>
            <a:ext cx="7920880" cy="4846320"/>
          </a:xfrm>
        </p:spPr>
        <p:txBody>
          <a:bodyPr/>
          <a:lstStyle/>
          <a:p>
            <a:r>
              <a:rPr lang="cs-CZ" dirty="0" smtClean="0"/>
              <a:t>Aktivita DNA-polymeráz:</a:t>
            </a:r>
          </a:p>
          <a:p>
            <a:pPr marL="450850" indent="-273050">
              <a:buFont typeface="Arial" pitchFamily="34" charset="0"/>
              <a:buChar char="•"/>
            </a:pPr>
            <a:r>
              <a:rPr lang="cs-CZ" sz="2400" dirty="0" smtClean="0"/>
              <a:t>DNA polymeráza </a:t>
            </a:r>
            <a:r>
              <a:rPr lang="cs-CZ" sz="2400" dirty="0" smtClean="0">
                <a:sym typeface="Symbol"/>
              </a:rPr>
              <a:t> - syntéza vedoucího řetězce.</a:t>
            </a:r>
          </a:p>
          <a:p>
            <a:pPr marL="450850" indent="-273050">
              <a:buFont typeface="Arial" pitchFamily="34" charset="0"/>
              <a:buChar char="•"/>
            </a:pPr>
            <a:r>
              <a:rPr lang="cs-CZ" sz="2400" dirty="0" smtClean="0">
                <a:sym typeface="Symbol"/>
              </a:rPr>
              <a:t>DNA polymeráza  - v komplexu s </a:t>
            </a:r>
            <a:r>
              <a:rPr lang="cs-CZ" sz="2400" dirty="0" err="1" smtClean="0">
                <a:sym typeface="Symbol"/>
              </a:rPr>
              <a:t>primázou</a:t>
            </a:r>
            <a:r>
              <a:rPr lang="cs-CZ" sz="2400" dirty="0" smtClean="0">
                <a:sym typeface="Symbol"/>
              </a:rPr>
              <a:t> syntéza opožďujícího řetězce.</a:t>
            </a:r>
          </a:p>
          <a:p>
            <a:pPr marL="450850" indent="-273050">
              <a:buFont typeface="Arial" pitchFamily="34" charset="0"/>
              <a:buChar char="•"/>
            </a:pPr>
            <a:r>
              <a:rPr lang="cs-CZ" sz="2400" dirty="0" smtClean="0"/>
              <a:t>DNA polymeráza</a:t>
            </a:r>
            <a:br>
              <a:rPr lang="cs-CZ" sz="2400" dirty="0" smtClean="0"/>
            </a:br>
            <a:r>
              <a:rPr lang="cs-CZ" sz="2400" dirty="0" smtClean="0"/>
              <a:t>pevně držena</a:t>
            </a:r>
            <a:br>
              <a:rPr lang="cs-CZ" sz="2400" dirty="0" smtClean="0"/>
            </a:br>
            <a:r>
              <a:rPr lang="cs-CZ" sz="2400" dirty="0" smtClean="0"/>
              <a:t>na místě svírací</a:t>
            </a:r>
            <a:br>
              <a:rPr lang="cs-CZ" sz="2400" dirty="0" smtClean="0"/>
            </a:br>
            <a:r>
              <a:rPr lang="cs-CZ" sz="2400" dirty="0" smtClean="0"/>
              <a:t>proteiny (tvořící</a:t>
            </a:r>
            <a:br>
              <a:rPr lang="cs-CZ" sz="2400" dirty="0" smtClean="0"/>
            </a:br>
            <a:r>
              <a:rPr lang="cs-CZ" sz="2400" dirty="0" smtClean="0"/>
              <a:t>posuvnou svorku,</a:t>
            </a:r>
            <a:br>
              <a:rPr lang="cs-CZ" sz="2400" dirty="0" smtClean="0"/>
            </a:br>
            <a:r>
              <a:rPr lang="cs-CZ" sz="2400" dirty="0" smtClean="0"/>
              <a:t>DNA </a:t>
            </a:r>
            <a:r>
              <a:rPr lang="cs-CZ" sz="2400" dirty="0" err="1" smtClean="0"/>
              <a:t>clamp</a:t>
            </a:r>
            <a:r>
              <a:rPr lang="cs-CZ" sz="2400" dirty="0" smtClean="0"/>
              <a:t>).</a:t>
            </a:r>
          </a:p>
          <a:p>
            <a:pPr marL="450850" indent="-273050">
              <a:buFont typeface="Arial" pitchFamily="34" charset="0"/>
              <a:buChar char="•"/>
            </a:pPr>
            <a:endParaRPr lang="cs-CZ" sz="2400" dirty="0" smtClean="0">
              <a:sym typeface="Symbol"/>
            </a:endParaRPr>
          </a:p>
          <a:p>
            <a:pPr marL="627063" indent="-273050">
              <a:buFont typeface="Arial" pitchFamily="34" charset="0"/>
              <a:buChar char="•"/>
            </a:pPr>
            <a:endParaRPr lang="cs-CZ" sz="2400" dirty="0" smtClean="0">
              <a:sym typeface="Symbol"/>
            </a:endParaRPr>
          </a:p>
        </p:txBody>
      </p:sp>
      <p:pic>
        <p:nvPicPr>
          <p:cNvPr id="3074" name="Picture 2" descr="http://www.biology.arizona.edu/molecular_bio/problem_sets/nucleic_acids/graphics/repfork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4412" y="2780928"/>
            <a:ext cx="5317988" cy="3744416"/>
          </a:xfrm>
          <a:prstGeom prst="rect">
            <a:avLst/>
          </a:prstGeom>
          <a:noFill/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6696000" cy="6120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 Replikace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71600" y="6525344"/>
            <a:ext cx="73288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http://www.biology.</a:t>
            </a:r>
            <a:r>
              <a:rPr lang="cs-CZ" sz="1400" b="1" dirty="0" err="1" smtClean="0"/>
              <a:t>arizona.edu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molecular</a:t>
            </a:r>
            <a:r>
              <a:rPr lang="cs-CZ" sz="1400" b="1" dirty="0" smtClean="0"/>
              <a:t>_bio/</a:t>
            </a:r>
            <a:r>
              <a:rPr lang="cs-CZ" sz="1400" b="1" dirty="0" err="1" smtClean="0"/>
              <a:t>problem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sets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nucleic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acids</a:t>
            </a:r>
            <a:r>
              <a:rPr lang="cs-CZ" sz="1400" b="1" dirty="0" smtClean="0"/>
              <a:t>/03t.html</a:t>
            </a:r>
            <a:endParaRPr lang="cs-CZ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5616000" cy="612000"/>
          </a:xfrm>
        </p:spPr>
        <p:txBody>
          <a:bodyPr/>
          <a:lstStyle/>
          <a:p>
            <a:r>
              <a:rPr lang="cs-CZ" dirty="0" smtClean="0"/>
              <a:t>OKAZAKIHO </a:t>
            </a:r>
            <a:r>
              <a:rPr lang="cs-CZ" dirty="0" err="1" smtClean="0"/>
              <a:t>FRAgmenty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013176"/>
            <a:ext cx="7848872" cy="1620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b="1" dirty="0" smtClean="0"/>
              <a:t>Syntéza DNA pouze ve směru 5´-3´.</a:t>
            </a:r>
          </a:p>
          <a:p>
            <a:pPr>
              <a:lnSpc>
                <a:spcPct val="90000"/>
              </a:lnSpc>
            </a:pPr>
            <a:r>
              <a:rPr lang="cs-CZ" sz="2400" b="1" dirty="0" smtClean="0"/>
              <a:t>Vedoucí a opožďující se řetězec.</a:t>
            </a:r>
          </a:p>
          <a:p>
            <a:pPr>
              <a:lnSpc>
                <a:spcPct val="90000"/>
              </a:lnSpc>
            </a:pPr>
            <a:r>
              <a:rPr lang="cs-CZ" sz="2400" b="1" dirty="0" smtClean="0"/>
              <a:t>Ve směru 3´-5´ prodlužována DNA diskontinuálně po krátkých úsecích = </a:t>
            </a:r>
            <a:r>
              <a:rPr lang="cs-CZ" sz="2400" b="1" dirty="0" err="1" smtClean="0"/>
              <a:t>Okazakiho</a:t>
            </a:r>
            <a:r>
              <a:rPr lang="cs-CZ" sz="2400" b="1" dirty="0" smtClean="0"/>
              <a:t> fragmenty.</a:t>
            </a:r>
          </a:p>
          <a:p>
            <a:endParaRPr lang="cs-CZ" sz="24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6048672" cy="411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076056" y="4509120"/>
            <a:ext cx="30734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</a:t>
            </a:r>
            <a:r>
              <a:rPr lang="cs-CZ" sz="1400" b="1" dirty="0" err="1" smtClean="0"/>
              <a:t>studiumbiochemie.cz</a:t>
            </a:r>
            <a:r>
              <a:rPr lang="cs-CZ" sz="1400" b="1" dirty="0" smtClean="0"/>
              <a:t>/</a:t>
            </a:r>
            <a:br>
              <a:rPr lang="cs-CZ" sz="1400" b="1" dirty="0" smtClean="0"/>
            </a:br>
            <a:r>
              <a:rPr lang="cs-CZ" sz="1400" b="1" dirty="0" smtClean="0"/>
              <a:t>replikace.</a:t>
            </a:r>
            <a:r>
              <a:rPr lang="cs-CZ" sz="1400" b="1" dirty="0" err="1" smtClean="0"/>
              <a:t>html</a:t>
            </a:r>
            <a:r>
              <a:rPr lang="cs-CZ" sz="1400" b="1" dirty="0" smtClean="0"/>
              <a:t>#4</a:t>
            </a:r>
            <a:endParaRPr lang="cs-CZ" sz="1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234928" y="938432"/>
            <a:ext cx="194421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rgbClr val="2F0AB6"/>
                </a:solidFill>
              </a:rPr>
              <a:t>Opožďující se řetězec</a:t>
            </a:r>
            <a:endParaRPr lang="cs-CZ" sz="1200" b="1" dirty="0">
              <a:solidFill>
                <a:srgbClr val="2F0AB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79028" y="2572169"/>
            <a:ext cx="241444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Směr pohybu replikační vidlice</a:t>
            </a:r>
            <a:endParaRPr lang="cs-CZ" sz="1200" b="1" dirty="0"/>
          </a:p>
        </p:txBody>
      </p:sp>
      <p:sp>
        <p:nvSpPr>
          <p:cNvPr id="9" name="Zaoblený obdélník 8"/>
          <p:cNvSpPr/>
          <p:nvPr/>
        </p:nvSpPr>
        <p:spPr>
          <a:xfrm>
            <a:off x="1187624" y="1988840"/>
            <a:ext cx="864096" cy="504056"/>
          </a:xfrm>
          <a:prstGeom prst="roundRect">
            <a:avLst/>
          </a:prstGeom>
          <a:solidFill>
            <a:schemeClr val="accent1">
              <a:alpha val="2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320040"/>
            <a:ext cx="7516688" cy="612000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Syntéza 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OpožďujÍcÍho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řetězce 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0575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4531" y="6381328"/>
            <a:ext cx="813786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cs-CZ" sz="1400" b="1" dirty="0" err="1" smtClean="0">
                <a:cs typeface="Arial" pitchFamily="34" charset="0"/>
              </a:rPr>
              <a:t>Molecular</a:t>
            </a:r>
            <a:r>
              <a:rPr lang="cs-CZ" sz="1400" b="1" dirty="0" smtClean="0">
                <a:cs typeface="Arial" pitchFamily="34" charset="0"/>
              </a:rPr>
              <a:t> Biology </a:t>
            </a:r>
            <a:r>
              <a:rPr lang="cs-CZ" sz="1400" b="1" dirty="0" err="1" smtClean="0">
                <a:cs typeface="Arial" pitchFamily="34" charset="0"/>
              </a:rPr>
              <a:t>of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the</a:t>
            </a:r>
            <a:r>
              <a:rPr lang="cs-CZ" sz="1400" b="1" dirty="0" smtClean="0">
                <a:cs typeface="Arial" pitchFamily="34" charset="0"/>
              </a:rPr>
              <a:t> Cell</a:t>
            </a:r>
            <a:r>
              <a:rPr lang="cs-CZ" sz="1400" b="1" dirty="0" smtClean="0"/>
              <a:t>, </a:t>
            </a:r>
            <a:r>
              <a:rPr lang="cs-CZ" sz="1400" b="1" dirty="0" err="1" smtClean="0">
                <a:cs typeface="Arial" pitchFamily="34" charset="0"/>
              </a:rPr>
              <a:t>Fourth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Edition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Bruce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Alberts</a:t>
            </a:r>
            <a:r>
              <a:rPr lang="cs-CZ" sz="1400" b="1" dirty="0" smtClean="0">
                <a:cs typeface="Arial" pitchFamily="34" charset="0"/>
              </a:rPr>
              <a:t>, Alexander </a:t>
            </a:r>
            <a:r>
              <a:rPr lang="cs-CZ" sz="1400" b="1" dirty="0" err="1" smtClean="0">
                <a:cs typeface="Arial" pitchFamily="34" charset="0"/>
              </a:rPr>
              <a:t>Johnson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Julian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Lewis</a:t>
            </a:r>
            <a:r>
              <a:rPr lang="cs-CZ" sz="1400" b="1" dirty="0" smtClean="0">
                <a:cs typeface="Arial" pitchFamily="34" charset="0"/>
              </a:rPr>
              <a:t>, </a:t>
            </a:r>
            <a:endParaRPr lang="cs-CZ" sz="1400" b="1" dirty="0" smtClean="0"/>
          </a:p>
          <a:p>
            <a:pPr>
              <a:defRPr/>
            </a:pPr>
            <a:r>
              <a:rPr lang="cs-CZ" sz="1400" b="1" dirty="0" smtClean="0">
                <a:cs typeface="Arial" pitchFamily="34" charset="0"/>
              </a:rPr>
              <a:t>Martin </a:t>
            </a:r>
            <a:r>
              <a:rPr lang="cs-CZ" sz="1400" b="1" dirty="0" err="1" smtClean="0">
                <a:cs typeface="Arial" pitchFamily="34" charset="0"/>
              </a:rPr>
              <a:t>Raff</a:t>
            </a:r>
            <a:r>
              <a:rPr lang="cs-CZ" sz="1400" b="1" dirty="0" smtClean="0">
                <a:cs typeface="Arial" pitchFamily="34" charset="0"/>
              </a:rPr>
              <a:t>, </a:t>
            </a:r>
            <a:r>
              <a:rPr lang="cs-CZ" sz="1400" b="1" dirty="0" err="1" smtClean="0">
                <a:cs typeface="Arial" pitchFamily="34" charset="0"/>
              </a:rPr>
              <a:t>Keith</a:t>
            </a:r>
            <a:r>
              <a:rPr lang="cs-CZ" sz="1400" b="1" dirty="0" smtClean="0">
                <a:cs typeface="Arial" pitchFamily="34" charset="0"/>
              </a:rPr>
              <a:t> </a:t>
            </a:r>
            <a:r>
              <a:rPr lang="cs-CZ" sz="1400" b="1" dirty="0" err="1" smtClean="0">
                <a:cs typeface="Arial" pitchFamily="34" charset="0"/>
              </a:rPr>
              <a:t>Roberts</a:t>
            </a:r>
            <a:r>
              <a:rPr lang="cs-CZ" sz="1400" b="1" dirty="0" smtClean="0">
                <a:cs typeface="Arial" pitchFamily="34" charset="0"/>
              </a:rPr>
              <a:t>, Peter Walter, 28/02/2002</a:t>
            </a:r>
            <a:endParaRPr lang="cs-CZ" sz="1400" b="1" dirty="0" smtClean="0"/>
          </a:p>
          <a:p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-36512" y="1196752"/>
            <a:ext cx="51845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Wingdings" pitchFamily="2" charset="2"/>
              <a:buChar char="§"/>
            </a:pPr>
            <a:r>
              <a:rPr lang="cs-CZ" sz="2400" dirty="0" smtClean="0"/>
              <a:t>Komplex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polymeráza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 </a:t>
            </a:r>
            <a:r>
              <a:rPr lang="cs-CZ" sz="2400" dirty="0" smtClean="0">
                <a:sym typeface="Symbol"/>
              </a:rPr>
              <a:t>+ </a:t>
            </a:r>
            <a:r>
              <a:rPr lang="cs-CZ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primáza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 </a:t>
            </a:r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- </a:t>
            </a:r>
            <a:r>
              <a:rPr lang="cs-CZ" sz="2400" dirty="0" smtClean="0">
                <a:sym typeface="Symbol"/>
              </a:rPr>
              <a:t>syntéza RNA </a:t>
            </a:r>
            <a:r>
              <a:rPr lang="cs-CZ" sz="2400" dirty="0" err="1" smtClean="0">
                <a:sym typeface="Symbol"/>
              </a:rPr>
              <a:t>primeru</a:t>
            </a:r>
            <a:r>
              <a:rPr lang="cs-CZ" sz="2400" dirty="0" smtClean="0">
                <a:sym typeface="Symbol"/>
              </a:rPr>
              <a:t> + </a:t>
            </a:r>
            <a:r>
              <a:rPr lang="cs-CZ" sz="2400" dirty="0" err="1" smtClean="0">
                <a:sym typeface="Symbol"/>
              </a:rPr>
              <a:t>Okazakiho</a:t>
            </a:r>
            <a:r>
              <a:rPr lang="cs-CZ" sz="2400" dirty="0" smtClean="0">
                <a:sym typeface="Symbol"/>
              </a:rPr>
              <a:t> fragmenty.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2400" dirty="0" smtClean="0">
                <a:sym typeface="Symbol"/>
              </a:rPr>
              <a:t>Následně vytlačen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RFC proteinem</a:t>
            </a:r>
            <a:r>
              <a:rPr lang="cs-CZ" sz="2400" dirty="0" smtClean="0">
                <a:sym typeface="Symbol"/>
              </a:rPr>
              <a:t>, který umožňuje navázání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DNA polymerázy </a:t>
            </a:r>
            <a:r>
              <a:rPr lang="cs-CZ" sz="2400" dirty="0" smtClean="0">
                <a:sym typeface="Symbol"/>
              </a:rPr>
              <a:t> na matricový řetězec s </a:t>
            </a:r>
            <a:r>
              <a:rPr lang="cs-CZ" sz="2400" dirty="0" err="1" smtClean="0">
                <a:sym typeface="Symbol"/>
              </a:rPr>
              <a:t>Okazakiho</a:t>
            </a:r>
            <a:r>
              <a:rPr lang="cs-CZ" sz="2400" dirty="0" smtClean="0">
                <a:sym typeface="Symbol"/>
              </a:rPr>
              <a:t> fragmenty.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Ribonukleáza</a:t>
            </a:r>
            <a:r>
              <a:rPr lang="cs-CZ" sz="2400" dirty="0" smtClean="0">
                <a:sym typeface="Symbol"/>
              </a:rPr>
              <a:t> (</a:t>
            </a:r>
            <a:r>
              <a:rPr lang="cs-CZ" sz="2400" dirty="0" err="1" smtClean="0">
                <a:sym typeface="Symbol"/>
              </a:rPr>
              <a:t>RNáza</a:t>
            </a:r>
            <a:r>
              <a:rPr lang="cs-CZ" sz="2400" dirty="0" smtClean="0">
                <a:sym typeface="Symbol"/>
              </a:rPr>
              <a:t> H) odstraní RNA </a:t>
            </a:r>
            <a:r>
              <a:rPr lang="cs-CZ" sz="2400" dirty="0" err="1" smtClean="0">
                <a:sym typeface="Symbol"/>
              </a:rPr>
              <a:t>primery</a:t>
            </a:r>
            <a:r>
              <a:rPr lang="cs-CZ" sz="2400" dirty="0" smtClean="0">
                <a:sym typeface="Symbol"/>
              </a:rPr>
              <a:t> od 5´konců.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2400" dirty="0" smtClean="0">
                <a:sym typeface="Symbol"/>
              </a:rPr>
              <a:t>DNA polymeráza  </a:t>
            </a:r>
            <a:r>
              <a:rPr lang="cs-CZ" sz="2400" dirty="0" err="1" smtClean="0">
                <a:sym typeface="Symbol"/>
              </a:rPr>
              <a:t>dosyntetizuje</a:t>
            </a:r>
            <a:r>
              <a:rPr lang="cs-CZ" sz="2400" dirty="0" smtClean="0">
                <a:sym typeface="Symbol"/>
              </a:rPr>
              <a:t> chybějící úseky.</a:t>
            </a:r>
          </a:p>
          <a:p>
            <a:pPr marL="177800" indent="-177800">
              <a:buFont typeface="Wingdings" pitchFamily="2" charset="2"/>
              <a:buChar char="§"/>
            </a:pPr>
            <a:r>
              <a:rPr lang="cs-CZ" sz="2400" dirty="0" err="1" smtClean="0">
                <a:sym typeface="Symbol"/>
              </a:rPr>
              <a:t>Dosyntetizované</a:t>
            </a:r>
            <a:r>
              <a:rPr lang="cs-CZ" sz="2400" dirty="0" smtClean="0">
                <a:sym typeface="Symbol"/>
              </a:rPr>
              <a:t> úseky jsou spojeny </a:t>
            </a:r>
            <a:r>
              <a:rPr lang="cs-C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DNA ligázou</a:t>
            </a:r>
            <a:r>
              <a:rPr lang="cs-CZ" sz="2400" dirty="0" smtClean="0">
                <a:sym typeface="Symbol"/>
              </a:rPr>
              <a:t>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546E7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9000" contrast="28000"/>
          </a:blip>
          <a:srcRect/>
          <a:stretch>
            <a:fillRect/>
          </a:stretch>
        </p:blipFill>
        <p:spPr bwMode="auto">
          <a:xfrm>
            <a:off x="611560" y="1196752"/>
            <a:ext cx="6768752" cy="4647780"/>
          </a:xfrm>
          <a:prstGeom prst="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120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ELONGACE Replikace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99592" y="6093297"/>
            <a:ext cx="6264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cs-CZ" sz="1400" b="1" dirty="0" smtClean="0"/>
              <a:t>Úvod do m</a:t>
            </a:r>
            <a:r>
              <a:rPr lang="cs-CZ" sz="1400" b="1" dirty="0" smtClean="0">
                <a:cs typeface="Arial" pitchFamily="34" charset="0"/>
              </a:rPr>
              <a:t>ole</a:t>
            </a:r>
            <a:r>
              <a:rPr lang="cs-CZ" sz="1400" b="1" dirty="0" smtClean="0"/>
              <a:t>kulární biologie - Díl 1:Stanislav </a:t>
            </a:r>
            <a:r>
              <a:rPr lang="cs-CZ" sz="1400" b="1" dirty="0" err="1" smtClean="0"/>
              <a:t>Rosypal</a:t>
            </a:r>
            <a:r>
              <a:rPr lang="cs-CZ" sz="1400" b="1" dirty="0" smtClean="0"/>
              <a:t>, 4. vydání, 2006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08520" y="980728"/>
            <a:ext cx="4176464" cy="5877272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Eukaryotické chromozomy jsou lineární, DNA polymerázy nejsou schopné replikovat jejich koncové části na 3´-koncích, tzv. 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telomery</a:t>
            </a:r>
            <a:r>
              <a:rPr lang="cs-CZ" dirty="0" smtClean="0"/>
              <a:t>, a tak je dceřiná DNA nepatrně kratší, než matricová DNA.</a:t>
            </a:r>
          </a:p>
          <a:p>
            <a:r>
              <a:rPr lang="cs-CZ" dirty="0" smtClean="0"/>
              <a:t>Po určitém počtu buněčných dělení by to začalo vadit (</a:t>
            </a:r>
            <a:r>
              <a:rPr lang="cs-CZ" dirty="0" err="1" smtClean="0"/>
              <a:t>Hayflickův</a:t>
            </a:r>
            <a:r>
              <a:rPr lang="cs-CZ" dirty="0" smtClean="0"/>
              <a:t> limit).</a:t>
            </a:r>
          </a:p>
          <a:p>
            <a:r>
              <a:rPr lang="cs-CZ" dirty="0" smtClean="0"/>
              <a:t>Velikost </a:t>
            </a:r>
            <a:r>
              <a:rPr lang="cs-CZ" dirty="0" err="1" smtClean="0"/>
              <a:t>telomer</a:t>
            </a:r>
            <a:r>
              <a:rPr lang="cs-CZ" dirty="0" smtClean="0"/>
              <a:t> obnovuje enzym 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telomeráza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95536" y="210384"/>
            <a:ext cx="7239000" cy="698336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terminace Replikace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16-18-DNAErosion-L"/>
          <p:cNvPicPr>
            <a:picLocks noChangeAspect="1" noChangeArrowheads="1"/>
          </p:cNvPicPr>
          <p:nvPr/>
        </p:nvPicPr>
        <p:blipFill>
          <a:blip r:embed="rId2" cstate="print"/>
          <a:srcRect b="4283"/>
          <a:stretch>
            <a:fillRect/>
          </a:stretch>
        </p:blipFill>
        <p:spPr bwMode="auto">
          <a:xfrm>
            <a:off x="3824624" y="1198835"/>
            <a:ext cx="4303603" cy="489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224" y="426408"/>
            <a:ext cx="2530624" cy="626328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telomery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274360"/>
            <a:ext cx="8064896" cy="5827048"/>
          </a:xfrm>
        </p:spPr>
        <p:txBody>
          <a:bodyPr>
            <a:normAutofit/>
          </a:bodyPr>
          <a:lstStyle/>
          <a:p>
            <a:r>
              <a:rPr lang="cs-CZ" sz="2800" dirty="0" err="1" smtClean="0"/>
              <a:t>Chromosomální</a:t>
            </a:r>
            <a:r>
              <a:rPr lang="cs-CZ" sz="2800" dirty="0" smtClean="0"/>
              <a:t> DNA</a:t>
            </a:r>
            <a:br>
              <a:rPr lang="cs-CZ" sz="2800" dirty="0" smtClean="0"/>
            </a:br>
            <a:r>
              <a:rPr lang="cs-CZ" sz="2800" dirty="0" err="1" smtClean="0"/>
              <a:t>eukaryot</a:t>
            </a:r>
            <a:r>
              <a:rPr lang="cs-CZ" sz="2800" dirty="0" smtClean="0"/>
              <a:t> má na svých</a:t>
            </a:r>
            <a:br>
              <a:rPr lang="cs-CZ" sz="2800" dirty="0" smtClean="0"/>
            </a:br>
            <a:r>
              <a:rPr lang="cs-CZ" sz="2800" dirty="0" smtClean="0"/>
              <a:t>koncích speciální</a:t>
            </a:r>
            <a:br>
              <a:rPr lang="cs-CZ" sz="2800" dirty="0" smtClean="0"/>
            </a:br>
            <a:r>
              <a:rPr lang="cs-CZ" sz="2800" dirty="0" smtClean="0"/>
              <a:t>sekvence - </a:t>
            </a:r>
            <a:r>
              <a:rPr lang="cs-CZ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telomery</a:t>
            </a:r>
            <a:endParaRPr lang="cs-CZ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cs-CZ" sz="2800" dirty="0" err="1" smtClean="0"/>
              <a:t>Telomery</a:t>
            </a:r>
            <a:r>
              <a:rPr lang="cs-CZ" sz="2800" dirty="0" smtClean="0"/>
              <a:t> neobsahují</a:t>
            </a:r>
            <a:br>
              <a:rPr lang="cs-CZ" sz="2800" dirty="0" smtClean="0"/>
            </a:br>
            <a:r>
              <a:rPr lang="cs-CZ" sz="2800" dirty="0" smtClean="0"/>
              <a:t>strukturní geny, ale jsou</a:t>
            </a:r>
            <a:br>
              <a:rPr lang="cs-CZ" sz="2800" dirty="0" smtClean="0"/>
            </a:br>
            <a:r>
              <a:rPr lang="cs-CZ" sz="2800" dirty="0" smtClean="0"/>
              <a:t>tvořeny krátkými sekvencemi, které se mnoho-násobně opakují.</a:t>
            </a:r>
          </a:p>
          <a:p>
            <a:r>
              <a:rPr lang="cs-CZ" sz="2800" dirty="0" smtClean="0"/>
              <a:t>Lidské </a:t>
            </a:r>
            <a:r>
              <a:rPr lang="cs-CZ" sz="2800" dirty="0" err="1" smtClean="0"/>
              <a:t>telomery</a:t>
            </a:r>
            <a:r>
              <a:rPr lang="cs-CZ" sz="2800" dirty="0" smtClean="0"/>
              <a:t> - sekvence TTAGGG (opak. 100x - 1000x).</a:t>
            </a:r>
          </a:p>
        </p:txBody>
      </p:sp>
      <p:pic>
        <p:nvPicPr>
          <p:cNvPr id="2050" name="Picture 2" descr="telomero.jpg (620×40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784" y="260936"/>
            <a:ext cx="4017600" cy="2592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95936" y="2834352"/>
            <a:ext cx="39894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http://www.net1news.org/</a:t>
            </a:r>
            <a:r>
              <a:rPr lang="cs-CZ" sz="1400" b="1" dirty="0" err="1" smtClean="0"/>
              <a:t>sites</a:t>
            </a:r>
            <a:r>
              <a:rPr lang="cs-CZ" sz="1400" b="1" dirty="0" smtClean="0"/>
              <a:t>/default/</a:t>
            </a:r>
          </a:p>
          <a:p>
            <a:r>
              <a:rPr lang="cs-CZ" sz="1400" b="1" dirty="0" err="1" smtClean="0"/>
              <a:t>files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imagecache</a:t>
            </a:r>
            <a:r>
              <a:rPr lang="cs-CZ" sz="1400" b="1" dirty="0" smtClean="0"/>
              <a:t>/</a:t>
            </a:r>
            <a:r>
              <a:rPr lang="cs-CZ" sz="1400" b="1" dirty="0" err="1" smtClean="0"/>
              <a:t>Home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immagine</a:t>
            </a:r>
            <a:r>
              <a:rPr lang="cs-CZ" sz="1400" b="1" dirty="0" smtClean="0"/>
              <a:t>_</a:t>
            </a:r>
            <a:r>
              <a:rPr lang="cs-CZ" sz="1400" b="1" dirty="0" err="1" smtClean="0"/>
              <a:t>evidenza</a:t>
            </a:r>
            <a:r>
              <a:rPr lang="cs-CZ" sz="1400" b="1" dirty="0" smtClean="0"/>
              <a:t>/</a:t>
            </a:r>
          </a:p>
          <a:p>
            <a:r>
              <a:rPr lang="cs-CZ" sz="1400" b="1" dirty="0" err="1" smtClean="0"/>
              <a:t>telomero.jpg</a:t>
            </a:r>
            <a:endParaRPr lang="cs-CZ" sz="14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5806759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3132000" cy="648000"/>
          </a:xfrm>
        </p:spPr>
        <p:txBody>
          <a:bodyPr/>
          <a:lstStyle/>
          <a:p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Telomeráza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836712"/>
            <a:ext cx="7992888" cy="5616624"/>
          </a:xfrm>
        </p:spPr>
        <p:txBody>
          <a:bodyPr>
            <a:normAutofit/>
          </a:bodyPr>
          <a:lstStyle/>
          <a:p>
            <a:r>
              <a:rPr lang="cs-CZ" dirty="0" smtClean="0"/>
              <a:t>Enzym katalyzující syntézu </a:t>
            </a:r>
            <a:r>
              <a:rPr lang="cs-CZ" dirty="0" err="1" smtClean="0"/>
              <a:t>telomerických</a:t>
            </a:r>
            <a:r>
              <a:rPr lang="cs-CZ" dirty="0" smtClean="0"/>
              <a:t> konců (bohatých na G).</a:t>
            </a:r>
          </a:p>
          <a:p>
            <a:r>
              <a:rPr lang="cs-CZ" dirty="0" smtClean="0"/>
              <a:t>Obsahuje sekvence RNA komplementární k </a:t>
            </a:r>
            <a:r>
              <a:rPr lang="cs-CZ" dirty="0" err="1" smtClean="0"/>
              <a:t>telomerickým</a:t>
            </a:r>
            <a:r>
              <a:rPr lang="cs-CZ" dirty="0" smtClean="0"/>
              <a:t> sekvencím – </a:t>
            </a:r>
            <a:r>
              <a:rPr lang="cs-CZ" dirty="0" err="1" smtClean="0"/>
              <a:t>templát</a:t>
            </a:r>
            <a:r>
              <a:rPr lang="cs-CZ" dirty="0" smtClean="0"/>
              <a:t> pro prodloužení 3´konce </a:t>
            </a:r>
            <a:r>
              <a:rPr lang="cs-CZ" dirty="0" err="1" smtClean="0"/>
              <a:t>telomery</a:t>
            </a:r>
            <a:r>
              <a:rPr lang="cs-CZ" dirty="0" smtClean="0"/>
              <a:t>.</a:t>
            </a:r>
          </a:p>
          <a:p>
            <a:r>
              <a:rPr lang="cs-CZ" dirty="0" smtClean="0"/>
              <a:t>Aktivní v </a:t>
            </a:r>
            <a:br>
              <a:rPr lang="cs-CZ" dirty="0" smtClean="0"/>
            </a:br>
            <a:r>
              <a:rPr lang="cs-CZ" dirty="0" smtClean="0"/>
              <a:t>buňkách</a:t>
            </a:r>
            <a:br>
              <a:rPr lang="cs-CZ" dirty="0" smtClean="0"/>
            </a:br>
            <a:r>
              <a:rPr lang="cs-CZ" dirty="0" smtClean="0"/>
              <a:t>zárodečné linie</a:t>
            </a:r>
            <a:br>
              <a:rPr lang="cs-CZ" dirty="0" smtClean="0"/>
            </a:br>
            <a:r>
              <a:rPr lang="cs-CZ" dirty="0" smtClean="0"/>
              <a:t>+ nádorových.</a:t>
            </a:r>
            <a:endParaRPr lang="cs-CZ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6597376"/>
            <a:ext cx="5168572" cy="2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roductb.cz/sites/default/files/pictures/imgTelome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96" y="1484784"/>
            <a:ext cx="6336000" cy="4752000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4000"/>
          </a:xfrm>
        </p:spPr>
        <p:txBody>
          <a:bodyPr>
            <a:normAutofit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terminace Replikace</a:t>
            </a:r>
            <a:r>
              <a:rPr lang="cs-CZ" dirty="0" smtClean="0"/>
              <a:t> </a:t>
            </a:r>
            <a:r>
              <a:rPr lang="cs-CZ" u="sng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ds</a:t>
            </a:r>
            <a:r>
              <a:rPr lang="cs-CZ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dogma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molekulární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Zástupný symbol pro obsah 3" descr="Schránka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26414" y="1390674"/>
            <a:ext cx="4373978" cy="4846638"/>
          </a:xfrm>
        </p:spPr>
      </p:pic>
      <p:sp>
        <p:nvSpPr>
          <p:cNvPr id="5" name="TextovéPole 4"/>
          <p:cNvSpPr txBox="1"/>
          <p:nvPr/>
        </p:nvSpPr>
        <p:spPr>
          <a:xfrm>
            <a:off x="3778325" y="6265022"/>
            <a:ext cx="5258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http://orion.</a:t>
            </a:r>
            <a:r>
              <a:rPr lang="cs-CZ" sz="1400" b="1" dirty="0" err="1" smtClean="0"/>
              <a:t>chemi.muni.cz</a:t>
            </a:r>
            <a:r>
              <a:rPr lang="cs-CZ" sz="1400" b="1" dirty="0" smtClean="0"/>
              <a:t>/e_</a:t>
            </a:r>
            <a:r>
              <a:rPr lang="cs-CZ" sz="1400" b="1" dirty="0" err="1" smtClean="0"/>
              <a:t>learning</a:t>
            </a:r>
            <a:r>
              <a:rPr lang="cs-CZ" sz="1400" b="1" dirty="0" smtClean="0"/>
              <a:t>/=Texty/</a:t>
            </a:r>
          </a:p>
          <a:p>
            <a:r>
              <a:rPr lang="cs-CZ" sz="1400" b="1" dirty="0" smtClean="0"/>
              <a:t>20-</a:t>
            </a:r>
            <a:r>
              <a:rPr lang="cs-CZ" sz="1400" b="1" dirty="0" err="1" smtClean="0"/>
              <a:t>Proteosyntesa</a:t>
            </a:r>
            <a:r>
              <a:rPr lang="cs-CZ" sz="1400" b="1" dirty="0" smtClean="0"/>
              <a:t>/20-Proteosyntesa1_soubory/image002.jpg</a:t>
            </a:r>
            <a:endParaRPr lang="cs-CZ" sz="1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0768"/>
            <a:ext cx="349188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 w="127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Základní biochemické operace s nukleovými kyselinami probíhající v každé živé buňce.</a:t>
            </a:r>
            <a:endParaRPr lang="cs-CZ" sz="2400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498681"/>
            <a:ext cx="392703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buClr>
                <a:schemeClr val="bg2">
                  <a:lumMod val="25000"/>
                </a:schemeClr>
              </a:buClr>
              <a:buFont typeface="Wingdings" pitchFamily="2" charset="2"/>
              <a:buChar char="Ø"/>
            </a:pPr>
            <a:r>
              <a:rPr lang="cs-CZ" sz="2400" b="1" dirty="0" smtClean="0"/>
              <a:t>Vlastní informace, jak</a:t>
            </a:r>
            <a:br>
              <a:rPr lang="cs-CZ" sz="2400" b="1" dirty="0" smtClean="0"/>
            </a:br>
            <a:r>
              <a:rPr lang="cs-CZ" sz="2400" b="1" dirty="0" smtClean="0"/>
              <a:t>má buňka vypadat a</a:t>
            </a:r>
            <a:br>
              <a:rPr lang="cs-CZ" sz="2400" b="1" dirty="0" smtClean="0"/>
            </a:br>
            <a:r>
              <a:rPr lang="cs-CZ" sz="2400" b="1" dirty="0" smtClean="0"/>
              <a:t>jaké má plnit funkce</a:t>
            </a:r>
            <a:br>
              <a:rPr lang="cs-CZ" sz="2400" b="1" dirty="0" smtClean="0"/>
            </a:br>
            <a:r>
              <a:rPr lang="cs-CZ" sz="2400" b="1" dirty="0" smtClean="0"/>
              <a:t>je zapsána v primární</a:t>
            </a:r>
            <a:br>
              <a:rPr lang="cs-CZ" sz="2400" b="1" dirty="0" smtClean="0"/>
            </a:br>
            <a:r>
              <a:rPr lang="cs-CZ" sz="2400" b="1" dirty="0" smtClean="0"/>
              <a:t>struktuře molekul DNA –</a:t>
            </a:r>
            <a:br>
              <a:rPr lang="cs-CZ" sz="2400" b="1" dirty="0" smtClean="0"/>
            </a:br>
            <a:r>
              <a:rPr lang="cs-CZ" sz="2400" b="1" u="sng" dirty="0" smtClean="0"/>
              <a:t>deoxyribonukleové</a:t>
            </a:r>
            <a:br>
              <a:rPr lang="cs-CZ" sz="2400" b="1" u="sng" dirty="0" smtClean="0"/>
            </a:br>
            <a:r>
              <a:rPr lang="cs-CZ" sz="2400" b="1" u="sng" dirty="0" smtClean="0"/>
              <a:t>kyseliny</a:t>
            </a:r>
            <a:r>
              <a:rPr lang="cs-CZ" sz="2400" b="1" dirty="0" smtClean="0"/>
              <a:t>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09416"/>
            <a:ext cx="8028384" cy="5248584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/>
              <a:t>Vlastnosti buňkám udělují bílkoviny (proteiny), které buňka syntetizuje. Prvním krokem pro biosyntézu proteinů je proces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transkripce</a:t>
            </a:r>
            <a:r>
              <a:rPr lang="cs-CZ" b="1" u="sng" dirty="0" smtClean="0"/>
              <a:t> </a:t>
            </a:r>
            <a:r>
              <a:rPr lang="cs-CZ" b="1" dirty="0" smtClean="0"/>
              <a:t>(přepis) genů (</a:t>
            </a:r>
            <a:r>
              <a:rPr lang="cs-CZ" b="1" dirty="0" err="1" smtClean="0"/>
              <a:t>sekventů</a:t>
            </a:r>
            <a:r>
              <a:rPr lang="cs-CZ" b="1" dirty="0" smtClean="0"/>
              <a:t> deoxyribonukleotidů) z molekul DNA do sekvence </a:t>
            </a:r>
            <a:r>
              <a:rPr lang="cs-CZ" b="1" dirty="0" err="1" smtClean="0"/>
              <a:t>ribonukleotidů</a:t>
            </a:r>
            <a:r>
              <a:rPr lang="cs-CZ" b="1" dirty="0" smtClean="0"/>
              <a:t> molekul RNA - </a:t>
            </a:r>
            <a:r>
              <a:rPr lang="cs-CZ" b="1" u="sng" dirty="0" smtClean="0"/>
              <a:t>ribonukleových kyselin</a:t>
            </a:r>
            <a:r>
              <a:rPr lang="cs-CZ" b="1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cs-CZ" b="1" dirty="0" smtClean="0"/>
              <a:t>Molekula </a:t>
            </a:r>
            <a:r>
              <a:rPr lang="cs-CZ" b="1" dirty="0" err="1" smtClean="0"/>
              <a:t>mRNA</a:t>
            </a:r>
            <a:r>
              <a:rPr lang="cs-CZ" b="1" dirty="0" smtClean="0"/>
              <a:t> (</a:t>
            </a:r>
            <a:r>
              <a:rPr lang="cs-CZ" b="1" dirty="0" err="1" smtClean="0"/>
              <a:t>messenger</a:t>
            </a:r>
            <a:r>
              <a:rPr lang="cs-CZ" b="1" dirty="0" smtClean="0"/>
              <a:t> RNA) slouží jako matrice v procesu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translace</a:t>
            </a:r>
            <a:r>
              <a:rPr lang="cs-CZ" b="1" dirty="0" smtClean="0"/>
              <a:t> (překlad). Sekvence </a:t>
            </a:r>
            <a:r>
              <a:rPr lang="cs-CZ" b="1" dirty="0" err="1" smtClean="0"/>
              <a:t>ribonukleotidů</a:t>
            </a:r>
            <a:r>
              <a:rPr lang="cs-CZ" b="1" dirty="0" smtClean="0"/>
              <a:t> </a:t>
            </a:r>
            <a:r>
              <a:rPr lang="cs-CZ" b="1" dirty="0" err="1" smtClean="0"/>
              <a:t>mRNA</a:t>
            </a:r>
            <a:r>
              <a:rPr lang="cs-CZ" b="1" dirty="0" smtClean="0"/>
              <a:t> je překládána do sekvence AMK v </a:t>
            </a:r>
            <a:r>
              <a:rPr lang="cs-CZ" b="1" u="sng" dirty="0" err="1" smtClean="0"/>
              <a:t>polypeptidovém</a:t>
            </a:r>
            <a:r>
              <a:rPr lang="cs-CZ" b="1" u="sng" dirty="0" smtClean="0"/>
              <a:t> řetězci </a:t>
            </a:r>
            <a:r>
              <a:rPr lang="cs-CZ" b="1" dirty="0" smtClean="0"/>
              <a:t> proteinů.</a:t>
            </a:r>
          </a:p>
          <a:p>
            <a:pPr>
              <a:spcBef>
                <a:spcPts val="1800"/>
              </a:spcBef>
            </a:pPr>
            <a:r>
              <a:rPr lang="cs-CZ" b="1" dirty="0" smtClean="0"/>
              <a:t>Jedním ze základních znaků živých organismů je schopnost reprodukce. Na buněčné úrovni je reprodukce podmíněna schopností vytvářet identické kopie molekul DNA v procesu 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re(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</a:t>
            </a:r>
            <a:r>
              <a:rPr lang="cs-CZ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cs-CZ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plikace</a:t>
            </a:r>
            <a:r>
              <a:rPr lang="cs-CZ" b="1" dirty="0" smtClean="0"/>
              <a:t> DNA, které jsou nezbytné pro buněčné dělení.</a:t>
            </a:r>
          </a:p>
          <a:p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dogma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molekulární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élník 5"/>
          <p:cNvSpPr/>
          <p:nvPr/>
        </p:nvSpPr>
        <p:spPr>
          <a:xfrm>
            <a:off x="288032" y="1484784"/>
            <a:ext cx="7812360" cy="1368152"/>
          </a:xfrm>
          <a:prstGeom prst="roundRect">
            <a:avLst>
              <a:gd name="adj" fmla="val 25781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92088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rgbClr val="000000"/>
                </a:solidFill>
              </a:rPr>
              <a:t>Základní myšlenka centrálního dogmatu (</a:t>
            </a:r>
            <a:r>
              <a:rPr lang="cs-CZ" sz="2800" dirty="0" err="1" smtClean="0">
                <a:solidFill>
                  <a:srgbClr val="000000"/>
                </a:solidFill>
              </a:rPr>
              <a:t>Francis</a:t>
            </a:r>
            <a:r>
              <a:rPr lang="cs-CZ" sz="2800" dirty="0" smtClean="0">
                <a:solidFill>
                  <a:srgbClr val="000000"/>
                </a:solidFill>
              </a:rPr>
              <a:t> </a:t>
            </a:r>
            <a:r>
              <a:rPr lang="cs-CZ" sz="2800" dirty="0" err="1" smtClean="0">
                <a:solidFill>
                  <a:srgbClr val="000000"/>
                </a:solidFill>
              </a:rPr>
              <a:t>Crick</a:t>
            </a:r>
            <a:r>
              <a:rPr lang="cs-CZ" sz="2800" dirty="0" smtClean="0">
                <a:solidFill>
                  <a:srgbClr val="000000"/>
                </a:solidFill>
              </a:rPr>
              <a:t> 1956) stále platí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cs-CZ" sz="2800" dirty="0" smtClean="0">
                <a:solidFill>
                  <a:srgbClr val="000000"/>
                </a:solidFill>
              </a:rPr>
              <a:t>v současnosti doplněna o následující procesy: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R</a:t>
            </a:r>
            <a:r>
              <a:rPr lang="en-US" sz="2800" b="1" dirty="0" err="1" smtClean="0">
                <a:solidFill>
                  <a:srgbClr val="FF0000"/>
                </a:solidFill>
              </a:rPr>
              <a:t>everzní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transkripce</a:t>
            </a:r>
            <a:r>
              <a:rPr lang="en-US" sz="2800" dirty="0" smtClean="0">
                <a:solidFill>
                  <a:srgbClr val="000000"/>
                </a:solidFill>
              </a:rPr>
              <a:t> (Temin, Baltimore, 1970</a:t>
            </a:r>
            <a:r>
              <a:rPr lang="cs-CZ" sz="2800" dirty="0" smtClean="0">
                <a:solidFill>
                  <a:srgbClr val="000000"/>
                </a:solidFill>
              </a:rPr>
              <a:t>) – schopnost retrovirů zpětně přepsat strukturu  své RNA do struktury DNA a tuto začlenit do DNA hostitelské buňky. Enzym reverzní transkriptáza.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Přepis RNA do RNA </a:t>
            </a:r>
            <a:r>
              <a:rPr lang="cs-CZ" sz="2800" dirty="0" smtClean="0">
                <a:solidFill>
                  <a:srgbClr val="000000"/>
                </a:solidFill>
              </a:rPr>
              <a:t>– u virů častý jev (namnožení virové RNA).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dogma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molekulární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3872" y="2001424"/>
            <a:ext cx="6444000" cy="504000"/>
          </a:xfrm>
          <a:solidFill>
            <a:schemeClr val="accent3">
              <a:lumMod val="75000"/>
              <a:alpha val="30000"/>
            </a:schemeClr>
          </a:solidFill>
          <a:ln w="12700"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Ústřední dogma molekulární biologie: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Centrální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dogma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molekulární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74847" y="3046308"/>
            <a:ext cx="7753537" cy="30469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Přenos genetické informace je možný </a:t>
            </a:r>
            <a:r>
              <a:rPr lang="cs-CZ" sz="3200" b="1" u="sng" dirty="0" smtClean="0"/>
              <a:t>z nukleové kyseliny do nukleové</a:t>
            </a:r>
            <a:br>
              <a:rPr lang="cs-CZ" sz="3200" b="1" u="sng" dirty="0" smtClean="0"/>
            </a:br>
            <a:r>
              <a:rPr lang="cs-CZ" sz="3200" b="1" u="sng" dirty="0" smtClean="0"/>
              <a:t>kyseliny</a:t>
            </a:r>
            <a:r>
              <a:rPr lang="cs-CZ" sz="3200" dirty="0" smtClean="0"/>
              <a:t> nebo </a:t>
            </a:r>
            <a:r>
              <a:rPr lang="cs-CZ" sz="3200" b="1" u="sng" dirty="0" smtClean="0"/>
              <a:t>z nukleové kyseliny do proteinu</a:t>
            </a:r>
            <a:r>
              <a:rPr lang="cs-CZ" sz="3200" dirty="0" smtClean="0"/>
              <a:t>, její zpětný přenos</a:t>
            </a:r>
            <a:br>
              <a:rPr lang="cs-CZ" sz="3200" dirty="0" smtClean="0"/>
            </a:br>
            <a:r>
              <a:rPr lang="cs-CZ" sz="3200" b="1" u="sng" dirty="0" smtClean="0">
                <a:solidFill>
                  <a:srgbClr val="FF0000"/>
                </a:solidFill>
              </a:rPr>
              <a:t>z proteinu do nukleové kyseliny možný není.</a:t>
            </a:r>
            <a:endParaRPr lang="cs-CZ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2464822" y="6381328"/>
            <a:ext cx="3979386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5292080" y="3525985"/>
            <a:ext cx="1635193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75732" y="5212612"/>
            <a:ext cx="2425904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441992" y="4323539"/>
            <a:ext cx="1650044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2901961" y="3933056"/>
            <a:ext cx="1814055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oblený obdélník 3"/>
          <p:cNvSpPr/>
          <p:nvPr/>
        </p:nvSpPr>
        <p:spPr>
          <a:xfrm>
            <a:off x="1619672" y="1772816"/>
            <a:ext cx="3240360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aoblený obdélník 4"/>
          <p:cNvSpPr/>
          <p:nvPr/>
        </p:nvSpPr>
        <p:spPr>
          <a:xfrm>
            <a:off x="3854843" y="2664622"/>
            <a:ext cx="3384000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21077" y="3052372"/>
            <a:ext cx="1728192" cy="360040"/>
          </a:xfrm>
          <a:prstGeom prst="roundRect">
            <a:avLst/>
          </a:prstGeom>
          <a:solidFill>
            <a:schemeClr val="bg2">
              <a:lumMod val="25000"/>
              <a:alpha val="30000"/>
            </a:schemeClr>
          </a:solidFill>
          <a:ln w="127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36512" y="936104"/>
            <a:ext cx="8136904" cy="5877272"/>
          </a:xfrm>
        </p:spPr>
        <p:txBody>
          <a:bodyPr>
            <a:normAutofit/>
          </a:bodyPr>
          <a:lstStyle/>
          <a:p>
            <a:r>
              <a:rPr lang="cs-CZ" dirty="0" smtClean="0"/>
              <a:t>Proces re(</a:t>
            </a:r>
            <a:r>
              <a:rPr lang="cs-CZ" dirty="0" err="1" smtClean="0"/>
              <a:t>du</a:t>
            </a:r>
            <a:r>
              <a:rPr lang="cs-CZ" dirty="0" smtClean="0"/>
              <a:t>)</a:t>
            </a:r>
            <a:r>
              <a:rPr lang="cs-CZ" dirty="0" err="1" smtClean="0"/>
              <a:t>plikace</a:t>
            </a:r>
            <a:r>
              <a:rPr lang="cs-CZ" dirty="0" smtClean="0"/>
              <a:t> DNA je jedinečný biochemický mechanismus, díky kterému je buňka schopna vytvářet </a:t>
            </a:r>
            <a:r>
              <a:rPr lang="cs-CZ" b="1" dirty="0" smtClean="0">
                <a:solidFill>
                  <a:srgbClr val="FF0000"/>
                </a:solidFill>
              </a:rPr>
              <a:t>identické kopie DNA</a:t>
            </a:r>
            <a:r>
              <a:rPr lang="cs-CZ" dirty="0" smtClean="0"/>
              <a:t>.</a:t>
            </a:r>
            <a:endParaRPr lang="cs-CZ" b="1" dirty="0" smtClean="0"/>
          </a:p>
          <a:p>
            <a:r>
              <a:rPr lang="cs-CZ" dirty="0" smtClean="0"/>
              <a:t>Shoda</a:t>
            </a:r>
            <a:r>
              <a:rPr lang="cs-CZ" b="1" dirty="0" smtClean="0"/>
              <a:t> </a:t>
            </a:r>
            <a:r>
              <a:rPr lang="cs-CZ" dirty="0" smtClean="0"/>
              <a:t>mateřské DNA s dceřinými molekulami je nezbytností pro udržení </a:t>
            </a:r>
            <a:r>
              <a:rPr lang="cs-CZ" b="1" dirty="0" smtClean="0">
                <a:solidFill>
                  <a:srgbClr val="FF0000"/>
                </a:solidFill>
              </a:rPr>
              <a:t>konstantní genetické informace</a:t>
            </a:r>
            <a:r>
              <a:rPr lang="cs-CZ" dirty="0" smtClean="0"/>
              <a:t> všech somatických buněk těla.</a:t>
            </a:r>
          </a:p>
          <a:p>
            <a:r>
              <a:rPr lang="cs-CZ" dirty="0" smtClean="0"/>
              <a:t>Časově vždy proces re(</a:t>
            </a:r>
            <a:r>
              <a:rPr lang="cs-CZ" dirty="0" err="1" smtClean="0"/>
              <a:t>du</a:t>
            </a:r>
            <a:r>
              <a:rPr lang="cs-CZ" dirty="0" smtClean="0"/>
              <a:t>)</a:t>
            </a:r>
            <a:r>
              <a:rPr lang="cs-CZ" dirty="0" err="1" smtClean="0"/>
              <a:t>plikace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</a:rPr>
              <a:t>předchází</a:t>
            </a:r>
            <a:r>
              <a:rPr lang="cs-CZ" dirty="0" smtClean="0"/>
              <a:t> proces rozdělení i jádra(</a:t>
            </a:r>
            <a:r>
              <a:rPr lang="cs-CZ" b="1" dirty="0" smtClean="0">
                <a:solidFill>
                  <a:srgbClr val="FF0000"/>
                </a:solidFill>
              </a:rPr>
              <a:t>karyokinezi</a:t>
            </a:r>
            <a:r>
              <a:rPr lang="cs-CZ" dirty="0" smtClean="0"/>
              <a:t>) i buňky (</a:t>
            </a:r>
            <a:r>
              <a:rPr lang="cs-CZ" b="1" dirty="0" err="1" smtClean="0">
                <a:solidFill>
                  <a:srgbClr val="FF0000"/>
                </a:solidFill>
              </a:rPr>
              <a:t>cytokinezi</a:t>
            </a:r>
            <a:r>
              <a:rPr lang="cs-CZ" dirty="0" smtClean="0"/>
              <a:t>).</a:t>
            </a:r>
          </a:p>
          <a:p>
            <a:r>
              <a:rPr lang="cs-CZ" dirty="0" smtClean="0"/>
              <a:t>Re(</a:t>
            </a:r>
            <a:r>
              <a:rPr lang="cs-CZ" dirty="0" err="1" smtClean="0"/>
              <a:t>du</a:t>
            </a:r>
            <a:r>
              <a:rPr lang="cs-CZ" dirty="0" smtClean="0"/>
              <a:t>)</a:t>
            </a:r>
            <a:r>
              <a:rPr lang="cs-CZ" dirty="0" err="1" smtClean="0"/>
              <a:t>plikace</a:t>
            </a:r>
            <a:r>
              <a:rPr lang="cs-CZ" dirty="0" smtClean="0"/>
              <a:t> je enzymaticky přísně </a:t>
            </a:r>
            <a:r>
              <a:rPr lang="cs-CZ" b="1" dirty="0" smtClean="0">
                <a:solidFill>
                  <a:srgbClr val="FF0000"/>
                </a:solidFill>
              </a:rPr>
              <a:t>kontrolovaným</a:t>
            </a:r>
            <a:r>
              <a:rPr lang="cs-CZ" dirty="0" smtClean="0"/>
              <a:t> procesem. Případné chyby jsou pomocí reparačních mechanismů v naprosté většině případů opraveny. Případné neopravené chyby se projevují jako </a:t>
            </a:r>
            <a:r>
              <a:rPr lang="cs-CZ" b="1" dirty="0" smtClean="0">
                <a:solidFill>
                  <a:srgbClr val="FF0000"/>
                </a:solidFill>
              </a:rPr>
              <a:t>genové (bodové) mutace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5292000" cy="612000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cs-CZ" dirty="0" smtClean="0"/>
              <a:t>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" y="2780928"/>
            <a:ext cx="6336000" cy="38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571184" cy="648000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REPLIKACE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BUNĚČNÝ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980728"/>
            <a:ext cx="8064896" cy="580526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Replikace jaderné </a:t>
            </a:r>
            <a:r>
              <a:rPr lang="cs-CZ" sz="2400" dirty="0" err="1" smtClean="0"/>
              <a:t>dsDNA</a:t>
            </a:r>
            <a:r>
              <a:rPr lang="cs-CZ" sz="2400" dirty="0" smtClean="0"/>
              <a:t> probíhá u </a:t>
            </a:r>
            <a:r>
              <a:rPr lang="cs-CZ" sz="2400" dirty="0" err="1" smtClean="0"/>
              <a:t>eukaryot</a:t>
            </a:r>
            <a:r>
              <a:rPr lang="cs-CZ" sz="2400" dirty="0" smtClean="0"/>
              <a:t> v </a:t>
            </a:r>
            <a:r>
              <a:rPr lang="cs-CZ" sz="2400" b="1" i="1" dirty="0" smtClean="0"/>
              <a:t>S-fázi</a:t>
            </a:r>
            <a:r>
              <a:rPr lang="cs-CZ" sz="2400" dirty="0" smtClean="0"/>
              <a:t> buněčného cyklu. U </a:t>
            </a:r>
            <a:r>
              <a:rPr lang="cs-CZ" sz="2400" dirty="0" err="1" smtClean="0"/>
              <a:t>prokaryot</a:t>
            </a:r>
            <a:r>
              <a:rPr lang="cs-CZ" sz="2400" dirty="0" smtClean="0"/>
              <a:t> je replikace zahájena ihned po dokončení buněčného dělení.</a:t>
            </a:r>
          </a:p>
          <a:p>
            <a:r>
              <a:rPr lang="cs-CZ" sz="2400" dirty="0" err="1" smtClean="0"/>
              <a:t>Zreplikované</a:t>
            </a:r>
            <a:r>
              <a:rPr lang="cs-CZ" sz="2400" dirty="0" smtClean="0"/>
              <a:t> molekuly DNA segregují během mitózy – </a:t>
            </a:r>
            <a:r>
              <a:rPr lang="cs-CZ" sz="2400" b="1" i="1" dirty="0" smtClean="0"/>
              <a:t>M-fáze</a:t>
            </a:r>
            <a:r>
              <a:rPr lang="cs-CZ" sz="2400" dirty="0" smtClean="0"/>
              <a:t> buněčného cyklu.</a:t>
            </a:r>
          </a:p>
          <a:p>
            <a:pPr marL="5472113" indent="-273050">
              <a:spcBef>
                <a:spcPts val="0"/>
              </a:spcBef>
            </a:pPr>
            <a:r>
              <a:rPr lang="cs-CZ" sz="2400" dirty="0" smtClean="0"/>
              <a:t>V </a:t>
            </a:r>
            <a:r>
              <a:rPr lang="cs-CZ" sz="2400" b="1" i="1" dirty="0" smtClean="0"/>
              <a:t>G</a:t>
            </a:r>
            <a:r>
              <a:rPr lang="cs-CZ" sz="2400" b="1" i="1" baseline="-25000" dirty="0" smtClean="0"/>
              <a:t>1</a:t>
            </a:r>
            <a:r>
              <a:rPr lang="cs-CZ" sz="2400" dirty="0" smtClean="0"/>
              <a:t>-a </a:t>
            </a:r>
            <a:r>
              <a:rPr lang="cs-CZ" sz="2400" b="1" i="1" dirty="0" smtClean="0"/>
              <a:t>G</a:t>
            </a:r>
            <a:r>
              <a:rPr lang="cs-CZ" sz="2400" b="1" i="1" baseline="-25000" dirty="0" smtClean="0"/>
              <a:t>2</a:t>
            </a:r>
            <a:r>
              <a:rPr lang="cs-CZ" sz="2400" dirty="0" smtClean="0"/>
              <a:t>-fázích buňka vykazuje značnou metabolickou</a:t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aktivitu, probíhají procesy transkripce a translace, nikoli však REPLIKACE.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75957" y="6444044"/>
            <a:ext cx="32768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http://ricochetscience.com/brca1-cancer</a:t>
            </a:r>
            <a:r>
              <a:rPr lang="cs-CZ" dirty="0" smtClean="0"/>
              <a:t>/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7704856" cy="5328592"/>
          </a:xfrm>
        </p:spPr>
        <p:txBody>
          <a:bodyPr>
            <a:normAutofit/>
          </a:bodyPr>
          <a:lstStyle/>
          <a:p>
            <a:r>
              <a:rPr lang="cs-CZ" dirty="0" smtClean="0"/>
              <a:t>Molekula </a:t>
            </a:r>
            <a:r>
              <a:rPr lang="cs-CZ" dirty="0" err="1" smtClean="0"/>
              <a:t>nDNA</a:t>
            </a:r>
            <a:r>
              <a:rPr lang="cs-CZ" dirty="0" smtClean="0"/>
              <a:t> (jaderné DNA) obsahuje velké množství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REPLIKONŮ</a:t>
            </a:r>
            <a:r>
              <a:rPr lang="cs-CZ" dirty="0" smtClean="0"/>
              <a:t> (chromatinových domén) a každý má jedno </a:t>
            </a:r>
            <a:r>
              <a:rPr lang="cs-CZ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-místo</a:t>
            </a:r>
            <a:r>
              <a:rPr lang="cs-CZ" dirty="0" smtClean="0"/>
              <a:t>.</a:t>
            </a:r>
          </a:p>
          <a:p>
            <a:r>
              <a:rPr lang="cs-CZ" dirty="0" smtClean="0"/>
              <a:t>1 chromozomová DNA = 130 x 10</a:t>
            </a:r>
            <a:r>
              <a:rPr lang="cs-CZ" baseline="30000" dirty="0" smtClean="0"/>
              <a:t>6 </a:t>
            </a:r>
            <a:r>
              <a:rPr lang="cs-CZ" dirty="0" err="1" smtClean="0"/>
              <a:t>bp</a:t>
            </a:r>
            <a:r>
              <a:rPr lang="cs-CZ" dirty="0" smtClean="0"/>
              <a:t> (komplementárních bází)</a:t>
            </a:r>
          </a:p>
          <a:p>
            <a:r>
              <a:rPr lang="cs-CZ" dirty="0" smtClean="0"/>
              <a:t>Při jednom </a:t>
            </a:r>
            <a:r>
              <a:rPr lang="cs-CZ" dirty="0" err="1" smtClean="0"/>
              <a:t>replikonu</a:t>
            </a:r>
            <a:r>
              <a:rPr lang="cs-CZ" dirty="0" smtClean="0"/>
              <a:t> doba replikace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800 hod</a:t>
            </a:r>
            <a:r>
              <a:rPr lang="cs-CZ" dirty="0" smtClean="0"/>
              <a:t>. (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4,8 týdnů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Většina rostlinných a živočišných buněk se rozdělí za </a:t>
            </a:r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– 20 hod.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 více počátků replikace (cca 20 – 80 počátků replikace).</a:t>
            </a:r>
          </a:p>
          <a:p>
            <a:r>
              <a:rPr lang="cs-CZ" dirty="0" smtClean="0">
                <a:sym typeface="Symbol"/>
              </a:rPr>
              <a:t>Nejprve se replikuje </a:t>
            </a:r>
            <a:r>
              <a:rPr lang="cs-CZ" dirty="0" err="1" smtClean="0">
                <a:sym typeface="Symbol"/>
              </a:rPr>
              <a:t>euchromatin</a:t>
            </a:r>
            <a:r>
              <a:rPr lang="cs-CZ" dirty="0" smtClean="0">
                <a:sym typeface="Symbol"/>
              </a:rPr>
              <a:t> a potom teprve heterochromatin.</a:t>
            </a: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323528" y="282392"/>
            <a:ext cx="7571184" cy="626328"/>
          </a:xfrm>
        </p:spPr>
        <p:txBody>
          <a:bodyPr>
            <a:normAutofit fontScale="90000"/>
          </a:bodyPr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REPLIKACE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BUNĚČNÝ</a:t>
            </a:r>
            <a:r>
              <a:rPr lang="cs-CZ" dirty="0" smtClean="0"/>
              <a:t> </a:t>
            </a:r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CYKLUS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aoblený obdélník 4"/>
          <p:cNvSpPr/>
          <p:nvPr/>
        </p:nvSpPr>
        <p:spPr>
          <a:xfrm>
            <a:off x="611560" y="2451952"/>
            <a:ext cx="5616624" cy="504056"/>
          </a:xfrm>
          <a:prstGeom prst="roundRect">
            <a:avLst/>
          </a:prstGeom>
          <a:solidFill>
            <a:schemeClr val="accent1">
              <a:alpha val="3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3324</TotalTime>
  <Words>1071</Words>
  <Application>Microsoft Office PowerPoint</Application>
  <PresentationFormat>Předvádění na obrazovce (4:3)</PresentationFormat>
  <Paragraphs>169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Bohatý</vt:lpstr>
      <vt:lpstr>Snímek 1</vt:lpstr>
      <vt:lpstr>REPLIKACE DNA</vt:lpstr>
      <vt:lpstr>Centrální dogma molekulární biologie</vt:lpstr>
      <vt:lpstr>Centrální dogma molekulární biologie</vt:lpstr>
      <vt:lpstr>Centrální dogma molekulární biologie</vt:lpstr>
      <vt:lpstr>Centrální dogma molekulární biologie</vt:lpstr>
      <vt:lpstr>REPLIKACE DNA - VÝZNAM</vt:lpstr>
      <vt:lpstr>REPLIKACE DNA a BUNĚČNÝ CYKLUS</vt:lpstr>
      <vt:lpstr>REPLIKACE DNA a BUNĚČNÝ CYKLUS</vt:lpstr>
      <vt:lpstr>ENZYMY Při replikaci</vt:lpstr>
      <vt:lpstr>ENZYMY Při replikaci</vt:lpstr>
      <vt:lpstr>ENZYMY Při replikaci</vt:lpstr>
      <vt:lpstr>ENZYMY Při replikaci</vt:lpstr>
      <vt:lpstr>ENZYMY Při replikaci</vt:lpstr>
      <vt:lpstr>ENZYMY Při replikaci</vt:lpstr>
      <vt:lpstr>Replikaćní vidlice „replication fork“</vt:lpstr>
      <vt:lpstr>INICIACE ReplikaCE dsDNA</vt:lpstr>
      <vt:lpstr>INICIACE ReplikaCE dsDNA</vt:lpstr>
      <vt:lpstr>INICIACE ReplikaCE dsDNA</vt:lpstr>
      <vt:lpstr>ELONGACE Replikace dsDNA</vt:lpstr>
      <vt:lpstr>OKAZAKIHO FRAgmenty</vt:lpstr>
      <vt:lpstr>Syntéza OpožďujÍcÍho se řetězce </vt:lpstr>
      <vt:lpstr>ELONGACE Replikace dsDNA</vt:lpstr>
      <vt:lpstr>terminace Replikace dsDNA</vt:lpstr>
      <vt:lpstr>telomery</vt:lpstr>
      <vt:lpstr>Telomeráza</vt:lpstr>
      <vt:lpstr>terminace Replikace dsDNA</vt:lpstr>
    </vt:vector>
  </TitlesOfParts>
  <Company>GML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REPLIKACE DNA</dc:title>
  <dc:creator>ucitel</dc:creator>
  <cp:lastModifiedBy>student</cp:lastModifiedBy>
  <cp:revision>21</cp:revision>
  <dcterms:created xsi:type="dcterms:W3CDTF">2014-05-11T15:14:03Z</dcterms:created>
  <dcterms:modified xsi:type="dcterms:W3CDTF">2018-01-16T11:13:19Z</dcterms:modified>
</cp:coreProperties>
</file>