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0" r:id="rId14"/>
    <p:sldId id="266" r:id="rId15"/>
    <p:sldId id="267" r:id="rId16"/>
    <p:sldId id="268" r:id="rId17"/>
    <p:sldId id="273" r:id="rId18"/>
    <p:sldId id="274" r:id="rId19"/>
    <p:sldId id="276" r:id="rId20"/>
    <p:sldId id="271" r:id="rId21"/>
    <p:sldId id="275" r:id="rId22"/>
    <p:sldId id="272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064"/>
    <a:srgbClr val="003E6C"/>
    <a:srgbClr val="005D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381607-8854-49C6-BECD-8D2519D090FF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CCE06-1585-4BD5-A2DE-C973986920B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17 </a:t>
            </a:r>
            <a:r>
              <a:rPr lang="cs-CZ" b="1"/>
              <a:t>v sadě</a:t>
            </a:r>
          </a:p>
          <a:p>
            <a:pPr algn="ctr"/>
            <a:r>
              <a:rPr lang="cs-CZ" b="1" dirty="0"/>
              <a:t>22. Ch-1 </a:t>
            </a:r>
            <a:r>
              <a:rPr lang="pl-PL" b="1" dirty="0"/>
              <a:t>Biochemie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Význam sacharidů. Chemická struktura monosacharidů. Rozdělení a přehled monosacharidů.</a:t>
            </a:r>
          </a:p>
          <a:p>
            <a:r>
              <a:rPr lang="cs-CZ" sz="1400" dirty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4341168" cy="2808312"/>
          </a:xfrm>
          <a:solidFill>
            <a:schemeClr val="accent6">
              <a:lumMod val="20000"/>
              <a:lumOff val="80000"/>
              <a:alpha val="30000"/>
            </a:schemeClr>
          </a:solidFill>
          <a:ln w="25400" cmpd="dbl">
            <a:solidFill>
              <a:srgbClr val="0070C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= </a:t>
            </a:r>
            <a:r>
              <a:rPr lang="cs-CZ" sz="2800" b="1" dirty="0" smtClean="0">
                <a:solidFill>
                  <a:srgbClr val="002060"/>
                </a:solidFill>
              </a:rPr>
              <a:t>geometrické uspořádání</a:t>
            </a:r>
            <a:r>
              <a:rPr lang="cs-CZ" sz="2800" dirty="0" smtClean="0">
                <a:solidFill>
                  <a:srgbClr val="002060"/>
                </a:solidFill>
              </a:rPr>
              <a:t> řetězce aminokyselin, způsobené </a:t>
            </a:r>
            <a:r>
              <a:rPr lang="cs-CZ" sz="2800" b="1" dirty="0" smtClean="0">
                <a:solidFill>
                  <a:srgbClr val="002060"/>
                </a:solidFill>
              </a:rPr>
              <a:t>otáčením rovin peptidových vazeb kolem </a:t>
            </a:r>
            <a:r>
              <a:rPr lang="cs-CZ" sz="2800" b="1" dirty="0" smtClean="0">
                <a:solidFill>
                  <a:srgbClr val="002060"/>
                </a:solidFill>
                <a:sym typeface="Symbol" pitchFamily="18" charset="2"/>
              </a:rPr>
              <a:t>-uhlíků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45232" y="332656"/>
            <a:ext cx="6563072" cy="1010376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7208" y="4581128"/>
            <a:ext cx="4188768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Stabilizace struktury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</a:t>
            </a:r>
            <a:b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 – můstky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mezi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–CO-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-NH- peptidových vazeb.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76464" cy="51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059832" y="645333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xtal.iqfr.csic.es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Cristalografia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archivos</a:t>
            </a:r>
            <a:r>
              <a:rPr lang="cs-CZ" sz="1400" b="1" dirty="0" smtClean="0"/>
              <a:t>_08/</a:t>
            </a:r>
            <a:r>
              <a:rPr lang="cs-CZ" sz="1400" b="1" dirty="0" err="1" smtClean="0"/>
              <a:t>validacion</a:t>
            </a:r>
            <a:r>
              <a:rPr lang="cs-CZ" sz="1400" b="1" dirty="0" smtClean="0"/>
              <a:t>-2.jpg</a:t>
            </a:r>
            <a:endParaRPr lang="cs-CZ" sz="1400" b="1" dirty="0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5653256" y="2494600"/>
            <a:ext cx="2088232" cy="2088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2996952"/>
            <a:ext cx="288032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H-můstky</a:t>
            </a:r>
            <a:r>
              <a:rPr lang="cs-CZ" sz="2400" dirty="0" smtClean="0"/>
              <a:t> v rámci peptidických vazeb stabilizující </a:t>
            </a:r>
            <a:r>
              <a:rPr lang="cs-CZ" sz="2400" b="1" cap="all" dirty="0" smtClean="0"/>
              <a:t>sekundární</a:t>
            </a:r>
            <a:r>
              <a:rPr lang="cs-CZ" sz="2400" dirty="0" smtClean="0"/>
              <a:t> strukturu proteinů</a:t>
            </a: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43608" y="402400"/>
            <a:ext cx="6347048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fig.cox.miami.edu/~cmallery/150/protein/sf3x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33127"/>
            <a:ext cx="6191250" cy="46482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03848" y="6145559"/>
            <a:ext cx="5180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http://fig.cox.miami.edu/~cmallery/150/protein/sf3x10a.jpg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54726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2204864"/>
            <a:ext cx="3528392" cy="3365728"/>
          </a:xfrm>
        </p:spPr>
        <p:txBody>
          <a:bodyPr>
            <a:normAutofit/>
          </a:bodyPr>
          <a:lstStyle/>
          <a:p>
            <a:r>
              <a:rPr lang="cs-CZ" b="1" dirty="0" smtClean="0">
                <a:sym typeface="Symbol"/>
              </a:rPr>
              <a:t>-</a:t>
            </a:r>
            <a:r>
              <a:rPr lang="cs-CZ" b="1" dirty="0" err="1" smtClean="0">
                <a:sym typeface="Symbol"/>
              </a:rPr>
              <a:t>helix</a:t>
            </a:r>
            <a:r>
              <a:rPr lang="cs-CZ" b="1" dirty="0" smtClean="0">
                <a:sym typeface="Symbol"/>
              </a:rPr>
              <a:t> </a:t>
            </a:r>
            <a:r>
              <a:rPr lang="cs-CZ" dirty="0" smtClean="0">
                <a:sym typeface="Symbol"/>
              </a:rPr>
              <a:t>+ další </a:t>
            </a:r>
            <a:r>
              <a:rPr lang="cs-CZ" dirty="0" err="1" smtClean="0">
                <a:sym typeface="Symbol"/>
              </a:rPr>
              <a:t>helixy</a:t>
            </a:r>
            <a:endParaRPr lang="cs-CZ" dirty="0" smtClean="0">
              <a:sym typeface="Symbol"/>
            </a:endParaRPr>
          </a:p>
          <a:p>
            <a:r>
              <a:rPr lang="cs-CZ" b="1" dirty="0" smtClean="0">
                <a:sym typeface="Symbol"/>
              </a:rPr>
              <a:t> -skládaný list</a:t>
            </a:r>
          </a:p>
          <a:p>
            <a:r>
              <a:rPr lang="cs-CZ" b="1" dirty="0" smtClean="0">
                <a:sym typeface="Symbol"/>
              </a:rPr>
              <a:t>-otočka</a:t>
            </a:r>
          </a:p>
          <a:p>
            <a:r>
              <a:rPr lang="cs-CZ" b="1" dirty="0" smtClean="0">
                <a:sym typeface="Symbol"/>
              </a:rPr>
              <a:t>-výduť</a:t>
            </a:r>
          </a:p>
          <a:p>
            <a:pPr marL="263525" indent="0">
              <a:buNone/>
            </a:pPr>
            <a:r>
              <a:rPr lang="cs-CZ" dirty="0" smtClean="0"/>
              <a:t>Všechny typy jsou stabilizovány </a:t>
            </a:r>
            <a:r>
              <a:rPr lang="cs-CZ" b="1" dirty="0" smtClean="0"/>
              <a:t>H-můstky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33264" y="404664"/>
            <a:ext cx="6491064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556792"/>
            <a:ext cx="3960440" cy="3693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´</a:t>
            </a:r>
            <a:r>
              <a:rPr lang="cs-CZ" b="1" dirty="0" smtClean="0">
                <a:solidFill>
                  <a:srgbClr val="002060"/>
                </a:solidFill>
              </a:rPr>
              <a:t>TYPY SEKUNDÁRNÍ STRUKTURY</a:t>
            </a:r>
            <a:endParaRPr lang="cs-CZ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oregonstate.edu/instruct/bb450/spring14/stryer7/2/figure_02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861" y="1340768"/>
            <a:ext cx="2884587" cy="2592288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55576" y="402400"/>
            <a:ext cx="6419056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6433591"/>
            <a:ext cx="518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http://fig.cox.miami.edu/~cmallery/150/protein/sf3x10b.jpg</a:t>
            </a:r>
            <a:endParaRPr lang="cs-CZ" sz="1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345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eta-Sheet Propo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4176464" cy="208823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292080" y="369786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http://oregonstate.edu/instruct/bb450/spring14/stryer7/2/figure_02_36.jpg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61560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http://www-</a:t>
            </a:r>
            <a:r>
              <a:rPr lang="cs-CZ" sz="1400" b="1" dirty="0" err="1" smtClean="0"/>
              <a:t>lbit.iro.umontreal.ca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bProposer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6642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330392"/>
            <a:ext cx="2530624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-HELIX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3600400" cy="165618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800" b="1" u="sng" dirty="0" smtClean="0">
                <a:sym typeface="Symbol" pitchFamily="18" charset="2"/>
              </a:rPr>
              <a:t>Několik druhů: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sym typeface="Symbol" pitchFamily="18" charset="2"/>
              </a:rPr>
              <a:t>Různá strmost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sym typeface="Symbol" pitchFamily="18" charset="2"/>
              </a:rPr>
              <a:t>Smysl otáčení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sym typeface="Symbol" pitchFamily="18" charset="2"/>
              </a:rPr>
              <a:t>Počet  AMK / 1 otáčku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7556" y="6505599"/>
            <a:ext cx="525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http://fig.cox.miami.edu/~cmallery/150/protein/sf3x10b1.jpg</a:t>
            </a:r>
            <a:endParaRPr lang="cs-CZ" sz="1400" b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10840" y="2924944"/>
            <a:ext cx="6048672" cy="35283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>
            <a:norm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Peptidové vazby leží rovnoběžně s osou šroubovice.</a:t>
            </a:r>
          </a:p>
          <a:p>
            <a:pPr marL="360363" indent="-360363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400" dirty="0" smtClean="0">
                <a:sym typeface="Symbol" pitchFamily="18" charset="2"/>
              </a:rPr>
              <a:t>Zbytky AMK směřují ven ze šroubovice.</a:t>
            </a:r>
          </a:p>
          <a:p>
            <a:pPr marL="360363" indent="-360363">
              <a:lnSpc>
                <a:spcPct val="12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400" dirty="0" smtClean="0">
                <a:sym typeface="Symbol" pitchFamily="18" charset="2"/>
              </a:rPr>
              <a:t>H-můstky mezi peptidickými vazbami AMK ležícími nad sebou.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kumimoji="0" lang="cs-CZ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nejčastější</a:t>
            </a:r>
            <a:r>
              <a:rPr kumimoji="0" lang="cs-CZ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-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helix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(pravotočivá)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kolagenní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helix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(levotočivá, strmější)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465312" y="332656"/>
            <a:ext cx="2458616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-HELIX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985" y="764704"/>
            <a:ext cx="2304256" cy="227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80112" y="3140968"/>
            <a:ext cx="2712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chemguide.co.uk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Organicprops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aminoacids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proteinstruct.html</a:t>
            </a:r>
            <a:endParaRPr lang="cs-CZ" sz="1400" b="1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4469830" cy="547260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4077072"/>
            <a:ext cx="6624736" cy="26642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Torzní úhly </a:t>
            </a:r>
            <a:r>
              <a:rPr lang="cs-CZ" dirty="0" smtClean="0">
                <a:sym typeface="Symbol"/>
              </a:rPr>
              <a:t> = -47°,  = -57°. </a:t>
            </a:r>
            <a:r>
              <a:rPr lang="cs-CZ" dirty="0" smtClean="0"/>
              <a:t>Plochy sousedních peptidových vazeb svírají </a:t>
            </a:r>
            <a:r>
              <a:rPr lang="cs-CZ" b="1" dirty="0" smtClean="0"/>
              <a:t>úhel 80°</a:t>
            </a:r>
            <a:r>
              <a:rPr lang="cs-CZ" dirty="0" smtClean="0"/>
              <a:t>, AMK zbytky směřují od osy šroubovice v </a:t>
            </a:r>
            <a:r>
              <a:rPr lang="cs-CZ" b="1" dirty="0" smtClean="0"/>
              <a:t>úhlu 100°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 zákrytu se dostane teprve každý </a:t>
            </a:r>
            <a:r>
              <a:rPr lang="cs-CZ" b="1" dirty="0" smtClean="0"/>
              <a:t>19</a:t>
            </a:r>
            <a:r>
              <a:rPr lang="cs-CZ" dirty="0" smtClean="0"/>
              <a:t> zbytek AMK.</a:t>
            </a:r>
          </a:p>
          <a:p>
            <a:r>
              <a:rPr lang="cs-CZ" dirty="0" smtClean="0"/>
              <a:t>Na jeden závit připadá </a:t>
            </a:r>
            <a:r>
              <a:rPr lang="cs-CZ" b="1" dirty="0" smtClean="0"/>
              <a:t>3,6 AMK </a:t>
            </a:r>
            <a:r>
              <a:rPr lang="cs-CZ" dirty="0" smtClean="0"/>
              <a:t>(výška závitu </a:t>
            </a:r>
            <a:r>
              <a:rPr lang="cs-CZ" b="1" dirty="0" smtClean="0"/>
              <a:t>0,54nm</a:t>
            </a:r>
            <a:r>
              <a:rPr lang="cs-CZ" dirty="0" smtClean="0"/>
              <a:t>).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248" y="476672"/>
            <a:ext cx="6995120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-struktura (skládaný list)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6144"/>
            <a:ext cx="6552728" cy="43891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Vzájemné propojení dvou </a:t>
            </a:r>
            <a:r>
              <a:rPr lang="cs-CZ" dirty="0" err="1" smtClean="0"/>
              <a:t>polypeptidových</a:t>
            </a:r>
            <a:r>
              <a:rPr lang="cs-CZ" dirty="0" smtClean="0"/>
              <a:t> řetězců H-můstky.</a:t>
            </a:r>
          </a:p>
          <a:p>
            <a:r>
              <a:rPr lang="cs-CZ" dirty="0" smtClean="0"/>
              <a:t>Průběh řetězců může být paralelní (shodná orientace) i antiparalelní (jeden řetězec má peptidovou vazbu ve směru C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N zatímco druhý ve směru N</a:t>
            </a:r>
            <a:r>
              <a:rPr lang="cs-CZ" dirty="0" smtClean="0">
                <a:sym typeface="Symbol"/>
              </a:rPr>
              <a:t> C)</a:t>
            </a:r>
          </a:p>
          <a:p>
            <a:r>
              <a:rPr lang="cs-CZ" dirty="0" smtClean="0">
                <a:sym typeface="Symbol"/>
              </a:rPr>
              <a:t>Zbytky AMK jsou orientovány nad nebo pod „rovinu“ skládaného listu – svírají spolu podél osy </a:t>
            </a:r>
            <a:r>
              <a:rPr lang="cs-CZ" dirty="0" err="1" smtClean="0">
                <a:sym typeface="Symbol"/>
              </a:rPr>
              <a:t>polypeptidového</a:t>
            </a:r>
            <a:r>
              <a:rPr lang="cs-CZ" dirty="0" smtClean="0">
                <a:sym typeface="Symbol"/>
              </a:rPr>
              <a:t> řetězce úhel 180°.</a:t>
            </a:r>
          </a:p>
          <a:p>
            <a:r>
              <a:rPr lang="cs-CZ" dirty="0" smtClean="0">
                <a:sym typeface="Symbol"/>
              </a:rPr>
              <a:t>Úhel mezi sousedními ploškami skládaného listu má hodnotu 153°. 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5785519"/>
            <a:ext cx="2340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http://fig.cox.miami.edu/</a:t>
            </a:r>
          </a:p>
          <a:p>
            <a:r>
              <a:rPr lang="cs-CZ" sz="1400" b="1" dirty="0" smtClean="0"/>
              <a:t>~</a:t>
            </a:r>
            <a:r>
              <a:rPr lang="cs-CZ" sz="1400" b="1" dirty="0" err="1" smtClean="0"/>
              <a:t>cmallery</a:t>
            </a:r>
            <a:r>
              <a:rPr lang="cs-CZ" sz="1400" b="1" dirty="0" smtClean="0"/>
              <a:t>/150/protein/</a:t>
            </a:r>
          </a:p>
          <a:p>
            <a:r>
              <a:rPr lang="cs-CZ" sz="1400" b="1" dirty="0" smtClean="0"/>
              <a:t>sf3x10b2.jpg</a:t>
            </a:r>
            <a:endParaRPr lang="cs-CZ" sz="1400" b="1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27956"/>
            <a:ext cx="2171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ta-Faltblat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432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beta-Faltblat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7597"/>
            <a:ext cx="432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35340" y="5877272"/>
            <a:ext cx="8829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http://www2.chemie.uni-</a:t>
            </a:r>
            <a:r>
              <a:rPr lang="cs-CZ" sz="1400" b="1" dirty="0" err="1" smtClean="0"/>
              <a:t>erlangen.de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projects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vsc</a:t>
            </a:r>
            <a:r>
              <a:rPr lang="cs-CZ" sz="1400" b="1" dirty="0" smtClean="0"/>
              <a:t>/chemie-</a:t>
            </a:r>
            <a:r>
              <a:rPr lang="cs-CZ" sz="1400" b="1" dirty="0" err="1" smtClean="0"/>
              <a:t>mediziner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neu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aminosaeuren</a:t>
            </a:r>
            <a:r>
              <a:rPr lang="cs-CZ" sz="1400" b="1" dirty="0" smtClean="0"/>
              <a:t>/sek_b2.html</a:t>
            </a:r>
            <a:endParaRPr lang="cs-CZ" sz="1400" b="1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73224" y="548680"/>
            <a:ext cx="6995120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-struktura (skládaný list)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2168"/>
            <a:ext cx="3898776" cy="4389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Umožňuje otočení směru peptidového řetězce o180°.</a:t>
            </a:r>
          </a:p>
          <a:p>
            <a:r>
              <a:rPr lang="cs-CZ" dirty="0" smtClean="0"/>
              <a:t>Kyslík karbonylové  části peptidické vazby  jednoho residua je </a:t>
            </a:r>
            <a:r>
              <a:rPr lang="pt-BR" dirty="0" smtClean="0"/>
              <a:t>vázán H-</a:t>
            </a:r>
            <a:r>
              <a:rPr lang="cs-CZ" dirty="0" smtClean="0"/>
              <a:t>můstkem</a:t>
            </a:r>
            <a:r>
              <a:rPr lang="pt-BR" dirty="0" smtClean="0"/>
              <a:t> na amidov</a:t>
            </a:r>
            <a:r>
              <a:rPr lang="cs-CZ" dirty="0" err="1" smtClean="0"/>
              <a:t>ou</a:t>
            </a:r>
            <a:r>
              <a:rPr lang="cs-CZ" dirty="0" smtClean="0"/>
              <a:t> část peptidické vazby o </a:t>
            </a:r>
            <a:r>
              <a:rPr lang="pt-BR" dirty="0" smtClean="0"/>
              <a:t>3 </a:t>
            </a:r>
            <a:r>
              <a:rPr lang="cs-CZ" dirty="0" smtClean="0"/>
              <a:t>zapojené AMK dále.</a:t>
            </a:r>
          </a:p>
          <a:p>
            <a:r>
              <a:rPr lang="cs-CZ" dirty="0" smtClean="0"/>
              <a:t>K otočení vlákna proteinu dochází dobře v místě glycinu nebo prolinu.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2674640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-otočka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figure_02_36.jpg (1204×1082)"/>
          <p:cNvPicPr>
            <a:picLocks noChangeAspect="1" noChangeArrowheads="1"/>
          </p:cNvPicPr>
          <p:nvPr/>
        </p:nvPicPr>
        <p:blipFill>
          <a:blip r:embed="rId2" cstate="print"/>
          <a:srcRect l="1158" b="7273"/>
          <a:stretch>
            <a:fillRect/>
          </a:stretch>
        </p:blipFill>
        <p:spPr bwMode="auto">
          <a:xfrm>
            <a:off x="4499992" y="1609636"/>
            <a:ext cx="4355976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004048" y="5354052"/>
            <a:ext cx="350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http://oregonstate.edu/instruct/bb450/</a:t>
            </a:r>
          </a:p>
          <a:p>
            <a:r>
              <a:rPr lang="cs-CZ" sz="1400" b="1" dirty="0" smtClean="0"/>
              <a:t>spring14/stryer7/2/</a:t>
            </a:r>
            <a:r>
              <a:rPr lang="cs-CZ" sz="1400" b="1" dirty="0" err="1" smtClean="0"/>
              <a:t>figure</a:t>
            </a:r>
            <a:r>
              <a:rPr lang="cs-CZ" sz="1400" b="1" dirty="0" smtClean="0"/>
              <a:t>_02_36.jpg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58384"/>
            <a:ext cx="4402832" cy="1010376"/>
          </a:xfrm>
        </p:spPr>
        <p:txBody>
          <a:bodyPr>
            <a:norm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β−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výduť (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bulge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2843808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Jedná se o narušení pravidelné tvorby H-můstků v </a:t>
            </a:r>
            <a:r>
              <a:rPr lang="cs-CZ" dirty="0" smtClean="0">
                <a:sym typeface="Symbol"/>
              </a:rPr>
              <a:t>-skládaném listu.</a:t>
            </a:r>
          </a:p>
          <a:p>
            <a:r>
              <a:rPr lang="cs-CZ" dirty="0" smtClean="0">
                <a:sym typeface="Symbol"/>
              </a:rPr>
              <a:t>Dochází k tomu</a:t>
            </a:r>
            <a:r>
              <a:rPr lang="cs-CZ" dirty="0" smtClean="0"/>
              <a:t> obvykle tím, že se v </a:t>
            </a:r>
            <a:r>
              <a:rPr lang="cs-CZ" dirty="0" err="1" smtClean="0"/>
              <a:t>polypeptidovém</a:t>
            </a:r>
            <a:r>
              <a:rPr lang="cs-CZ" dirty="0" smtClean="0"/>
              <a:t> řetězci objeví zbytek s nevhodnými</a:t>
            </a:r>
          </a:p>
          <a:p>
            <a:pPr marL="273050" indent="-9525">
              <a:spcBef>
                <a:spcPts val="0"/>
              </a:spcBef>
              <a:buNone/>
            </a:pPr>
            <a:r>
              <a:rPr lang="cs-CZ" dirty="0" err="1" smtClean="0"/>
              <a:t>dihedrálními</a:t>
            </a:r>
            <a:r>
              <a:rPr lang="cs-CZ" dirty="0" smtClean="0"/>
              <a:t> úhly na jednom nebo na obou  řetězcích.</a:t>
            </a:r>
            <a:endParaRPr lang="cs-CZ" dirty="0"/>
          </a:p>
        </p:txBody>
      </p:sp>
      <p:pic>
        <p:nvPicPr>
          <p:cNvPr id="32770" name="Picture 2" descr="Bo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6120680" cy="4317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668086" y="6093296"/>
            <a:ext cx="6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http://wbiomed.curtin.edu.au/biochem/tutorials/prottute/sheetfigs.htm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cap="all" dirty="0" smtClean="0">
                <a:solidFill>
                  <a:srgbClr val="FF0000"/>
                </a:solidFill>
              </a:rPr>
              <a:t>Proteiny I.</a:t>
            </a:r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5736" y="4052664"/>
            <a:ext cx="7854696" cy="1752600"/>
          </a:xfrm>
        </p:spPr>
        <p:txBody>
          <a:bodyPr/>
          <a:lstStyle/>
          <a:p>
            <a:r>
              <a:rPr lang="cs-CZ" cap="all" dirty="0" smtClean="0"/>
              <a:t>Struktura proteinů</a:t>
            </a:r>
            <a:endParaRPr lang="cs-CZ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6471984"/>
            <a:ext cx="5050904" cy="341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b="1" dirty="0" smtClean="0"/>
              <a:t>http://fig.cox.miami.edu/~cmallery/150/protein/5x20.jpg</a:t>
            </a:r>
            <a:endParaRPr lang="cs-CZ" sz="1400" b="1" dirty="0"/>
          </a:p>
        </p:txBody>
      </p:sp>
      <p:pic>
        <p:nvPicPr>
          <p:cNvPr id="28674" name="Picture 2" descr="http://fig.cox.miami.edu/~cmallery/150/protein/5x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59"/>
            <a:ext cx="7328123" cy="5214899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7240" y="402400"/>
            <a:ext cx="6203032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87824" y="1412776"/>
            <a:ext cx="4824536" cy="2808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3717032"/>
            <a:ext cx="2592288" cy="3693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TERCIÁRNÍ Struktura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55776" y="6093296"/>
            <a:ext cx="3096344" cy="3693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SEKUNDÁRNÍ Struktura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332656"/>
            <a:ext cx="5122912" cy="866360"/>
          </a:xfrm>
        </p:spPr>
        <p:txBody>
          <a:bodyPr>
            <a:normAutofit fontScale="90000"/>
          </a:bodyPr>
          <a:lstStyle/>
          <a:p>
            <a:r>
              <a:rPr lang="cs-CZ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Terciární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39604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Trojrozměrné uspořádání celého peptidového řetězce - interakce mezi aminokyselinovými zbytky, které jsou v primární struktuře od sebe vzdáleny.</a:t>
            </a:r>
          </a:p>
          <a:p>
            <a:r>
              <a:rPr lang="cs-CZ" dirty="0" smtClean="0"/>
              <a:t>Základními jednotkami terciární struktury jsou tzv. </a:t>
            </a:r>
            <a:r>
              <a:rPr lang="cs-CZ" b="1" u="sng" dirty="0" smtClean="0">
                <a:solidFill>
                  <a:srgbClr val="FF0000"/>
                </a:solidFill>
              </a:rPr>
              <a:t>DOMÉNY</a:t>
            </a:r>
          </a:p>
          <a:p>
            <a:pPr marL="798513" indent="-9525">
              <a:buNone/>
            </a:pPr>
            <a:r>
              <a:rPr lang="cs-CZ" b="1" cap="all" dirty="0" smtClean="0">
                <a:solidFill>
                  <a:srgbClr val="082064"/>
                </a:solidFill>
              </a:rPr>
              <a:t>základní typy:</a:t>
            </a:r>
          </a:p>
          <a:p>
            <a:pPr marL="1158875" indent="-273050"/>
            <a:r>
              <a:rPr lang="cs-CZ" dirty="0" smtClean="0"/>
              <a:t> fibrilární (vláknitý tvar – „skleroproteiny“) – keratin, elastin, fibroin, kolagen</a:t>
            </a:r>
          </a:p>
          <a:p>
            <a:pPr marL="1158875" indent="-273050"/>
            <a:r>
              <a:rPr lang="cs-CZ" dirty="0" err="1" smtClean="0"/>
              <a:t>globulární</a:t>
            </a:r>
            <a:r>
              <a:rPr lang="cs-CZ" dirty="0" smtClean="0"/>
              <a:t> (kulovitý tvar – „</a:t>
            </a:r>
            <a:r>
              <a:rPr lang="cs-CZ" dirty="0" err="1" smtClean="0"/>
              <a:t>sferoproteiny</a:t>
            </a:r>
            <a:r>
              <a:rPr lang="cs-CZ" dirty="0" smtClean="0"/>
              <a:t>“)</a:t>
            </a:r>
          </a:p>
          <a:p>
            <a:pPr marL="1158875" indent="-273050"/>
            <a:r>
              <a:rPr lang="cs-CZ" dirty="0" smtClean="0"/>
              <a:t> řada přechodných typů</a:t>
            </a:r>
            <a:endParaRPr lang="cs-CZ" b="1" u="sng" dirty="0" smtClean="0">
              <a:solidFill>
                <a:srgbClr val="FF0000"/>
              </a:solidFill>
            </a:endParaRPr>
          </a:p>
          <a:p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117" y="1556792"/>
            <a:ext cx="7026219" cy="954107"/>
          </a:xfrm>
          <a:prstGeom prst="rect">
            <a:avLst/>
          </a:prstGeom>
          <a:solidFill>
            <a:srgbClr val="0070C0">
              <a:alpha val="20000"/>
            </a:srgbClr>
          </a:solidFill>
          <a:ln w="254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= Uspořádání jednotlivých sekundárních</a:t>
            </a:r>
          </a:p>
          <a:p>
            <a:pPr indent="263525"/>
            <a:r>
              <a:rPr lang="cs-CZ" sz="2800" b="1" dirty="0" smtClean="0">
                <a:solidFill>
                  <a:srgbClr val="0000FF"/>
                </a:solidFill>
              </a:rPr>
              <a:t>struktur v prostoru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35893"/>
            <a:ext cx="7934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55576" y="6381328"/>
            <a:ext cx="49511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http://fig.cox.miami.edu/~cmallery/150/protein/5x24.jpg</a:t>
            </a:r>
            <a:endParaRPr lang="cs-CZ" sz="1400" b="1" dirty="0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4355976" y="2924944"/>
            <a:ext cx="3024336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04248" y="2566645"/>
            <a:ext cx="1512168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TERCIÁRNÍ struktura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Elipsa 9"/>
          <p:cNvSpPr>
            <a:spLocks noChangeAspect="1"/>
          </p:cNvSpPr>
          <p:nvPr/>
        </p:nvSpPr>
        <p:spPr>
          <a:xfrm>
            <a:off x="251520" y="1772816"/>
            <a:ext cx="2664296" cy="26642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5703" y="1108156"/>
            <a:ext cx="1512168" cy="64633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PRIMÁRNÍ struktura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2" name="Elipsa 11"/>
          <p:cNvSpPr>
            <a:spLocks noChangeAspect="1"/>
          </p:cNvSpPr>
          <p:nvPr/>
        </p:nvSpPr>
        <p:spPr>
          <a:xfrm>
            <a:off x="2627784" y="836712"/>
            <a:ext cx="4104456" cy="20882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476672"/>
            <a:ext cx="1800200" cy="64633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SEKUNDÁRNÍ struktura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" name="Elipsa 13"/>
          <p:cNvSpPr>
            <a:spLocks noChangeAspect="1"/>
          </p:cNvSpPr>
          <p:nvPr/>
        </p:nvSpPr>
        <p:spPr>
          <a:xfrm>
            <a:off x="2771800" y="2852936"/>
            <a:ext cx="1584176" cy="33843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5518973"/>
            <a:ext cx="1800200" cy="64633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SEKUNDÁRNÍ struktura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6" name="Elipsa 15"/>
          <p:cNvSpPr>
            <a:spLocks noChangeAspect="1"/>
          </p:cNvSpPr>
          <p:nvPr/>
        </p:nvSpPr>
        <p:spPr>
          <a:xfrm>
            <a:off x="6804248" y="4581128"/>
            <a:ext cx="1800200" cy="1800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7441798" y="3934797"/>
            <a:ext cx="1666706" cy="64633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KVARTÉRNÍ struktura</a:t>
            </a:r>
            <a:endParaRPr lang="cs-CZ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232" y="2787933"/>
            <a:ext cx="5444256" cy="39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4320480" cy="2736304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r>
              <a:rPr lang="cs-CZ" sz="3300" b="1" u="sng" dirty="0" smtClean="0">
                <a:solidFill>
                  <a:srgbClr val="000000"/>
                </a:solidFill>
                <a:cs typeface="Times New Roman" pitchFamily="18" charset="0"/>
              </a:rPr>
              <a:t>STABILZACE: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</a:pPr>
            <a:r>
              <a:rPr lang="cs-CZ" sz="3100" dirty="0" smtClean="0">
                <a:solidFill>
                  <a:srgbClr val="000000"/>
                </a:solidFill>
                <a:cs typeface="Times New Roman" pitchFamily="18" charset="0"/>
              </a:rPr>
              <a:t>Iontové interakce</a:t>
            </a:r>
            <a:endParaRPr lang="cs-CZ" sz="3100" dirty="0" smtClean="0"/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</a:pPr>
            <a:r>
              <a:rPr lang="cs-CZ" sz="3100" dirty="0" smtClean="0">
                <a:solidFill>
                  <a:srgbClr val="000000"/>
                </a:solidFill>
                <a:cs typeface="Times New Roman" pitchFamily="18" charset="0"/>
              </a:rPr>
              <a:t>Dipólové interakce</a:t>
            </a:r>
            <a:endParaRPr lang="cs-CZ" sz="3100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</a:pPr>
            <a:r>
              <a:rPr lang="cs-CZ" sz="3100" dirty="0" smtClean="0">
                <a:solidFill>
                  <a:srgbClr val="000000"/>
                </a:solidFill>
                <a:cs typeface="Times New Roman" pitchFamily="18" charset="0"/>
              </a:rPr>
              <a:t>Vodíkové  můstky</a:t>
            </a:r>
            <a:endParaRPr lang="cs-CZ" sz="3100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</a:pPr>
            <a:r>
              <a:rPr lang="cs-CZ" sz="3100" dirty="0" smtClean="0">
                <a:solidFill>
                  <a:srgbClr val="000000"/>
                </a:solidFill>
                <a:cs typeface="Times New Roman" pitchFamily="18" charset="0"/>
              </a:rPr>
              <a:t>Hydrofobní interakce</a:t>
            </a:r>
            <a:endParaRPr lang="cs-CZ" sz="3100" dirty="0" smtClean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5"/>
            </a:pPr>
            <a:r>
              <a:rPr lang="cs-CZ" sz="3100" dirty="0" smtClean="0">
                <a:solidFill>
                  <a:srgbClr val="000000"/>
                </a:solidFill>
                <a:cs typeface="Times New Roman" pitchFamily="18" charset="0"/>
              </a:rPr>
              <a:t>Disulfidické můstky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49288" y="404664"/>
            <a:ext cx="5626968" cy="866360"/>
          </a:xfrm>
        </p:spPr>
        <p:txBody>
          <a:bodyPr>
            <a:normAutofit/>
          </a:bodyPr>
          <a:lstStyle/>
          <a:p>
            <a:r>
              <a:rPr lang="cs-CZ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Terciární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4239" y="6218148"/>
            <a:ext cx="3907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http://bio1151b.nicerweb.net/</a:t>
            </a:r>
            <a:r>
              <a:rPr lang="cs-CZ" sz="1400" b="1" dirty="0" err="1" smtClean="0"/>
              <a:t>Locked</a:t>
            </a:r>
            <a:r>
              <a:rPr lang="cs-CZ" sz="1400" b="1" dirty="0" smtClean="0"/>
              <a:t>/media/</a:t>
            </a:r>
          </a:p>
          <a:p>
            <a:r>
              <a:rPr lang="cs-CZ" sz="1400" b="1" dirty="0" smtClean="0"/>
              <a:t>ch05/05_20dTertiaryStructure.jpg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thumb/8/83/TriosePhosphateIsomerase_Ribbon_pastel_whitebkg.jpg/800px-TriosePhosphateIsomerase_Ribbon_pastel_whiteb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610544"/>
            <a:ext cx="4211960" cy="3554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2648" y="6218148"/>
            <a:ext cx="595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http://ca.</a:t>
            </a:r>
            <a:r>
              <a:rPr lang="cs-CZ" sz="1400" b="1" dirty="0" err="1" smtClean="0"/>
              <a:t>wikipedia.org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wiki</a:t>
            </a:r>
            <a:r>
              <a:rPr lang="cs-CZ" sz="1400" b="1" dirty="0" smtClean="0"/>
              <a:t>/Triosa_</a:t>
            </a:r>
            <a:r>
              <a:rPr lang="cs-CZ" sz="1400" b="1" dirty="0" err="1" smtClean="0"/>
              <a:t>fosfat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isomerasa</a:t>
            </a:r>
            <a:r>
              <a:rPr lang="cs-CZ" sz="1400" b="1" dirty="0" smtClean="0"/>
              <a:t>#</a:t>
            </a:r>
            <a:r>
              <a:rPr lang="cs-CZ" sz="1400" b="1" dirty="0" err="1" smtClean="0"/>
              <a:t>mediaviewer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Fitxer</a:t>
            </a:r>
            <a:r>
              <a:rPr lang="cs-CZ" sz="1400" b="1" dirty="0" smtClean="0"/>
              <a:t>:</a:t>
            </a:r>
            <a:r>
              <a:rPr lang="cs-CZ" sz="1400" b="1" dirty="0" err="1" smtClean="0"/>
              <a:t>TriosePhosphateIsomerase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Ribbon</a:t>
            </a:r>
            <a:r>
              <a:rPr lang="cs-CZ" sz="1400" b="1" dirty="0" smtClean="0"/>
              <a:t>_pastel_</a:t>
            </a:r>
            <a:r>
              <a:rPr lang="cs-CZ" sz="1400" b="1" dirty="0" err="1" smtClean="0"/>
              <a:t>whitebkg.jpg</a:t>
            </a:r>
            <a:endParaRPr lang="cs-CZ" sz="1400" b="1" dirty="0"/>
          </a:p>
        </p:txBody>
      </p:sp>
      <p:pic>
        <p:nvPicPr>
          <p:cNvPr id="35844" name="Picture 4" descr="http://upload.wikimedia.org/wikipedia/commons/thumb/7/7a/Pyruvate_kinase_protein_domains.png/327px-Pyruvate_kinase_protein_doma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23190"/>
            <a:ext cx="3114675" cy="4562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093751" y="1250757"/>
            <a:ext cx="4014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http://</a:t>
            </a:r>
            <a:r>
              <a:rPr lang="cs-CZ" sz="1400" b="1" dirty="0" smtClean="0"/>
              <a:t>upload.wikimedia.org/</a:t>
            </a:r>
          </a:p>
          <a:p>
            <a:r>
              <a:rPr lang="cs-CZ" sz="1400" b="1" dirty="0" err="1" smtClean="0"/>
              <a:t>wikipedia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commons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thumb</a:t>
            </a:r>
            <a:r>
              <a:rPr lang="cs-CZ" sz="1400" b="1" dirty="0" smtClean="0"/>
              <a:t>/7/7a/</a:t>
            </a:r>
          </a:p>
          <a:p>
            <a:r>
              <a:rPr lang="cs-CZ" sz="1400" b="1" dirty="0" err="1" smtClean="0"/>
              <a:t>Pyruvate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kinase</a:t>
            </a:r>
            <a:r>
              <a:rPr lang="cs-CZ" sz="1400" b="1" dirty="0" smtClean="0"/>
              <a:t>_protein_</a:t>
            </a:r>
            <a:r>
              <a:rPr lang="cs-CZ" sz="1400" b="1" dirty="0" err="1" smtClean="0"/>
              <a:t>domains.png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327px-</a:t>
            </a:r>
            <a:r>
              <a:rPr lang="cs-CZ" sz="1400" b="1" dirty="0" err="1" smtClean="0"/>
              <a:t>Pyruvate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kinase</a:t>
            </a:r>
            <a:r>
              <a:rPr lang="cs-CZ" sz="1400" b="1" dirty="0" smtClean="0"/>
              <a:t>_protein_</a:t>
            </a:r>
            <a:r>
              <a:rPr lang="cs-CZ" sz="1400" b="1" dirty="0" err="1" smtClean="0"/>
              <a:t>domains.png</a:t>
            </a:r>
            <a:endParaRPr lang="cs-CZ" sz="1400" b="1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89248" y="332656"/>
            <a:ext cx="5554960" cy="938368"/>
          </a:xfrm>
        </p:spPr>
        <p:txBody>
          <a:bodyPr>
            <a:normAutofit/>
          </a:bodyPr>
          <a:lstStyle/>
          <a:p>
            <a:r>
              <a:rPr lang="cs-CZ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Terciární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256" y="404664"/>
            <a:ext cx="5770984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KVARTÉRNÍ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asociace dvou nebo více </a:t>
            </a:r>
            <a:r>
              <a:rPr lang="cs-CZ" dirty="0" err="1" smtClean="0"/>
              <a:t>polypeptidových</a:t>
            </a:r>
            <a:r>
              <a:rPr lang="cs-CZ" dirty="0" smtClean="0"/>
              <a:t> řetězců do oligomeru </a:t>
            </a:r>
            <a:r>
              <a:rPr lang="cs-CZ" dirty="0" err="1" smtClean="0"/>
              <a:t>globulárního</a:t>
            </a:r>
            <a:r>
              <a:rPr lang="cs-CZ" dirty="0" smtClean="0"/>
              <a:t> charakteru.</a:t>
            </a:r>
          </a:p>
          <a:p>
            <a:r>
              <a:rPr lang="pt-BR" dirty="0" smtClean="0"/>
              <a:t>na vazbě se podílejí větší oblasti</a:t>
            </a:r>
            <a:r>
              <a:rPr lang="cs-CZ" dirty="0" smtClean="0"/>
              <a:t> </a:t>
            </a:r>
            <a:r>
              <a:rPr lang="cs-CZ" dirty="0" err="1" smtClean="0"/>
              <a:t>polypeptidových</a:t>
            </a:r>
            <a:r>
              <a:rPr lang="cs-CZ" dirty="0" smtClean="0"/>
              <a:t> řetězců interakcemi obdobnými jako u stabilizace terciární struktury, geometrická komplementarita těchto oblastí – vysoká </a:t>
            </a:r>
            <a:r>
              <a:rPr lang="cs-CZ" dirty="0" err="1" smtClean="0"/>
              <a:t>specifita</a:t>
            </a:r>
            <a:r>
              <a:rPr lang="cs-CZ" dirty="0" smtClean="0"/>
              <a:t> spojení</a:t>
            </a:r>
          </a:p>
          <a:p>
            <a:r>
              <a:rPr lang="cs-CZ" dirty="0" smtClean="0"/>
              <a:t>velké molekuly proteinů, velmi časté</a:t>
            </a:r>
          </a:p>
          <a:p>
            <a:r>
              <a:rPr lang="cs-CZ" dirty="0" err="1" smtClean="0"/>
              <a:t>Podjednotky</a:t>
            </a:r>
            <a:r>
              <a:rPr lang="cs-CZ" dirty="0" smtClean="0"/>
              <a:t> </a:t>
            </a:r>
            <a:r>
              <a:rPr lang="cs-CZ" b="1" u="sng" cap="all" dirty="0" smtClean="0"/>
              <a:t>identické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FF0000"/>
                </a:solidFill>
              </a:rPr>
              <a:t>oligomer</a:t>
            </a:r>
            <a:r>
              <a:rPr lang="cs-CZ" dirty="0" smtClean="0"/>
              <a:t>) , </a:t>
            </a:r>
            <a:r>
              <a:rPr lang="cs-CZ" b="1" u="sng" cap="all" dirty="0" smtClean="0"/>
              <a:t>neidentické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protomer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412776"/>
            <a:ext cx="8640960" cy="1384995"/>
          </a:xfrm>
          <a:prstGeom prst="rect">
            <a:avLst/>
          </a:prstGeom>
          <a:solidFill>
            <a:srgbClr val="0070C0">
              <a:alpha val="20000"/>
            </a:srgbClr>
          </a:solidFill>
          <a:ln w="254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= Vzájemné uspořádání 2 nebo více asociovaných</a:t>
            </a:r>
          </a:p>
          <a:p>
            <a:pPr marL="271463"/>
            <a:r>
              <a:rPr lang="cs-CZ" sz="2800" b="1" dirty="0" smtClean="0">
                <a:solidFill>
                  <a:srgbClr val="0000FF"/>
                </a:solidFill>
              </a:rPr>
              <a:t>samostatných </a:t>
            </a:r>
            <a:r>
              <a:rPr lang="cs-CZ" sz="2800" b="1" dirty="0" err="1" smtClean="0">
                <a:solidFill>
                  <a:srgbClr val="0000FF"/>
                </a:solidFill>
              </a:rPr>
              <a:t>polypetidových</a:t>
            </a:r>
            <a:r>
              <a:rPr lang="cs-CZ" sz="2800" b="1" dirty="0" smtClean="0">
                <a:solidFill>
                  <a:srgbClr val="0000FF"/>
                </a:solidFill>
              </a:rPr>
              <a:t> řetězců (</a:t>
            </a:r>
            <a:r>
              <a:rPr lang="cs-CZ" sz="2800" b="1" dirty="0" err="1" smtClean="0">
                <a:solidFill>
                  <a:srgbClr val="0000FF"/>
                </a:solidFill>
              </a:rPr>
              <a:t>podjednotek</a:t>
            </a:r>
            <a:r>
              <a:rPr lang="cs-CZ" sz="2800" b="1" dirty="0" smtClean="0">
                <a:solidFill>
                  <a:srgbClr val="0000FF"/>
                </a:solidFill>
              </a:rPr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009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KVARTÉRNÍ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296" y="402400"/>
            <a:ext cx="3538736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77405"/>
            <a:ext cx="3943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9512" y="6165304"/>
            <a:ext cx="448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http://blogs.fda.gov/fdavoice/wp-content/uploads/</a:t>
            </a:r>
          </a:p>
          <a:p>
            <a:r>
              <a:rPr lang="cs-CZ" sz="1400" b="1" dirty="0" smtClean="0"/>
              <a:t>2012/06/1HHO-</a:t>
            </a:r>
            <a:r>
              <a:rPr lang="cs-CZ" sz="1400" b="1" dirty="0" err="1" smtClean="0"/>
              <a:t>Human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Oxy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HbA.png</a:t>
            </a:r>
            <a:endParaRPr lang="cs-CZ" sz="1400" b="1" dirty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682" y="1507803"/>
            <a:ext cx="4442798" cy="379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716016" y="5373216"/>
            <a:ext cx="393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calvin.edu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academic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chemistry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faculty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arnoys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proteins</a:t>
            </a:r>
            <a:r>
              <a:rPr lang="cs-CZ" sz="1400" b="1" dirty="0" smtClean="0"/>
              <a:t>/hemoglobin.</a:t>
            </a:r>
            <a:r>
              <a:rPr lang="cs-CZ" sz="1400" b="1" dirty="0" err="1" smtClean="0"/>
              <a:t>png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io1151b.nicerweb.net/Locked/media/ch05/05_21SickleCell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22998" cy="509778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65312" y="341511"/>
            <a:ext cx="3538736" cy="855241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3847" y="6453336"/>
            <a:ext cx="659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http://bio1151b.nicerweb.net/</a:t>
            </a:r>
            <a:r>
              <a:rPr lang="cs-CZ" sz="1400" b="1" dirty="0" err="1" smtClean="0"/>
              <a:t>Locked</a:t>
            </a:r>
            <a:r>
              <a:rPr lang="cs-CZ" sz="1400" b="1" dirty="0" smtClean="0"/>
              <a:t>/media/ch05/05_21SickleCellDisease.jpg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864096"/>
          </a:xfrm>
        </p:spPr>
        <p:txBody>
          <a:bodyPr>
            <a:normAutofit/>
          </a:bodyPr>
          <a:lstStyle/>
          <a:p>
            <a:r>
              <a:rPr lang="cs-CZ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Funkce PROTEIN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12779"/>
          <a:ext cx="8507288" cy="446606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43200"/>
                <a:gridCol w="2307704"/>
                <a:gridCol w="3456384"/>
              </a:tblGrid>
              <a:tr h="525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Typ proteinu 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Příklad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Výskyt &amp; funkce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70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Katalytické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(enzymy)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Trypsin</a:t>
                      </a:r>
                    </a:p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</a:t>
                      </a:r>
                      <a:r>
                        <a:rPr kumimoji="0" lang="cs-CZ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polymerasa</a:t>
                      </a:r>
                      <a:endParaRPr kumimoji="0" lang="cs-C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Hydrolýza peptidové vazby</a:t>
                      </a:r>
                    </a:p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Syntéza DNA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25658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Regulační</a:t>
                      </a:r>
                      <a:br>
                        <a:rPr lang="cs-CZ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cs-CZ" sz="2000" b="1" baseline="0" dirty="0" smtClean="0">
                          <a:latin typeface="+mn-lt"/>
                        </a:rPr>
                        <a:t>(hormony)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Insulin</a:t>
                      </a:r>
                    </a:p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Somatotropin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Stimulace metabolismu </a:t>
                      </a:r>
                      <a:r>
                        <a:rPr lang="cs-CZ" sz="2000" b="1" baseline="0" dirty="0" err="1" smtClean="0">
                          <a:latin typeface="+mn-lt"/>
                        </a:rPr>
                        <a:t>glc</a:t>
                      </a:r>
                      <a:endParaRPr lang="cs-CZ" sz="2000" b="1" baseline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Stimulace růstu kostí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25658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Ochranné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protilátky</a:t>
                      </a:r>
                    </a:p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Interferon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Vazba na cizorodé látky</a:t>
                      </a:r>
                    </a:p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Brání replikaci virové NA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25658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Zásobní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Kasein</a:t>
                      </a:r>
                    </a:p>
                    <a:p>
                      <a:pPr algn="ctr"/>
                      <a:r>
                        <a:rPr lang="cs-CZ" sz="2000" b="1" baseline="0" dirty="0" err="1" smtClean="0">
                          <a:latin typeface="+mn-lt"/>
                        </a:rPr>
                        <a:t>Ferritin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Mléčná bílkovina</a:t>
                      </a:r>
                    </a:p>
                    <a:p>
                      <a:pPr algn="ctr"/>
                      <a:r>
                        <a:rPr lang="cs-CZ" sz="2000" b="1" baseline="0" dirty="0" smtClean="0">
                          <a:latin typeface="+mn-lt"/>
                        </a:rPr>
                        <a:t>Zásoba </a:t>
                      </a:r>
                      <a:r>
                        <a:rPr lang="cs-CZ" sz="2000" b="1" baseline="0" dirty="0" err="1" smtClean="0">
                          <a:latin typeface="+mn-lt"/>
                        </a:rPr>
                        <a:t>Fe</a:t>
                      </a:r>
                      <a:r>
                        <a:rPr lang="cs-CZ" sz="2000" b="1" baseline="0" dirty="0" smtClean="0">
                          <a:latin typeface="+mn-lt"/>
                        </a:rPr>
                        <a:t> v játrech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25658">
                <a:tc>
                  <a:txBody>
                    <a:bodyPr/>
                    <a:lstStyle/>
                    <a:p>
                      <a:pPr algn="ctr"/>
                      <a:r>
                        <a:rPr kumimoji="0" lang="cs-CZ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Transportní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Hemoglobin</a:t>
                      </a:r>
                    </a:p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Myoglobin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O2 v krvi</a:t>
                      </a:r>
                    </a:p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+ rezerva O2 ve</a:t>
                      </a:r>
                    </a:p>
                    <a:p>
                      <a:pPr algn="ctr"/>
                      <a:r>
                        <a:rPr kumimoji="0" lang="cs-C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svalové tkáni</a:t>
                      </a:r>
                      <a:endParaRPr lang="cs-CZ" sz="2000" b="1" dirty="0"/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1077" y="1935163"/>
          <a:ext cx="8712969" cy="3870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62689"/>
                <a:gridCol w="2528869"/>
                <a:gridCol w="342141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Typ proteinu 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Příklad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Výskyt &amp; funkce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Strukturní</a:t>
                      </a:r>
                      <a:endParaRPr lang="cs-CZ" sz="24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Kolagen</a:t>
                      </a:r>
                    </a:p>
                    <a:p>
                      <a:pPr algn="ctr"/>
                      <a:endParaRPr lang="cs-CZ" sz="2000" b="1" baseline="0" dirty="0" smtClean="0"/>
                    </a:p>
                    <a:p>
                      <a:pPr algn="ctr"/>
                      <a:r>
                        <a:rPr lang="cs-CZ" sz="2000" b="1" baseline="0" dirty="0" smtClean="0"/>
                        <a:t>Ribozom. proteiny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baseline="0" dirty="0" smtClean="0"/>
                        <a:t>Vláknitý protein  pojivové tkáně</a:t>
                      </a:r>
                    </a:p>
                    <a:p>
                      <a:pPr algn="l"/>
                      <a:r>
                        <a:rPr lang="cs-CZ" sz="2000" b="1" baseline="0" dirty="0" err="1" smtClean="0"/>
                        <a:t>Ribosomy</a:t>
                      </a:r>
                      <a:r>
                        <a:rPr lang="cs-CZ" sz="2000" b="1" baseline="0" dirty="0" smtClean="0"/>
                        <a:t>, stavební složka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Kontraktilní</a:t>
                      </a:r>
                      <a:endParaRPr lang="cs-CZ" sz="24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Myozin , Aktin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baseline="0" dirty="0" smtClean="0"/>
                        <a:t>Stavba svalového vlákna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Genetické funkční proteiny</a:t>
                      </a:r>
                      <a:endParaRPr lang="cs-CZ" sz="24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Histony</a:t>
                      </a:r>
                    </a:p>
                    <a:p>
                      <a:pPr algn="ctr"/>
                      <a:endParaRPr lang="cs-CZ" sz="2000" b="1" baseline="0" dirty="0" smtClean="0"/>
                    </a:p>
                    <a:p>
                      <a:pPr algn="ctr"/>
                      <a:r>
                        <a:rPr lang="cs-CZ" sz="2000" b="1" baseline="0" dirty="0" smtClean="0"/>
                        <a:t>Represory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baseline="0" dirty="0" smtClean="0"/>
                        <a:t>Asociace s DNA v chromatinu</a:t>
                      </a:r>
                    </a:p>
                    <a:p>
                      <a:pPr algn="l"/>
                      <a:r>
                        <a:rPr lang="cs-CZ" sz="2000" b="1" baseline="0" dirty="0" smtClean="0"/>
                        <a:t>Blokují expresi genu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Toxické</a:t>
                      </a:r>
                      <a:endParaRPr lang="cs-CZ" sz="24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Ricin</a:t>
                      </a:r>
                    </a:p>
                    <a:p>
                      <a:pPr algn="ctr"/>
                      <a:endParaRPr lang="cs-CZ" sz="2000" b="1" baseline="0" dirty="0" smtClean="0"/>
                    </a:p>
                    <a:p>
                      <a:pPr algn="ctr"/>
                      <a:r>
                        <a:rPr lang="cs-CZ" sz="2000" b="1" baseline="0" dirty="0" smtClean="0"/>
                        <a:t>Cholera toxin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baseline="0" dirty="0" smtClean="0"/>
                        <a:t>Toxický protein z </a:t>
                      </a:r>
                      <a:r>
                        <a:rPr lang="cs-CZ" sz="2000" b="1" i="1" baseline="0" dirty="0" err="1" smtClean="0"/>
                        <a:t>Ricinus</a:t>
                      </a:r>
                      <a:endParaRPr lang="cs-CZ" sz="2000" b="1" i="1" baseline="0" dirty="0" smtClean="0"/>
                    </a:p>
                    <a:p>
                      <a:pPr algn="l"/>
                      <a:r>
                        <a:rPr lang="cs-CZ" sz="2000" b="1" i="1" baseline="0" dirty="0" err="1" smtClean="0"/>
                        <a:t>communis</a:t>
                      </a:r>
                      <a:endParaRPr lang="cs-CZ" sz="2000" b="1" i="1" baseline="0" dirty="0" smtClean="0"/>
                    </a:p>
                    <a:p>
                      <a:pPr algn="l"/>
                      <a:r>
                        <a:rPr lang="cs-CZ" sz="2000" b="1" baseline="0" dirty="0" smtClean="0"/>
                        <a:t>Bakteriální toxin</a:t>
                      </a:r>
                      <a:endParaRPr lang="cs-CZ" sz="2000" b="1" baseline="0" dirty="0" smtClean="0">
                        <a:latin typeface="+mn-lt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74408"/>
            <a:ext cx="8229600" cy="938368"/>
          </a:xfrm>
        </p:spPr>
        <p:txBody>
          <a:bodyPr>
            <a:normAutofit/>
          </a:bodyPr>
          <a:lstStyle/>
          <a:p>
            <a:r>
              <a:rPr lang="cs-CZ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Funkce PROTEIN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Peptidy</a:t>
            </a:r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versus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Proteiny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454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Obecně platí rozdělení podle počtu zapojených aminokyselin – hranice však není ostrá: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89793" y="2877913"/>
            <a:ext cx="5760000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89793" y="3398557"/>
            <a:ext cx="57600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378671" y="3902613"/>
            <a:ext cx="5760000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23048" y="2838648"/>
            <a:ext cx="448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00FF"/>
                </a:solidFill>
              </a:rPr>
              <a:t>oligopeptidy</a:t>
            </a:r>
            <a:r>
              <a:rPr lang="cs-CZ" sz="2400" b="1" dirty="0" smtClean="0">
                <a:solidFill>
                  <a:srgbClr val="0000FF"/>
                </a:solidFill>
              </a:rPr>
              <a:t>:	2 – 10 AMK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23048" y="3356992"/>
            <a:ext cx="550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polypeptidy:	  </a:t>
            </a:r>
            <a:r>
              <a:rPr lang="cs-CZ" sz="2400" b="1" dirty="0" smtClean="0">
                <a:solidFill>
                  <a:srgbClr val="0000FF"/>
                </a:solidFill>
                <a:sym typeface="Symbol" pitchFamily="18" charset="2"/>
              </a:rPr>
              <a:t> 10 AMK (do 100 AMK)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3860007"/>
            <a:ext cx="566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  <a:sym typeface="Symbol" pitchFamily="18" charset="2"/>
              </a:rPr>
              <a:t>proteiny:	polypeptidy o </a:t>
            </a:r>
            <a:r>
              <a:rPr lang="cs-CZ" sz="2400" b="1" dirty="0" err="1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cs-CZ" sz="2400" b="1" baseline="-25000" dirty="0" err="1" smtClean="0">
                <a:solidFill>
                  <a:srgbClr val="0000FF"/>
                </a:solidFill>
                <a:sym typeface="Symbol" pitchFamily="18" charset="2"/>
              </a:rPr>
              <a:t>r</a:t>
            </a:r>
            <a:r>
              <a:rPr lang="cs-CZ" sz="2400" b="1" dirty="0" smtClean="0">
                <a:solidFill>
                  <a:srgbClr val="0000FF"/>
                </a:solidFill>
                <a:sym typeface="Symbol" pitchFamily="18" charset="2"/>
              </a:rPr>
              <a:t>  10 000</a:t>
            </a:r>
            <a:endParaRPr lang="cs-CZ" sz="24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67544" y="4581128"/>
            <a:ext cx="8229600" cy="20882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 smtClean="0"/>
              <a:t>AMK spojených </a:t>
            </a:r>
            <a:r>
              <a:rPr lang="cs-CZ" sz="2600" u="sng" dirty="0" smtClean="0">
                <a:solidFill>
                  <a:srgbClr val="0000FF"/>
                </a:solidFill>
              </a:rPr>
              <a:t>peptidovou vazbou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 smtClean="0"/>
              <a:t>většinou triviální názvy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 smtClean="0"/>
              <a:t>systematicky:  </a:t>
            </a:r>
            <a:r>
              <a:rPr lang="cs-CZ" sz="2600" b="1" baseline="30000" dirty="0" smtClean="0"/>
              <a:t>+</a:t>
            </a:r>
            <a:r>
              <a:rPr lang="cs-CZ" sz="2600" dirty="0" smtClean="0"/>
              <a:t>H3N-</a:t>
            </a:r>
            <a:r>
              <a:rPr lang="cs-CZ" sz="2600" dirty="0" smtClean="0">
                <a:solidFill>
                  <a:srgbClr val="A50021"/>
                </a:solidFill>
              </a:rPr>
              <a:t>AMK</a:t>
            </a:r>
            <a:r>
              <a:rPr lang="cs-CZ" sz="2600" baseline="-25000" dirty="0" smtClean="0">
                <a:solidFill>
                  <a:srgbClr val="A50021"/>
                </a:solidFill>
              </a:rPr>
              <a:t>1</a:t>
            </a:r>
            <a:r>
              <a:rPr lang="cs-CZ" sz="2600" dirty="0" smtClean="0">
                <a:solidFill>
                  <a:srgbClr val="A50021"/>
                </a:solidFill>
              </a:rPr>
              <a:t>-</a:t>
            </a:r>
            <a:r>
              <a:rPr lang="cs-CZ" sz="2600" dirty="0" err="1" smtClean="0">
                <a:solidFill>
                  <a:srgbClr val="A50021"/>
                </a:solidFill>
              </a:rPr>
              <a:t>yl</a:t>
            </a:r>
            <a:r>
              <a:rPr lang="cs-CZ" sz="2600" dirty="0" smtClean="0">
                <a:solidFill>
                  <a:srgbClr val="0000FF"/>
                </a:solidFill>
              </a:rPr>
              <a:t>-AMK</a:t>
            </a:r>
            <a:r>
              <a:rPr lang="cs-CZ" sz="2600" baseline="-25000" dirty="0" smtClean="0">
                <a:solidFill>
                  <a:srgbClr val="0000FF"/>
                </a:solidFill>
              </a:rPr>
              <a:t>2</a:t>
            </a:r>
            <a:r>
              <a:rPr lang="cs-CZ" sz="2600" dirty="0" smtClean="0">
                <a:solidFill>
                  <a:srgbClr val="0000FF"/>
                </a:solidFill>
              </a:rPr>
              <a:t>-</a:t>
            </a:r>
            <a:r>
              <a:rPr lang="cs-CZ" sz="2600" dirty="0" err="1" smtClean="0">
                <a:solidFill>
                  <a:srgbClr val="0000FF"/>
                </a:solidFill>
              </a:rPr>
              <a:t>yl</a:t>
            </a:r>
            <a:r>
              <a:rPr lang="cs-CZ" sz="2600" dirty="0" smtClean="0"/>
              <a:t>-AMK</a:t>
            </a:r>
            <a:r>
              <a:rPr lang="cs-CZ" sz="2600" baseline="-25000" dirty="0" smtClean="0"/>
              <a:t>3</a:t>
            </a:r>
            <a:r>
              <a:rPr lang="cs-CZ" sz="2600" dirty="0" smtClean="0"/>
              <a:t>-COO</a:t>
            </a:r>
            <a:r>
              <a:rPr lang="cs-CZ" sz="2600" b="1" baseline="30000" dirty="0" smtClean="0"/>
              <a:t>-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 smtClean="0"/>
              <a:t>Při označování sledu AMK v řetězci postupujeme vždy od N-konce (</a:t>
            </a:r>
            <a:r>
              <a:rPr lang="cs-CZ" sz="2600" dirty="0" smtClean="0">
                <a:sym typeface="Symbol"/>
              </a:rPr>
              <a:t>-aminoskupina) </a:t>
            </a:r>
            <a:r>
              <a:rPr lang="cs-CZ" sz="2600" dirty="0" smtClean="0"/>
              <a:t>k C-konci (</a:t>
            </a:r>
            <a:r>
              <a:rPr lang="cs-CZ" sz="2600" dirty="0" smtClean="0">
                <a:sym typeface="Symbol"/>
              </a:rPr>
              <a:t>-</a:t>
            </a:r>
            <a:r>
              <a:rPr lang="cs-CZ" sz="2600" dirty="0" err="1" smtClean="0">
                <a:sym typeface="Symbol"/>
              </a:rPr>
              <a:t>karboxyskupina</a:t>
            </a:r>
            <a:r>
              <a:rPr lang="cs-CZ" sz="2600" dirty="0" smtClean="0">
                <a:sym typeface="Symbol"/>
              </a:rPr>
              <a:t>)</a:t>
            </a:r>
            <a:r>
              <a:rPr lang="cs-CZ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2386608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Peptidy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6021288"/>
            <a:ext cx="5760640" cy="59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 smtClean="0"/>
              <a:t>alan</a:t>
            </a:r>
            <a:r>
              <a:rPr lang="cs-CZ" sz="2400" b="1" dirty="0" err="1" smtClean="0">
                <a:solidFill>
                  <a:srgbClr val="FF0000"/>
                </a:solidFill>
              </a:rPr>
              <a:t>yl</a:t>
            </a:r>
            <a:r>
              <a:rPr lang="cs-CZ" sz="2400" b="1" dirty="0" err="1" smtClean="0"/>
              <a:t>glyc</a:t>
            </a:r>
            <a:r>
              <a:rPr lang="cs-CZ" sz="2400" b="1" dirty="0" err="1" smtClean="0">
                <a:solidFill>
                  <a:srgbClr val="FF0000"/>
                </a:solidFill>
              </a:rPr>
              <a:t>yl</a:t>
            </a:r>
            <a:r>
              <a:rPr lang="cs-CZ" sz="2400" b="1" dirty="0" err="1" smtClean="0"/>
              <a:t>glutam</a:t>
            </a:r>
            <a:r>
              <a:rPr lang="cs-CZ" sz="2400" b="1" dirty="0" err="1" smtClean="0">
                <a:solidFill>
                  <a:srgbClr val="FF0000"/>
                </a:solidFill>
              </a:rPr>
              <a:t>yl</a:t>
            </a:r>
            <a:r>
              <a:rPr lang="cs-CZ" sz="2400" b="1" dirty="0" err="1" smtClean="0"/>
              <a:t>asparagin</a:t>
            </a:r>
            <a:r>
              <a:rPr lang="cs-CZ" sz="2400" b="1" dirty="0" err="1" smtClean="0">
                <a:solidFill>
                  <a:srgbClr val="FF0000"/>
                </a:solidFill>
              </a:rPr>
              <a:t>yl</a:t>
            </a:r>
            <a:r>
              <a:rPr lang="cs-CZ" sz="2400" b="1" dirty="0" err="1" smtClean="0"/>
              <a:t>ser</a:t>
            </a:r>
            <a:r>
              <a:rPr lang="cs-CZ" sz="2400" b="1" dirty="0" err="1" smtClean="0">
                <a:solidFill>
                  <a:srgbClr val="FF0000"/>
                </a:solidFill>
              </a:rPr>
              <a:t>yl</a:t>
            </a:r>
            <a:endParaRPr lang="cs-CZ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22549" y="908720"/>
          <a:ext cx="5348287" cy="1936750"/>
        </p:xfrm>
        <a:graphic>
          <a:graphicData uri="http://schemas.openxmlformats.org/presentationml/2006/ole">
            <p:oleObj spid="_x0000_s1027" name="ChemSketch" r:id="rId3" imgW="2541960" imgH="920520" progId="ACD.ChemSketch.20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946656" y="2924944"/>
            <a:ext cx="3945824" cy="1200329"/>
          </a:xfrm>
          <a:prstGeom prst="rect">
            <a:avLst/>
          </a:prstGeom>
          <a:solidFill>
            <a:srgbClr val="00206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ym typeface="Symbol"/>
              </a:rPr>
              <a:t>-</a:t>
            </a:r>
            <a:r>
              <a:rPr lang="cs-CZ" sz="2400" b="1" dirty="0" err="1" smtClean="0">
                <a:sym typeface="Symbol"/>
              </a:rPr>
              <a:t>glutam</a:t>
            </a:r>
            <a:r>
              <a:rPr lang="cs-CZ" sz="2400" b="1" dirty="0" err="1" smtClean="0">
                <a:solidFill>
                  <a:srgbClr val="FF0000"/>
                </a:solidFill>
                <a:sym typeface="Symbol"/>
              </a:rPr>
              <a:t>yl</a:t>
            </a:r>
            <a:r>
              <a:rPr lang="cs-CZ" sz="2400" b="1" dirty="0" err="1" smtClean="0">
                <a:sym typeface="Symbol"/>
              </a:rPr>
              <a:t>cystein</a:t>
            </a:r>
            <a:r>
              <a:rPr lang="cs-CZ" sz="2400" b="1" dirty="0" err="1" smtClean="0">
                <a:solidFill>
                  <a:srgbClr val="FF0000"/>
                </a:solidFill>
                <a:sym typeface="Symbol"/>
              </a:rPr>
              <a:t>yl</a:t>
            </a:r>
            <a:r>
              <a:rPr lang="cs-CZ" sz="2400" b="1" dirty="0" err="1" smtClean="0">
                <a:sym typeface="Symbol"/>
              </a:rPr>
              <a:t>glycin</a:t>
            </a:r>
            <a:endParaRPr lang="cs-CZ" sz="2400" b="1" dirty="0" smtClean="0">
              <a:sym typeface="Symbol"/>
            </a:endParaRPr>
          </a:p>
          <a:p>
            <a:endParaRPr lang="cs-CZ" sz="2400" b="1" dirty="0" smtClean="0">
              <a:sym typeface="Symbol"/>
            </a:endParaRPr>
          </a:p>
          <a:p>
            <a:r>
              <a:rPr lang="cs-CZ" sz="2400" b="1" baseline="30000" dirty="0" smtClean="0">
                <a:sym typeface="Symbol"/>
              </a:rPr>
              <a:t>+</a:t>
            </a:r>
            <a:r>
              <a:rPr lang="cs-CZ" sz="2400" b="1" dirty="0" smtClean="0">
                <a:sym typeface="Symbol"/>
              </a:rPr>
              <a:t>H3N-</a:t>
            </a:r>
            <a:r>
              <a:rPr lang="cs-CZ" sz="2400" b="1" dirty="0" err="1" smtClean="0">
                <a:sym typeface="Symbol"/>
              </a:rPr>
              <a:t>Glu</a:t>
            </a:r>
            <a:r>
              <a:rPr lang="cs-CZ" sz="2400" b="1" dirty="0" smtClean="0">
                <a:sym typeface="Symbol"/>
              </a:rPr>
              <a:t>-</a:t>
            </a:r>
            <a:r>
              <a:rPr lang="cs-CZ" sz="2400" b="1" dirty="0" err="1" smtClean="0">
                <a:sym typeface="Symbol"/>
              </a:rPr>
              <a:t>Cys</a:t>
            </a:r>
            <a:r>
              <a:rPr lang="cs-CZ" sz="2400" b="1" dirty="0" smtClean="0">
                <a:sym typeface="Symbol"/>
              </a:rPr>
              <a:t>-</a:t>
            </a:r>
            <a:r>
              <a:rPr lang="cs-CZ" sz="2400" b="1" dirty="0" err="1" smtClean="0">
                <a:sym typeface="Symbol"/>
              </a:rPr>
              <a:t>Gly</a:t>
            </a:r>
            <a:r>
              <a:rPr lang="cs-CZ" sz="2400" b="1" dirty="0" smtClean="0">
                <a:sym typeface="Symbol"/>
              </a:rPr>
              <a:t>-COO</a:t>
            </a:r>
            <a:r>
              <a:rPr lang="cs-CZ" sz="2400" b="1" baseline="30000" dirty="0" smtClean="0">
                <a:sym typeface="Symbol"/>
              </a:rPr>
              <a:t>-</a:t>
            </a:r>
            <a:endParaRPr lang="cs-CZ" sz="2400" b="1" baseline="30000" dirty="0"/>
          </a:p>
        </p:txBody>
      </p:sp>
      <p:sp>
        <p:nvSpPr>
          <p:cNvPr id="7" name="Zaoblený obdélník 6"/>
          <p:cNvSpPr/>
          <p:nvPr/>
        </p:nvSpPr>
        <p:spPr>
          <a:xfrm>
            <a:off x="5386460" y="1050003"/>
            <a:ext cx="936104" cy="1512168"/>
          </a:xfrm>
          <a:prstGeom prst="roundRect">
            <a:avLst/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826620" y="1124744"/>
            <a:ext cx="936104" cy="1512168"/>
          </a:xfrm>
          <a:prstGeom prst="roundRect">
            <a:avLst/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270518" y="1478778"/>
            <a:ext cx="914400" cy="914400"/>
          </a:xfrm>
          <a:prstGeom prst="ellipse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>
            <a:spLocks noChangeAspect="1"/>
          </p:cNvSpPr>
          <p:nvPr/>
        </p:nvSpPr>
        <p:spPr>
          <a:xfrm>
            <a:off x="7812488" y="1484784"/>
            <a:ext cx="1152000" cy="1152128"/>
          </a:xfrm>
          <a:prstGeom prst="ellipse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22296" y="1412776"/>
            <a:ext cx="22375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cap="all" dirty="0" err="1" smtClean="0"/>
              <a:t>glutathion</a:t>
            </a:r>
            <a:endParaRPr lang="cs-CZ" sz="2400" b="1" cap="all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9388" y="2564904"/>
          <a:ext cx="4459287" cy="3465513"/>
        </p:xfrm>
        <a:graphic>
          <a:graphicData uri="http://schemas.openxmlformats.org/presentationml/2006/ole">
            <p:oleObj spid="_x0000_s1028" name="ChemSketch" r:id="rId4" imgW="2118240" imgH="1645920" progId="ACD.ChemSketch.20">
              <p:embed/>
            </p:oleObj>
          </a:graphicData>
        </a:graphic>
      </p:graphicFrame>
      <p:sp>
        <p:nvSpPr>
          <p:cNvPr id="13" name="Zaoblený obdélník 12"/>
          <p:cNvSpPr/>
          <p:nvPr/>
        </p:nvSpPr>
        <p:spPr>
          <a:xfrm>
            <a:off x="2483768" y="3140844"/>
            <a:ext cx="864096" cy="1224136"/>
          </a:xfrm>
          <a:prstGeom prst="roundRect">
            <a:avLst>
              <a:gd name="adj" fmla="val 29156"/>
            </a:avLst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187624" y="2996828"/>
            <a:ext cx="864096" cy="1368152"/>
          </a:xfrm>
          <a:prstGeom prst="roundRect">
            <a:avLst>
              <a:gd name="adj" fmla="val 25950"/>
            </a:avLst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1475656" y="4436988"/>
            <a:ext cx="864096" cy="1224136"/>
          </a:xfrm>
          <a:prstGeom prst="roundRect">
            <a:avLst>
              <a:gd name="adj" fmla="val 29156"/>
            </a:avLst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51520" y="3932932"/>
            <a:ext cx="936104" cy="1224136"/>
          </a:xfrm>
          <a:prstGeom prst="roundRect">
            <a:avLst>
              <a:gd name="adj" fmla="val 29156"/>
            </a:avLst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2771800" y="4004940"/>
            <a:ext cx="1296144" cy="792088"/>
          </a:xfrm>
          <a:prstGeom prst="roundRect">
            <a:avLst>
              <a:gd name="adj" fmla="val 29156"/>
            </a:avLst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5364088" y="5619683"/>
            <a:ext cx="2924618" cy="1193693"/>
            <a:chOff x="5580112" y="4725144"/>
            <a:chExt cx="2924618" cy="1193693"/>
          </a:xfrm>
        </p:grpSpPr>
        <p:sp>
          <p:nvSpPr>
            <p:cNvPr id="18" name="TextovéPole 17"/>
            <p:cNvSpPr txBox="1"/>
            <p:nvPr/>
          </p:nvSpPr>
          <p:spPr>
            <a:xfrm>
              <a:off x="5580112" y="472514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Ala</a:t>
              </a:r>
              <a:endParaRPr lang="cs-CZ" sz="2400" b="1" dirty="0"/>
            </a:p>
          </p:txBody>
        </p:sp>
        <p:cxnSp>
          <p:nvCxnSpPr>
            <p:cNvPr id="20" name="Přímá spojovací šipka 19"/>
            <p:cNvCxnSpPr/>
            <p:nvPr/>
          </p:nvCxnSpPr>
          <p:spPr>
            <a:xfrm rot="120000" flipV="1">
              <a:off x="6228184" y="4962558"/>
              <a:ext cx="432048" cy="148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6588224" y="472514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Gly</a:t>
              </a:r>
              <a:endParaRPr lang="cs-CZ" sz="24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632435" y="472514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Glu</a:t>
              </a:r>
              <a:endParaRPr lang="cs-CZ" sz="24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649018" y="5454439"/>
              <a:ext cx="855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 smtClean="0"/>
                <a:t>Asn</a:t>
              </a:r>
              <a:endParaRPr lang="cs-CZ" sz="24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593967" y="545717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Ser</a:t>
              </a:r>
              <a:endParaRPr lang="cs-CZ" sz="2400" b="1" dirty="0"/>
            </a:p>
          </p:txBody>
        </p:sp>
        <p:cxnSp>
          <p:nvCxnSpPr>
            <p:cNvPr id="25" name="Přímá spojovací šipka 24"/>
            <p:cNvCxnSpPr/>
            <p:nvPr/>
          </p:nvCxnSpPr>
          <p:spPr>
            <a:xfrm rot="120000" flipV="1">
              <a:off x="7236169" y="4962558"/>
              <a:ext cx="432048" cy="148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rot="5520000" flipV="1">
              <a:off x="7776134" y="5375849"/>
              <a:ext cx="432048" cy="148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šipka 26"/>
            <p:cNvCxnSpPr/>
            <p:nvPr/>
          </p:nvCxnSpPr>
          <p:spPr>
            <a:xfrm rot="-5400000" flipV="1">
              <a:off x="5702011" y="5350493"/>
              <a:ext cx="432048" cy="148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 flipH="1">
              <a:off x="6230916" y="5712982"/>
              <a:ext cx="1440000" cy="27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2386608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Významné peptidy</a:t>
            </a:r>
          </a:p>
          <a:p>
            <a:r>
              <a:rPr lang="cs-CZ" b="1" dirty="0" err="1" smtClean="0"/>
              <a:t>Glutathion</a:t>
            </a:r>
            <a:r>
              <a:rPr lang="cs-CZ" b="1" dirty="0" smtClean="0"/>
              <a:t>  (</a:t>
            </a:r>
            <a:r>
              <a:rPr lang="cs-CZ" b="1" dirty="0" err="1" smtClean="0"/>
              <a:t>tripeptid</a:t>
            </a:r>
            <a:r>
              <a:rPr lang="cs-CZ" b="1" dirty="0" smtClean="0"/>
              <a:t>: </a:t>
            </a:r>
            <a:r>
              <a:rPr lang="cs-CZ" b="1" dirty="0" err="1" smtClean="0"/>
              <a:t>Gly</a:t>
            </a:r>
            <a:r>
              <a:rPr lang="cs-CZ" b="1" dirty="0" smtClean="0"/>
              <a:t>-</a:t>
            </a:r>
            <a:r>
              <a:rPr lang="cs-CZ" b="1" dirty="0" err="1" smtClean="0"/>
              <a:t>Cys</a:t>
            </a:r>
            <a:r>
              <a:rPr lang="cs-CZ" b="1" dirty="0" smtClean="0"/>
              <a:t>-</a:t>
            </a:r>
            <a:r>
              <a:rPr lang="cs-CZ" b="1" dirty="0" err="1" smtClean="0"/>
              <a:t>Glu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dirty="0" smtClean="0"/>
              <a:t>v buňkách </a:t>
            </a:r>
            <a:r>
              <a:rPr lang="cs-CZ" dirty="0" err="1" smtClean="0"/>
              <a:t>oxidačněredukční</a:t>
            </a:r>
            <a:r>
              <a:rPr lang="cs-CZ" dirty="0" smtClean="0"/>
              <a:t> systém (E°= -0,25V)</a:t>
            </a:r>
            <a:br>
              <a:rPr lang="cs-CZ" dirty="0" smtClean="0"/>
            </a:br>
            <a:r>
              <a:rPr lang="cs-CZ" dirty="0" smtClean="0"/>
              <a:t>GSSG + 2H</a:t>
            </a:r>
            <a:r>
              <a:rPr lang="cs-CZ" baseline="30000" dirty="0" smtClean="0"/>
              <a:t>+</a:t>
            </a:r>
            <a:r>
              <a:rPr lang="cs-CZ" dirty="0" smtClean="0"/>
              <a:t>+2e</a:t>
            </a:r>
            <a:r>
              <a:rPr lang="cs-CZ" baseline="30000" dirty="0" smtClean="0"/>
              <a:t>-                  </a:t>
            </a:r>
            <a:r>
              <a:rPr lang="cs-CZ" dirty="0" smtClean="0"/>
              <a:t>2GSH</a:t>
            </a:r>
            <a:br>
              <a:rPr lang="cs-CZ" dirty="0" smtClean="0"/>
            </a:br>
            <a:r>
              <a:rPr lang="cs-CZ" dirty="0" smtClean="0"/>
              <a:t>silné nukleofilní činidlo (odstranění těžkých kovů a elektrofilních organických sloučenin. </a:t>
            </a:r>
          </a:p>
          <a:p>
            <a:r>
              <a:rPr lang="cs-CZ" b="1" dirty="0" smtClean="0"/>
              <a:t>Endorfiny (16-31 </a:t>
            </a:r>
            <a:r>
              <a:rPr lang="cs-CZ" b="1" dirty="0" err="1" smtClean="0"/>
              <a:t>amk</a:t>
            </a:r>
            <a:r>
              <a:rPr lang="cs-CZ" b="1" dirty="0" smtClean="0"/>
              <a:t>), </a:t>
            </a:r>
            <a:r>
              <a:rPr lang="cs-CZ" b="1" dirty="0" err="1" smtClean="0"/>
              <a:t>enkefaliny</a:t>
            </a:r>
            <a:r>
              <a:rPr lang="cs-CZ" b="1" dirty="0" smtClean="0"/>
              <a:t> – </a:t>
            </a:r>
            <a:r>
              <a:rPr lang="cs-CZ" b="1" dirty="0" err="1" smtClean="0"/>
              <a:t>pentapeptidy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vytvářené v mozku, účinky podobné </a:t>
            </a:r>
            <a:r>
              <a:rPr lang="cs-CZ" dirty="0" err="1" smtClean="0"/>
              <a:t>morfnu</a:t>
            </a:r>
            <a:r>
              <a:rPr lang="cs-CZ" dirty="0" smtClean="0"/>
              <a:t>, jejich</a:t>
            </a:r>
            <a:br>
              <a:rPr lang="cs-CZ" dirty="0" smtClean="0"/>
            </a:br>
            <a:r>
              <a:rPr lang="cs-CZ" dirty="0" err="1" smtClean="0"/>
              <a:t>prekurzory</a:t>
            </a:r>
            <a:r>
              <a:rPr lang="cs-CZ" dirty="0" smtClean="0"/>
              <a:t> jsou endorfiny (cca 30 </a:t>
            </a:r>
            <a:r>
              <a:rPr lang="cs-CZ" dirty="0" err="1" smtClean="0"/>
              <a:t>amk</a:t>
            </a:r>
            <a:r>
              <a:rPr lang="cs-CZ" dirty="0" smtClean="0"/>
              <a:t>.)</a:t>
            </a:r>
          </a:p>
          <a:p>
            <a:r>
              <a:rPr lang="cs-CZ" b="1" dirty="0" err="1" smtClean="0"/>
              <a:t>Angiontensin</a:t>
            </a:r>
            <a:r>
              <a:rPr lang="cs-CZ" b="1" dirty="0" smtClean="0"/>
              <a:t> II (</a:t>
            </a:r>
            <a:r>
              <a:rPr lang="cs-CZ" b="1" dirty="0" err="1" smtClean="0"/>
              <a:t>oktapeptid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dirty="0" smtClean="0"/>
              <a:t>produkovaný ledvinami,  vyvolává vasokonstrikci, inhibuje tvorbu reninu (v JGA) a stimuluje tvorbu aldosteronu.</a:t>
            </a:r>
          </a:p>
          <a:p>
            <a:r>
              <a:rPr lang="cs-CZ" b="1" dirty="0" err="1" smtClean="0"/>
              <a:t>Vasopresin</a:t>
            </a:r>
            <a:r>
              <a:rPr lang="cs-CZ" b="1" dirty="0" smtClean="0"/>
              <a:t> a Oxytocin (</a:t>
            </a:r>
            <a:r>
              <a:rPr lang="cs-CZ" b="1" dirty="0" err="1" smtClean="0"/>
              <a:t>nonapeptidy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dirty="0" smtClean="0"/>
              <a:t>hormony hypotalamu uvolňované do těla z neurohypofýzy. </a:t>
            </a:r>
          </a:p>
          <a:p>
            <a:r>
              <a:rPr lang="cs-CZ" b="1" dirty="0" smtClean="0"/>
              <a:t>Bradykinin (</a:t>
            </a:r>
            <a:r>
              <a:rPr lang="cs-CZ" b="1" dirty="0" err="1" smtClean="0"/>
              <a:t>nonapeptid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dirty="0" smtClean="0"/>
              <a:t>způsobuje </a:t>
            </a:r>
            <a:r>
              <a:rPr lang="cs-CZ" b="1" dirty="0" err="1" smtClean="0"/>
              <a:t>vazodilataci</a:t>
            </a:r>
            <a:r>
              <a:rPr lang="cs-CZ" dirty="0" smtClean="0"/>
              <a:t>, zvyšuje </a:t>
            </a:r>
            <a:r>
              <a:rPr lang="cs-CZ" b="1" dirty="0" smtClean="0"/>
              <a:t>cévní permeabilitu</a:t>
            </a:r>
            <a:r>
              <a:rPr lang="cs-CZ" dirty="0" smtClean="0"/>
              <a:t>, vyvolává </a:t>
            </a:r>
            <a:r>
              <a:rPr lang="cs-CZ" b="1" dirty="0" smtClean="0"/>
              <a:t>hypotenzi</a:t>
            </a:r>
            <a:r>
              <a:rPr lang="cs-CZ" dirty="0" smtClean="0"/>
              <a:t>, navozuje </a:t>
            </a:r>
            <a:r>
              <a:rPr lang="cs-CZ" b="1" dirty="0" smtClean="0"/>
              <a:t>kontrakci hladké svaloviny</a:t>
            </a:r>
            <a:r>
              <a:rPr lang="cs-CZ" dirty="0" smtClean="0"/>
              <a:t> v řadě lokalit, aktivuje </a:t>
            </a:r>
            <a:r>
              <a:rPr lang="cs-CZ" dirty="0" err="1" smtClean="0"/>
              <a:t>fosfolipázu</a:t>
            </a:r>
            <a:r>
              <a:rPr lang="cs-CZ" dirty="0" smtClean="0"/>
              <a:t> A2 a buněčný </a:t>
            </a:r>
            <a:r>
              <a:rPr lang="cs-CZ" b="1" dirty="0" smtClean="0"/>
              <a:t>metabolismus kyseliny arachidonové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292120" y="1972252"/>
          <a:ext cx="989012" cy="269875"/>
        </p:xfrm>
        <a:graphic>
          <a:graphicData uri="http://schemas.openxmlformats.org/presentationml/2006/ole">
            <p:oleObj spid="_x0000_s18435" name="ChemSketch" r:id="rId3" imgW="594360" imgH="16164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Architektura proteinů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8152"/>
            <a:ext cx="8784976" cy="53698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Podle tvar u rozdělujeme proteiny na  </a:t>
            </a:r>
            <a:r>
              <a:rPr lang="cs-CZ" b="1" dirty="0" err="1" smtClean="0"/>
              <a:t>globulární</a:t>
            </a:r>
            <a:r>
              <a:rPr lang="cs-CZ" b="1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nebo</a:t>
            </a:r>
          </a:p>
          <a:p>
            <a:pPr marL="273050" indent="-9525">
              <a:buNone/>
            </a:pPr>
            <a:r>
              <a:rPr lang="cs-CZ" b="1" dirty="0" smtClean="0"/>
              <a:t>fibrilární</a:t>
            </a:r>
          </a:p>
          <a:p>
            <a:r>
              <a:rPr lang="pl-PL" b="1" dirty="0" smtClean="0"/>
              <a:t>Funkce</a:t>
            </a:r>
            <a:r>
              <a:rPr lang="pl-PL" dirty="0" smtClean="0"/>
              <a:t> bílkovin je dána jejich </a:t>
            </a:r>
            <a:r>
              <a:rPr lang="pl-PL" b="1" dirty="0" smtClean="0"/>
              <a:t>strukturou:</a:t>
            </a:r>
            <a:endParaRPr lang="cs-CZ" b="1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Úrovně proteinové struktury</a:t>
            </a:r>
          </a:p>
          <a:p>
            <a:pPr>
              <a:tabLst>
                <a:tab pos="1787525" algn="l"/>
              </a:tabLst>
            </a:pPr>
            <a:r>
              <a:rPr lang="cs-CZ" b="1" dirty="0" smtClean="0">
                <a:solidFill>
                  <a:srgbClr val="FF0000"/>
                </a:solidFill>
              </a:rPr>
              <a:t>Primární</a:t>
            </a:r>
            <a:r>
              <a:rPr lang="cs-CZ" dirty="0" smtClean="0"/>
              <a:t> - určena pořadním (sekvencí) </a:t>
            </a:r>
            <a:r>
              <a:rPr lang="cs-CZ" dirty="0" err="1" smtClean="0"/>
              <a:t>amk</a:t>
            </a:r>
            <a:r>
              <a:rPr lang="cs-CZ" dirty="0" smtClean="0"/>
              <a:t> v 	</a:t>
            </a:r>
            <a:r>
              <a:rPr lang="cs-CZ" dirty="0" err="1" smtClean="0"/>
              <a:t>polypeptidovém</a:t>
            </a:r>
            <a:r>
              <a:rPr lang="cs-CZ" dirty="0" smtClean="0"/>
              <a:t> řetězci</a:t>
            </a:r>
          </a:p>
          <a:p>
            <a:pPr defTabSz="1330325">
              <a:tabLst>
                <a:tab pos="2174875" algn="l"/>
              </a:tabLst>
            </a:pPr>
            <a:r>
              <a:rPr lang="cs-CZ" b="1" dirty="0" smtClean="0">
                <a:solidFill>
                  <a:srgbClr val="FF0000"/>
                </a:solidFill>
              </a:rPr>
              <a:t>Sekundární</a:t>
            </a:r>
            <a:r>
              <a:rPr lang="cs-CZ" dirty="0" smtClean="0"/>
              <a:t> - pravidelná struktura části peptidových 		řetězců, pravidelné </a:t>
            </a:r>
            <a:r>
              <a:rPr lang="cs-CZ" dirty="0" err="1" smtClean="0"/>
              <a:t>konformace</a:t>
            </a:r>
            <a:endParaRPr lang="cs-CZ" dirty="0" smtClean="0"/>
          </a:p>
          <a:p>
            <a:pPr>
              <a:tabLst>
                <a:tab pos="1787525" algn="l"/>
              </a:tabLst>
            </a:pPr>
            <a:r>
              <a:rPr lang="cs-CZ" b="1" dirty="0" smtClean="0">
                <a:solidFill>
                  <a:srgbClr val="FF0000"/>
                </a:solidFill>
              </a:rPr>
              <a:t>Terciární </a:t>
            </a:r>
            <a:r>
              <a:rPr lang="cs-CZ" dirty="0" smtClean="0"/>
              <a:t>- celková 3-D struktura peptidového řetězce jako 	celku, mezi </a:t>
            </a:r>
            <a:r>
              <a:rPr lang="pl-PL" dirty="0" smtClean="0"/>
              <a:t>sekundární a terciární strukturou 	není ostrá hranice</a:t>
            </a:r>
            <a:endParaRPr lang="cs-CZ" dirty="0" smtClean="0"/>
          </a:p>
          <a:p>
            <a:pPr>
              <a:tabLst>
                <a:tab pos="1911350" algn="l"/>
              </a:tabLst>
            </a:pPr>
            <a:r>
              <a:rPr lang="cs-CZ" b="1" dirty="0" err="1" smtClean="0">
                <a:solidFill>
                  <a:srgbClr val="FF0000"/>
                </a:solidFill>
              </a:rPr>
              <a:t>Kvarterní</a:t>
            </a:r>
            <a:r>
              <a:rPr lang="cs-CZ" dirty="0" smtClean="0"/>
              <a:t> – týká se proteinů složených z více </a:t>
            </a:r>
            <a:r>
              <a:rPr lang="cs-CZ" dirty="0" err="1" smtClean="0"/>
              <a:t>podjednotek</a:t>
            </a:r>
            <a:r>
              <a:rPr lang="cs-CZ" dirty="0" smtClean="0"/>
              <a:t> 	(řetězců), prostorové uspořádání </a:t>
            </a:r>
            <a:r>
              <a:rPr lang="cs-CZ" dirty="0" err="1" smtClean="0"/>
              <a:t>podjednotek</a:t>
            </a:r>
            <a:r>
              <a:rPr lang="cs-CZ" dirty="0" smtClean="0"/>
              <a:t> 	navzájem, př. Hemoglobin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404664"/>
            <a:ext cx="5626968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struktura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5445224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Sekvence</a:t>
            </a:r>
            <a:r>
              <a:rPr lang="cs-CZ" dirty="0" smtClean="0"/>
              <a:t> aminokyselin v </a:t>
            </a:r>
            <a:r>
              <a:rPr lang="cs-CZ" dirty="0" err="1" smtClean="0"/>
              <a:t>polypeptidovém</a:t>
            </a:r>
            <a:r>
              <a:rPr lang="cs-CZ" dirty="0" smtClean="0"/>
              <a:t> řetězci.</a:t>
            </a:r>
          </a:p>
          <a:p>
            <a:r>
              <a:rPr lang="cs-CZ" dirty="0" smtClean="0"/>
              <a:t>Sekvence se čte ve směru od N-konce k C-konci </a:t>
            </a:r>
            <a:r>
              <a:rPr lang="cs-CZ" dirty="0" err="1" smtClean="0"/>
              <a:t>polypeptidového</a:t>
            </a:r>
            <a:r>
              <a:rPr lang="cs-CZ" dirty="0" smtClean="0"/>
              <a:t> řetězce.</a:t>
            </a:r>
          </a:p>
          <a:p>
            <a:r>
              <a:rPr lang="cs-CZ" dirty="0" smtClean="0"/>
              <a:t>Primární struktura je </a:t>
            </a:r>
            <a:r>
              <a:rPr lang="cs-CZ" b="1" dirty="0" smtClean="0"/>
              <a:t>determinovaná geneticky </a:t>
            </a:r>
            <a:r>
              <a:rPr lang="cs-CZ" dirty="0" smtClean="0"/>
              <a:t>(sekvence je kódována sekvencí deoxyribonukleotidů v polynukleotidovém řetězci DNA).</a:t>
            </a:r>
          </a:p>
          <a:p>
            <a:r>
              <a:rPr lang="cs-CZ" dirty="0" smtClean="0"/>
              <a:t>Realizuje se kovalentními vazbami – </a:t>
            </a:r>
            <a:r>
              <a:rPr lang="cs-CZ" b="1" dirty="0" smtClean="0"/>
              <a:t>peptidická vazba.</a:t>
            </a:r>
          </a:p>
          <a:p>
            <a:endParaRPr lang="cs-CZ" dirty="0"/>
          </a:p>
        </p:txBody>
      </p:sp>
      <p:pic>
        <p:nvPicPr>
          <p:cNvPr id="19458" name="Picture 2" descr="inzu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26096"/>
            <a:ext cx="428625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220072" y="62181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http://www.korzo.</a:t>
            </a:r>
            <a:r>
              <a:rPr lang="cs-CZ" sz="1400" b="1" dirty="0" err="1" smtClean="0"/>
              <a:t>net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stories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Zdravlje</a:t>
            </a:r>
            <a:r>
              <a:rPr lang="cs-CZ" sz="1400" b="1" dirty="0" smtClean="0"/>
              <a:t>/inzulin.</a:t>
            </a:r>
            <a:r>
              <a:rPr lang="cs-CZ" sz="1400" b="1" dirty="0" err="1" smtClean="0"/>
              <a:t>jpg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1331476"/>
            <a:ext cx="3456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Primární struktura inzulínu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1975</TotalTime>
  <Words>958</Words>
  <Application>Microsoft Office PowerPoint</Application>
  <PresentationFormat>Předvádění na obrazovce (4:3)</PresentationFormat>
  <Paragraphs>223</Paragraphs>
  <Slides>28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Tok</vt:lpstr>
      <vt:lpstr>ChemSketch</vt:lpstr>
      <vt:lpstr>Snímek 1</vt:lpstr>
      <vt:lpstr>Proteiny I.</vt:lpstr>
      <vt:lpstr>SPECIFICKÉ Funkce PROTEINŮ</vt:lpstr>
      <vt:lpstr>SPECIFICKÉ Funkce PROTEINŮ</vt:lpstr>
      <vt:lpstr>Peptidy versus Proteiny</vt:lpstr>
      <vt:lpstr>Peptidy</vt:lpstr>
      <vt:lpstr>Peptidy</vt:lpstr>
      <vt:lpstr>Architektura proteinů</vt:lpstr>
      <vt:lpstr>PRIMÁRNÍ struktura</vt:lpstr>
      <vt:lpstr>SEKUNDÁRNÍ struktura</vt:lpstr>
      <vt:lpstr>SEKUNDÁRNÍ struktura</vt:lpstr>
      <vt:lpstr>SEKUNDÁRNÍ struktura</vt:lpstr>
      <vt:lpstr>SEKUNDÁRNÍ struktura</vt:lpstr>
      <vt:lpstr>-HELIX</vt:lpstr>
      <vt:lpstr>-HELIX</vt:lpstr>
      <vt:lpstr>-struktura (skládaný list)</vt:lpstr>
      <vt:lpstr>-struktura (skládaný list)</vt:lpstr>
      <vt:lpstr>-otočka</vt:lpstr>
      <vt:lpstr>β−výduť (bulge)</vt:lpstr>
      <vt:lpstr>SEKUNDÁRNÍ struktura</vt:lpstr>
      <vt:lpstr>Terciární struktura</vt:lpstr>
      <vt:lpstr>Snímek 22</vt:lpstr>
      <vt:lpstr>Terciární struktura</vt:lpstr>
      <vt:lpstr>Terciární struktura</vt:lpstr>
      <vt:lpstr>KVARTÉRNÍ struktura</vt:lpstr>
      <vt:lpstr>KVARTÉRNÍ struktura</vt:lpstr>
      <vt:lpstr>Hemoglobin</vt:lpstr>
      <vt:lpstr>Hemoglobin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Proteiny I.</dc:title>
  <dc:creator>ucitel</dc:creator>
  <cp:lastModifiedBy>vzor-kantori</cp:lastModifiedBy>
  <cp:revision>17</cp:revision>
  <dcterms:created xsi:type="dcterms:W3CDTF">2014-04-07T20:11:45Z</dcterms:created>
  <dcterms:modified xsi:type="dcterms:W3CDTF">2018-02-19T09:47:03Z</dcterms:modified>
</cp:coreProperties>
</file>