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70" r:id="rId14"/>
    <p:sldId id="269" r:id="rId15"/>
    <p:sldId id="26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6E6E-3726-409D-B940-54A901949F76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056D1-56C2-43F8-986A-F43B31194AD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056D1-56C2-43F8-986A-F43B31194AD5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BC72770-10E5-4D12-B607-FFE1AEFB0566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FB8EFBD-1D5E-483F-B817-FB09F56FCF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C72770-10E5-4D12-B607-FFE1AEFB0566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8EFBD-1D5E-483F-B817-FB09F56FCF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BC72770-10E5-4D12-B607-FFE1AEFB0566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FB8EFBD-1D5E-483F-B817-FB09F56FCF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C72770-10E5-4D12-B607-FFE1AEFB0566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8EFBD-1D5E-483F-B817-FB09F56FCF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C72770-10E5-4D12-B607-FFE1AEFB0566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FB8EFBD-1D5E-483F-B817-FB09F56FCF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C72770-10E5-4D12-B607-FFE1AEFB0566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8EFBD-1D5E-483F-B817-FB09F56FCF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C72770-10E5-4D12-B607-FFE1AEFB0566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8EFBD-1D5E-483F-B817-FB09F56FCF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C72770-10E5-4D12-B607-FFE1AEFB0566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8EFBD-1D5E-483F-B817-FB09F56FCF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C72770-10E5-4D12-B607-FFE1AEFB0566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8EFBD-1D5E-483F-B817-FB09F56FCF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C72770-10E5-4D12-B607-FFE1AEFB0566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8EFBD-1D5E-483F-B817-FB09F56FCF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C72770-10E5-4D12-B607-FFE1AEFB0566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8EFBD-1D5E-483F-B817-FB09F56FCF3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BC72770-10E5-4D12-B607-FFE1AEFB0566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FB8EFBD-1D5E-483F-B817-FB09F56FCF3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obrázek 1" descr="c:\Temp\Rar$DR07.770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638" y="5397500"/>
            <a:ext cx="5762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dirty="0"/>
              <a:t>Materiály jsou určeny pro bezplatné používání pro potřeby výuky a vzdělávání na všech typech škol a školských zařízení. Jakékoliv další využití podléhá autorskému zákonu.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300788" y="333375"/>
            <a:ext cx="237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400"/>
              <a:t>projekt GML Brno Docens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03350" y="765175"/>
            <a:ext cx="576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DUM č. </a:t>
            </a:r>
            <a:r>
              <a:rPr lang="cs-CZ" b="1" dirty="0" smtClean="0"/>
              <a:t>11 </a:t>
            </a:r>
            <a:r>
              <a:rPr lang="cs-CZ" b="1" dirty="0"/>
              <a:t>v sadě</a:t>
            </a:r>
          </a:p>
          <a:p>
            <a:pPr algn="ctr"/>
            <a:r>
              <a:rPr lang="cs-CZ" b="1" dirty="0"/>
              <a:t>37. </a:t>
            </a:r>
            <a:r>
              <a:rPr lang="cs-CZ" b="1" dirty="0" err="1"/>
              <a:t>Bi</a:t>
            </a:r>
            <a:r>
              <a:rPr lang="cs-CZ" b="1" dirty="0"/>
              <a:t>-2 </a:t>
            </a:r>
            <a:r>
              <a:rPr lang="pl-PL" b="1" dirty="0"/>
              <a:t>Cytologie, molekulární biologie a genetika</a:t>
            </a:r>
            <a:r>
              <a:rPr lang="cs-CZ" dirty="0"/>
              <a:t> 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55650" y="1773238"/>
            <a:ext cx="76327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Autor: Martin Krejčí</a:t>
            </a:r>
          </a:p>
          <a:p>
            <a:endParaRPr lang="cs-CZ" sz="1400" dirty="0"/>
          </a:p>
          <a:p>
            <a:r>
              <a:rPr lang="cs-CZ" sz="1400" dirty="0"/>
              <a:t>Datum: 30. 6. 2014</a:t>
            </a:r>
          </a:p>
          <a:p>
            <a:endParaRPr lang="cs-CZ" sz="1400" dirty="0"/>
          </a:p>
          <a:p>
            <a:r>
              <a:rPr lang="cs-CZ" sz="1400" dirty="0"/>
              <a:t>Ročník: 6. ročník šestiletého </a:t>
            </a:r>
            <a:r>
              <a:rPr lang="cs-CZ" sz="1400" dirty="0" smtClean="0"/>
              <a:t>studia, 8. ročník osmiletého studia, 4. ročník čtyřletého studia</a:t>
            </a:r>
            <a:endParaRPr lang="cs-CZ" sz="1400" dirty="0"/>
          </a:p>
          <a:p>
            <a:endParaRPr lang="cs-CZ" sz="1400" dirty="0"/>
          </a:p>
          <a:p>
            <a:pPr marL="719138" indent="-719138"/>
            <a:r>
              <a:rPr lang="cs-CZ" sz="1400" dirty="0"/>
              <a:t>Anotace DUM: </a:t>
            </a:r>
            <a:r>
              <a:rPr lang="cs-CZ" sz="1400" dirty="0" smtClean="0"/>
              <a:t>Procesy následující </a:t>
            </a:r>
            <a:r>
              <a:rPr lang="cs-CZ" sz="1400" dirty="0" smtClean="0"/>
              <a:t>bezprostředně </a:t>
            </a:r>
            <a:r>
              <a:rPr lang="cs-CZ" sz="1400" dirty="0" smtClean="0"/>
              <a:t>po transkripci. Úprava </a:t>
            </a:r>
            <a:r>
              <a:rPr lang="cs-CZ" sz="1400" dirty="0" err="1" smtClean="0"/>
              <a:t>hnRNA</a:t>
            </a:r>
            <a:r>
              <a:rPr lang="cs-CZ" sz="1400" dirty="0" smtClean="0"/>
              <a:t>, </a:t>
            </a:r>
            <a:r>
              <a:rPr lang="cs-CZ" sz="1400" dirty="0" err="1" smtClean="0"/>
              <a:t>pre</a:t>
            </a:r>
            <a:r>
              <a:rPr lang="cs-CZ" sz="1400" dirty="0" smtClean="0"/>
              <a:t>-</a:t>
            </a:r>
            <a:r>
              <a:rPr lang="cs-CZ" sz="1400" dirty="0" err="1" smtClean="0"/>
              <a:t>tRNA</a:t>
            </a:r>
            <a:r>
              <a:rPr lang="cs-CZ" sz="1400" dirty="0" smtClean="0"/>
              <a:t>, </a:t>
            </a:r>
            <a:r>
              <a:rPr lang="cs-CZ" sz="1400" dirty="0" err="1" smtClean="0"/>
              <a:t>pre</a:t>
            </a:r>
            <a:r>
              <a:rPr lang="cs-CZ" sz="1400" dirty="0" smtClean="0"/>
              <a:t>-</a:t>
            </a:r>
            <a:r>
              <a:rPr lang="cs-CZ" sz="1400" dirty="0" err="1" smtClean="0"/>
              <a:t>rRNA</a:t>
            </a:r>
            <a:r>
              <a:rPr lang="cs-CZ" sz="1400" dirty="0" smtClean="0"/>
              <a:t> a malých nízkomolekulárních RNA. </a:t>
            </a:r>
            <a:r>
              <a:rPr lang="cs-CZ" sz="1400" dirty="0" smtClean="0"/>
              <a:t>Procesy sestřihu</a:t>
            </a:r>
            <a:r>
              <a:rPr lang="cs-CZ" sz="1400" dirty="0" smtClean="0"/>
              <a:t>, RNA </a:t>
            </a:r>
            <a:r>
              <a:rPr lang="cs-CZ" sz="1400" dirty="0" err="1" smtClean="0"/>
              <a:t>capping</a:t>
            </a:r>
            <a:r>
              <a:rPr lang="cs-CZ" sz="1400" dirty="0" smtClean="0"/>
              <a:t>, </a:t>
            </a:r>
            <a:r>
              <a:rPr lang="cs-CZ" sz="1400" dirty="0" err="1" smtClean="0"/>
              <a:t>polyadenylace</a:t>
            </a:r>
            <a:r>
              <a:rPr lang="cs-CZ" sz="1400" dirty="0" smtClean="0"/>
              <a:t>. Transport RNA z jádra do cytoplazmy a funkce </a:t>
            </a:r>
            <a:r>
              <a:rPr lang="cs-CZ" sz="1400" dirty="0" smtClean="0"/>
              <a:t>různých typů RNA.</a:t>
            </a:r>
            <a:endParaRPr lang="cs-CZ" sz="1400" dirty="0"/>
          </a:p>
          <a:p>
            <a:endParaRPr lang="cs-CZ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 l="3221" t="3574" r="3380" b="6155"/>
          <a:stretch>
            <a:fillRect/>
          </a:stretch>
        </p:blipFill>
        <p:spPr bwMode="auto">
          <a:xfrm>
            <a:off x="1835696" y="3573016"/>
            <a:ext cx="62646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2376264" cy="770344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introny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756315"/>
            <a:ext cx="7992888" cy="3096344"/>
          </a:xfrm>
        </p:spPr>
        <p:txBody>
          <a:bodyPr/>
          <a:lstStyle/>
          <a:p>
            <a:r>
              <a:rPr lang="cs-CZ" b="1" dirty="0" smtClean="0"/>
              <a:t>Introny</a:t>
            </a:r>
            <a:r>
              <a:rPr lang="cs-CZ" dirty="0" smtClean="0"/>
              <a:t> jsou součástí </a:t>
            </a:r>
            <a:r>
              <a:rPr lang="cs-CZ" dirty="0" err="1" smtClean="0"/>
              <a:t>dsDNA</a:t>
            </a:r>
            <a:r>
              <a:rPr lang="cs-CZ" dirty="0" smtClean="0"/>
              <a:t> i </a:t>
            </a:r>
            <a:r>
              <a:rPr lang="cs-CZ" dirty="0" err="1" smtClean="0"/>
              <a:t>hn</a:t>
            </a:r>
            <a:r>
              <a:rPr lang="cs-CZ" dirty="0" smtClean="0"/>
              <a:t> RNA (</a:t>
            </a:r>
            <a:r>
              <a:rPr lang="cs-CZ" dirty="0" err="1" smtClean="0"/>
              <a:t>pre</a:t>
            </a:r>
            <a:r>
              <a:rPr lang="cs-CZ" dirty="0" smtClean="0"/>
              <a:t>-</a:t>
            </a:r>
            <a:r>
              <a:rPr lang="cs-CZ" dirty="0" err="1" smtClean="0"/>
              <a:t>mRNA</a:t>
            </a:r>
            <a:r>
              <a:rPr lang="cs-CZ" dirty="0" smtClean="0"/>
              <a:t>)</a:t>
            </a:r>
          </a:p>
          <a:p>
            <a:r>
              <a:rPr lang="cs-CZ" dirty="0" smtClean="0"/>
              <a:t>Do cytoplazmy respektive na </a:t>
            </a:r>
            <a:r>
              <a:rPr lang="cs-CZ" dirty="0" err="1" smtClean="0"/>
              <a:t>ribosomy</a:t>
            </a:r>
            <a:r>
              <a:rPr lang="cs-CZ" dirty="0" smtClean="0"/>
              <a:t> se však již nedostávají. Informace v nich uložená není překládána do bílkovin.</a:t>
            </a:r>
          </a:p>
          <a:p>
            <a:r>
              <a:rPr lang="cs-CZ" dirty="0" smtClean="0"/>
              <a:t>Tvoří drtivou část lidského genomu (95 %). Jejich velikost bývá různá, často mezi 80–10 000 nukleotidy.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4016" y="5859849"/>
            <a:ext cx="34918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Základy buněčné biologie -- Úvod do molekulární biologie buňky - </a:t>
            </a:r>
            <a:r>
              <a:rPr lang="cs-CZ" sz="1400" b="1" dirty="0" err="1" smtClean="0"/>
              <a:t>Alberts</a:t>
            </a:r>
            <a:r>
              <a:rPr lang="cs-CZ" sz="1400" b="1" dirty="0" smtClean="0"/>
              <a:t>, B.; </a:t>
            </a:r>
            <a:r>
              <a:rPr lang="cs-CZ" sz="1400" b="1" dirty="0" err="1" smtClean="0"/>
              <a:t>Bray</a:t>
            </a:r>
            <a:r>
              <a:rPr lang="cs-CZ" sz="1400" b="1" dirty="0" smtClean="0"/>
              <a:t>, D.; </a:t>
            </a:r>
            <a:r>
              <a:rPr lang="cs-CZ" sz="1400" b="1" dirty="0" err="1" smtClean="0"/>
              <a:t>Johnson</a:t>
            </a:r>
            <a:r>
              <a:rPr lang="cs-CZ" sz="1400" b="1" dirty="0" smtClean="0"/>
              <a:t>, A.; </a:t>
            </a:r>
            <a:r>
              <a:rPr lang="cs-CZ" sz="1400" b="1" dirty="0" err="1" smtClean="0"/>
              <a:t>Lewis</a:t>
            </a:r>
            <a:r>
              <a:rPr lang="cs-CZ" sz="1400" b="1" dirty="0" smtClean="0"/>
              <a:t>, J.; </a:t>
            </a:r>
            <a:r>
              <a:rPr lang="cs-CZ" sz="1400" b="1" dirty="0" err="1" smtClean="0"/>
              <a:t>Raff</a:t>
            </a:r>
            <a:r>
              <a:rPr lang="cs-CZ" sz="1400" b="1" dirty="0" smtClean="0"/>
              <a:t>, M.; </a:t>
            </a:r>
            <a:r>
              <a:rPr lang="cs-CZ" sz="1400" b="1" dirty="0" err="1" smtClean="0"/>
              <a:t>Roberts</a:t>
            </a:r>
            <a:r>
              <a:rPr lang="cs-CZ" sz="1400" b="1" dirty="0" smtClean="0"/>
              <a:t>, K.; Walter, P.</a:t>
            </a:r>
          </a:p>
          <a:p>
            <a:endParaRPr lang="cs-CZ" sz="1400" b="1" dirty="0"/>
          </a:p>
        </p:txBody>
      </p:sp>
      <p:sp>
        <p:nvSpPr>
          <p:cNvPr id="8" name="Obdélník 7"/>
          <p:cNvSpPr/>
          <p:nvPr/>
        </p:nvSpPr>
        <p:spPr>
          <a:xfrm>
            <a:off x="2627784" y="3645024"/>
            <a:ext cx="302433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355976" y="4725144"/>
            <a:ext cx="126000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2" name="Skupina 11"/>
          <p:cNvGrpSpPr/>
          <p:nvPr/>
        </p:nvGrpSpPr>
        <p:grpSpPr>
          <a:xfrm>
            <a:off x="287864" y="4869160"/>
            <a:ext cx="3060000" cy="828000"/>
            <a:chOff x="0" y="4869160"/>
            <a:chExt cx="3060000" cy="828000"/>
          </a:xfrm>
        </p:grpSpPr>
        <p:sp>
          <p:nvSpPr>
            <p:cNvPr id="10" name="TextovéPole 9"/>
            <p:cNvSpPr txBox="1"/>
            <p:nvPr/>
          </p:nvSpPr>
          <p:spPr>
            <a:xfrm>
              <a:off x="35832" y="4941168"/>
              <a:ext cx="30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Donorové </a:t>
              </a:r>
              <a:r>
                <a:rPr lang="cs-CZ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sestřihové</a:t>
              </a:r>
              <a:r>
                <a:rPr lang="cs-CZ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místo </a:t>
              </a:r>
              <a:r>
                <a:rPr lang="cs-CZ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(donor </a:t>
              </a:r>
              <a:r>
                <a:rPr lang="cs-CZ" b="1" i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splicing</a:t>
              </a:r>
              <a:r>
                <a:rPr lang="cs-CZ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b="1" i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site</a:t>
              </a:r>
              <a:r>
                <a:rPr lang="cs-CZ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Zaoblený obdélníkový popisek 10"/>
            <p:cNvSpPr/>
            <p:nvPr/>
          </p:nvSpPr>
          <p:spPr>
            <a:xfrm>
              <a:off x="0" y="4869160"/>
              <a:ext cx="3060000" cy="828000"/>
            </a:xfrm>
            <a:prstGeom prst="wedgeRoundRectCallout">
              <a:avLst>
                <a:gd name="adj1" fmla="val 31724"/>
                <a:gd name="adj2" fmla="val -70808"/>
                <a:gd name="adj3" fmla="val 16667"/>
              </a:avLst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5056082" y="5021560"/>
            <a:ext cx="3420000" cy="828000"/>
            <a:chOff x="-88668" y="4869160"/>
            <a:chExt cx="3454886" cy="828000"/>
          </a:xfrm>
        </p:grpSpPr>
        <p:sp>
          <p:nvSpPr>
            <p:cNvPr id="14" name="TextovéPole 13"/>
            <p:cNvSpPr txBox="1"/>
            <p:nvPr/>
          </p:nvSpPr>
          <p:spPr>
            <a:xfrm>
              <a:off x="-88668" y="4941168"/>
              <a:ext cx="34205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Akceptorové </a:t>
              </a:r>
              <a:r>
                <a:rPr lang="cs-CZ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sestřihové</a:t>
              </a:r>
              <a:r>
                <a:rPr lang="cs-CZ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místo </a:t>
              </a:r>
              <a:r>
                <a:rPr lang="cs-CZ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cs-CZ" b="1" i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acceptor</a:t>
              </a:r>
              <a:r>
                <a:rPr lang="cs-CZ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b="1" i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splicing</a:t>
              </a:r>
              <a:r>
                <a:rPr lang="cs-CZ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b="1" i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site</a:t>
              </a:r>
              <a:r>
                <a:rPr lang="cs-CZ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Zaoblený obdélníkový popisek 14"/>
            <p:cNvSpPr/>
            <p:nvPr/>
          </p:nvSpPr>
          <p:spPr>
            <a:xfrm>
              <a:off x="0" y="4869160"/>
              <a:ext cx="3366218" cy="828000"/>
            </a:xfrm>
            <a:prstGeom prst="wedgeRoundRectCallout">
              <a:avLst>
                <a:gd name="adj1" fmla="val -34384"/>
                <a:gd name="adj2" fmla="val -94234"/>
                <a:gd name="adj3" fmla="val 16667"/>
              </a:avLst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-144016"/>
            <a:ext cx="3528392" cy="1268760"/>
          </a:xfrm>
        </p:spPr>
        <p:txBody>
          <a:bodyPr>
            <a:normAutofit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Mechanismus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sestřihu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3921" t="2692" r="3099" b="1081"/>
          <a:stretch>
            <a:fillRect/>
          </a:stretch>
        </p:blipFill>
        <p:spPr bwMode="auto">
          <a:xfrm>
            <a:off x="3563888" y="116632"/>
            <a:ext cx="449619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44016" y="6074712"/>
            <a:ext cx="4427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Základy buněčné biologie -- Úvod do molekulární biologie buňky - </a:t>
            </a:r>
            <a:r>
              <a:rPr lang="cs-CZ" sz="1400" b="1" dirty="0" err="1" smtClean="0"/>
              <a:t>Alberts</a:t>
            </a:r>
            <a:r>
              <a:rPr lang="cs-CZ" sz="1400" b="1" dirty="0" smtClean="0"/>
              <a:t>, B.; </a:t>
            </a:r>
            <a:r>
              <a:rPr lang="cs-CZ" sz="1400" b="1" dirty="0" err="1" smtClean="0"/>
              <a:t>Bray</a:t>
            </a:r>
            <a:r>
              <a:rPr lang="cs-CZ" sz="1400" b="1" dirty="0" smtClean="0"/>
              <a:t>, D.; </a:t>
            </a:r>
            <a:r>
              <a:rPr lang="cs-CZ" sz="1400" b="1" dirty="0" err="1" smtClean="0"/>
              <a:t>Johnson</a:t>
            </a:r>
            <a:r>
              <a:rPr lang="cs-CZ" sz="1400" b="1" dirty="0" smtClean="0"/>
              <a:t>, A.; </a:t>
            </a:r>
            <a:r>
              <a:rPr lang="cs-CZ" sz="1400" b="1" dirty="0" err="1" smtClean="0"/>
              <a:t>Lewis</a:t>
            </a:r>
            <a:r>
              <a:rPr lang="cs-CZ" sz="1400" b="1" dirty="0" smtClean="0"/>
              <a:t>, J.; </a:t>
            </a:r>
            <a:r>
              <a:rPr lang="cs-CZ" sz="1400" b="1" dirty="0" err="1" smtClean="0"/>
              <a:t>Raff</a:t>
            </a:r>
            <a:r>
              <a:rPr lang="cs-CZ" sz="1400" b="1" dirty="0" smtClean="0"/>
              <a:t>, M.; </a:t>
            </a:r>
            <a:r>
              <a:rPr lang="cs-CZ" sz="1400" b="1" dirty="0" err="1" smtClean="0"/>
              <a:t>Roberts</a:t>
            </a:r>
            <a:r>
              <a:rPr lang="cs-CZ" sz="1400" b="1" dirty="0" smtClean="0"/>
              <a:t>, K.; Walter, P.</a:t>
            </a:r>
            <a:endParaRPr lang="cs-CZ" sz="1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1196752"/>
            <a:ext cx="4248472" cy="4846320"/>
          </a:xfrm>
        </p:spPr>
        <p:txBody>
          <a:bodyPr>
            <a:noAutofit/>
          </a:bodyPr>
          <a:lstStyle/>
          <a:p>
            <a:r>
              <a:rPr lang="cs-CZ" sz="2200" dirty="0" smtClean="0"/>
              <a:t>Sestřih je řízen hlavně </a:t>
            </a:r>
            <a:r>
              <a:rPr lang="cs-CZ" sz="2200" dirty="0" err="1" smtClean="0"/>
              <a:t>snRNP</a:t>
            </a:r>
            <a:r>
              <a:rPr lang="cs-CZ" sz="2200" dirty="0" smtClean="0"/>
              <a:t> částicemi </a:t>
            </a:r>
            <a:r>
              <a:rPr lang="cs-CZ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</a:t>
            </a:r>
            <a:r>
              <a:rPr lang="cs-CZ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</a:t>
            </a:r>
            <a:r>
              <a:rPr lang="cs-CZ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ribonucleoprotein</a:t>
            </a:r>
            <a:r>
              <a:rPr lang="cs-CZ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particles</a:t>
            </a:r>
            <a:r>
              <a:rPr lang="cs-CZ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cs-CZ" sz="2200" dirty="0" smtClean="0"/>
              <a:t>.</a:t>
            </a:r>
          </a:p>
          <a:p>
            <a:r>
              <a:rPr lang="cs-CZ" sz="2200" dirty="0" err="1" smtClean="0"/>
              <a:t>snRNP</a:t>
            </a:r>
            <a:r>
              <a:rPr lang="cs-CZ" sz="2200" dirty="0" smtClean="0"/>
              <a:t> částice tvoří tzv. </a:t>
            </a:r>
            <a:r>
              <a:rPr lang="cs-CZ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spliceosome</a:t>
            </a:r>
            <a:r>
              <a:rPr lang="cs-CZ" sz="2200" dirty="0" smtClean="0"/>
              <a:t>, který zprostředkuje přiblížení obou konců intronů.</a:t>
            </a:r>
          </a:p>
          <a:p>
            <a:r>
              <a:rPr lang="cs-CZ" sz="2200" dirty="0" smtClean="0"/>
              <a:t>Klíčový je </a:t>
            </a: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specifický Adenin</a:t>
            </a:r>
            <a:r>
              <a:rPr lang="cs-CZ" sz="2200" dirty="0" smtClean="0"/>
              <a:t> intronu tzv. </a:t>
            </a:r>
            <a:r>
              <a:rPr lang="cs-CZ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místo větvení – </a:t>
            </a:r>
            <a:r>
              <a:rPr lang="cs-CZ" sz="2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branching</a:t>
            </a:r>
            <a:r>
              <a:rPr lang="cs-CZ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</a:t>
            </a:r>
            <a:r>
              <a:rPr lang="cs-CZ" sz="2200" dirty="0" smtClean="0"/>
              <a:t>, který rozštěpí 5´-</a:t>
            </a:r>
            <a:r>
              <a:rPr lang="cs-CZ" sz="2200" dirty="0" err="1" smtClean="0"/>
              <a:t>sestřihové</a:t>
            </a:r>
            <a:r>
              <a:rPr lang="cs-CZ" sz="2200" dirty="0" smtClean="0"/>
              <a:t> místo intronu </a:t>
            </a:r>
            <a:r>
              <a:rPr lang="cs-CZ" sz="2200" dirty="0" smtClean="0">
                <a:sym typeface="Symbol"/>
              </a:rPr>
              <a:t> vzniká smyčka (tzv. </a:t>
            </a:r>
            <a:r>
              <a:rPr lang="cs-CZ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lasovitá</a:t>
            </a:r>
            <a:r>
              <a:rPr lang="cs-CZ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struktura</a:t>
            </a:r>
            <a:r>
              <a:rPr lang="cs-CZ" sz="2200" dirty="0" smtClean="0">
                <a:sym typeface="Symbol"/>
              </a:rPr>
              <a:t> - </a:t>
            </a:r>
            <a:r>
              <a:rPr lang="cs-CZ" sz="2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lariat</a:t>
            </a:r>
            <a:r>
              <a:rPr lang="cs-CZ" sz="2200" dirty="0" smtClean="0">
                <a:sym typeface="Symbol"/>
              </a:rPr>
              <a:t>).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921" t="2692" r="3099" b="1081"/>
          <a:stretch>
            <a:fillRect/>
          </a:stretch>
        </p:blipFill>
        <p:spPr bwMode="auto">
          <a:xfrm>
            <a:off x="3563888" y="116632"/>
            <a:ext cx="449619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3394720" cy="1291640"/>
          </a:xfrm>
        </p:spPr>
        <p:txBody>
          <a:bodyPr>
            <a:normAutofit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Mechanismus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sestřihu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340768"/>
            <a:ext cx="3960440" cy="4846320"/>
          </a:xfrm>
        </p:spPr>
        <p:txBody>
          <a:bodyPr>
            <a:normAutofit/>
          </a:bodyPr>
          <a:lstStyle/>
          <a:p>
            <a:r>
              <a:rPr lang="cs-CZ" sz="2300" dirty="0" smtClean="0"/>
              <a:t>Volný 3´-konec prvního </a:t>
            </a:r>
            <a:r>
              <a:rPr lang="cs-CZ" sz="2300" dirty="0" err="1" smtClean="0"/>
              <a:t>exonu</a:t>
            </a:r>
            <a:r>
              <a:rPr lang="cs-CZ" sz="2300" dirty="0" smtClean="0"/>
              <a:t> potom reaguje s 5´-koncem následujícího </a:t>
            </a:r>
            <a:r>
              <a:rPr lang="cs-CZ" sz="2300" dirty="0" err="1" smtClean="0"/>
              <a:t>exonu</a:t>
            </a:r>
            <a:r>
              <a:rPr lang="cs-CZ" sz="2300" dirty="0" smtClean="0"/>
              <a:t>.</a:t>
            </a:r>
          </a:p>
          <a:p>
            <a:r>
              <a:rPr lang="cs-CZ" sz="2300" dirty="0" smtClean="0"/>
              <a:t>Intron se uvolňuje v </a:t>
            </a:r>
            <a:r>
              <a:rPr lang="cs-CZ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cyklické </a:t>
            </a:r>
            <a:r>
              <a:rPr lang="cs-CZ" sz="2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lasovité</a:t>
            </a:r>
            <a:r>
              <a:rPr lang="cs-CZ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podobě</a:t>
            </a:r>
            <a:r>
              <a:rPr lang="cs-CZ" sz="2300" dirty="0" smtClean="0"/>
              <a:t> a je následně odbourán.</a:t>
            </a:r>
          </a:p>
          <a:p>
            <a:r>
              <a:rPr lang="cs-CZ" sz="2300" dirty="0" err="1" smtClean="0"/>
              <a:t>Exony</a:t>
            </a:r>
            <a:r>
              <a:rPr lang="cs-CZ" sz="2300" dirty="0" smtClean="0"/>
              <a:t> se spojují do finální </a:t>
            </a:r>
            <a:r>
              <a:rPr lang="cs-CZ" sz="2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kodující</a:t>
            </a:r>
            <a:r>
              <a:rPr lang="cs-CZ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sekvence</a:t>
            </a:r>
            <a:r>
              <a:rPr lang="cs-CZ" sz="2300" dirty="0" smtClean="0"/>
              <a:t> nově se tvořící </a:t>
            </a:r>
            <a:r>
              <a:rPr lang="cs-CZ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messenger</a:t>
            </a:r>
            <a:r>
              <a:rPr lang="cs-CZ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cs-CZ" sz="2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mRNA</a:t>
            </a:r>
            <a:r>
              <a:rPr lang="cs-CZ" sz="2300" dirty="0" smtClean="0"/>
              <a:t>.</a:t>
            </a:r>
            <a:endParaRPr lang="cs-CZ" sz="23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4016" y="6074712"/>
            <a:ext cx="4427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Základy buněčné biologie -- Úvod do molekulární biologie buňky - </a:t>
            </a:r>
            <a:r>
              <a:rPr lang="cs-CZ" sz="1400" b="1" dirty="0" err="1" smtClean="0"/>
              <a:t>Alberts</a:t>
            </a:r>
            <a:r>
              <a:rPr lang="cs-CZ" sz="1400" b="1" dirty="0" smtClean="0"/>
              <a:t>, B.; </a:t>
            </a:r>
            <a:r>
              <a:rPr lang="cs-CZ" sz="1400" b="1" dirty="0" err="1" smtClean="0"/>
              <a:t>Bray</a:t>
            </a:r>
            <a:r>
              <a:rPr lang="cs-CZ" sz="1400" b="1" dirty="0" smtClean="0"/>
              <a:t>, D.; </a:t>
            </a:r>
            <a:r>
              <a:rPr lang="cs-CZ" sz="1400" b="1" dirty="0" err="1" smtClean="0"/>
              <a:t>Johnson</a:t>
            </a:r>
            <a:r>
              <a:rPr lang="cs-CZ" sz="1400" b="1" dirty="0" smtClean="0"/>
              <a:t>, A.; </a:t>
            </a:r>
            <a:r>
              <a:rPr lang="cs-CZ" sz="1400" b="1" dirty="0" err="1" smtClean="0"/>
              <a:t>Lewis</a:t>
            </a:r>
            <a:r>
              <a:rPr lang="cs-CZ" sz="1400" b="1" dirty="0" smtClean="0"/>
              <a:t>, J.; </a:t>
            </a:r>
            <a:r>
              <a:rPr lang="cs-CZ" sz="1400" b="1" dirty="0" err="1" smtClean="0"/>
              <a:t>Raff</a:t>
            </a:r>
            <a:r>
              <a:rPr lang="cs-CZ" sz="1400" b="1" dirty="0" smtClean="0"/>
              <a:t>, M.; </a:t>
            </a:r>
            <a:r>
              <a:rPr lang="cs-CZ" sz="1400" b="1" dirty="0" err="1" smtClean="0"/>
              <a:t>Roberts</a:t>
            </a:r>
            <a:r>
              <a:rPr lang="cs-CZ" sz="1400" b="1" dirty="0" smtClean="0"/>
              <a:t>, K.; Walter, P.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3034680" cy="626328"/>
          </a:xfrm>
        </p:spPr>
        <p:txBody>
          <a:bodyPr/>
          <a:lstStyle/>
          <a:p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spliceozom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084168" y="4451628"/>
            <a:ext cx="20162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http://books.google.cz/books?id=mysfytSIlX8C&amp;pg=PA249&amp;lpg=PA249&amp;dq=ribozomy+80s&amp;source=bl&amp;ots=N4uyeK2hIG&amp;sig=OawWxN3jBqeedJ3hl0kmZzmodZs&amp;hl=cs&amp;sa=X&amp;ei=3gCsU4L9O9OP0wXfmICABw&amp;ved=0CGIQ6AEwBw#v=onepage&amp;q=ribozomy%2080s&amp;f=false</a:t>
            </a:r>
            <a:endParaRPr lang="cs-CZ" sz="1200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7200393" cy="363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35496" y="4221088"/>
            <a:ext cx="619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Struktura </a:t>
            </a:r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spliceozomu</a:t>
            </a:r>
            <a:r>
              <a:rPr lang="cs-CZ" sz="2400" dirty="0" smtClean="0"/>
              <a:t> tvořenému nukleoproteinovým komplexem vznikajícím z </a:t>
            </a:r>
            <a:r>
              <a:rPr lang="cs-CZ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snRNP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-proteinů</a:t>
            </a:r>
            <a:r>
              <a:rPr lang="cs-CZ" sz="2400" dirty="0" smtClean="0"/>
              <a:t> a </a:t>
            </a:r>
            <a:r>
              <a:rPr lang="cs-CZ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snRNA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</a:t>
            </a:r>
            <a:r>
              <a:rPr lang="cs-CZ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</a:t>
            </a:r>
            <a:r>
              <a:rPr lang="cs-CZ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RNA)</a:t>
            </a:r>
            <a:r>
              <a:rPr lang="cs-CZ" sz="2400" dirty="0" smtClean="0"/>
              <a:t>. Vznikající </a:t>
            </a:r>
            <a:r>
              <a:rPr lang="cs-CZ" sz="2400" dirty="0" err="1" smtClean="0"/>
              <a:t>snRNP</a:t>
            </a:r>
            <a:r>
              <a:rPr lang="cs-CZ" sz="2400" dirty="0" smtClean="0"/>
              <a:t> částice se potom vážou v různých místech </a:t>
            </a:r>
            <a:r>
              <a:rPr lang="cs-CZ" sz="2400" dirty="0" err="1" smtClean="0"/>
              <a:t>hnRNA</a:t>
            </a:r>
            <a:r>
              <a:rPr lang="cs-CZ" sz="2400" dirty="0" smtClean="0"/>
              <a:t> a zprostředkovávají  výsledný </a:t>
            </a:r>
            <a:r>
              <a:rPr lang="cs-CZ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splicing</a:t>
            </a:r>
            <a:r>
              <a:rPr lang="cs-CZ" sz="2400" dirty="0" smtClean="0"/>
              <a:t> primárního </a:t>
            </a:r>
            <a:r>
              <a:rPr lang="cs-CZ" sz="2400" dirty="0" err="1" smtClean="0"/>
              <a:t>transkriptu</a:t>
            </a:r>
            <a:endParaRPr lang="cs-CZ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7643192" cy="764704"/>
          </a:xfrm>
        </p:spPr>
        <p:txBody>
          <a:bodyPr>
            <a:normAutofit/>
          </a:bodyPr>
          <a:lstStyle/>
          <a:p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Lasovitá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intronu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08520" y="2924944"/>
            <a:ext cx="6192688" cy="371703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Zapojený adenosin</a:t>
            </a:r>
            <a:br>
              <a:rPr lang="cs-CZ" sz="2400" dirty="0" smtClean="0"/>
            </a:br>
            <a:r>
              <a:rPr lang="cs-CZ" sz="2400" dirty="0" smtClean="0"/>
              <a:t>je součástí tzv. místa</a:t>
            </a:r>
            <a:br>
              <a:rPr lang="cs-CZ" sz="2400" dirty="0" smtClean="0"/>
            </a:br>
            <a:r>
              <a:rPr lang="cs-CZ" sz="2400" dirty="0" smtClean="0"/>
              <a:t>větvení (</a:t>
            </a:r>
            <a:r>
              <a:rPr lang="cs-CZ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branching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</a:t>
            </a:r>
            <a:r>
              <a:rPr lang="cs-CZ" sz="2400" dirty="0" smtClean="0"/>
              <a:t>).</a:t>
            </a:r>
          </a:p>
          <a:p>
            <a:r>
              <a:rPr lang="cs-CZ" sz="2400" dirty="0" smtClean="0"/>
              <a:t>V první fázi </a:t>
            </a:r>
            <a:r>
              <a:rPr lang="cs-CZ" sz="2400" dirty="0" err="1" smtClean="0"/>
              <a:t>splicingu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se vytváří 2´-5´</a:t>
            </a:r>
            <a:r>
              <a:rPr lang="cs-CZ" sz="2400" dirty="0" err="1" smtClean="0"/>
              <a:t>fosfodiesterová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vazba mezi 5´-koncem intronu</a:t>
            </a:r>
            <a:br>
              <a:rPr lang="cs-CZ" sz="2400" dirty="0" smtClean="0"/>
            </a:br>
            <a:r>
              <a:rPr lang="cs-CZ" sz="2400" dirty="0" smtClean="0"/>
              <a:t>a 2´-hydroxylem </a:t>
            </a:r>
            <a:r>
              <a:rPr lang="cs-CZ" sz="2400" dirty="0" err="1" smtClean="0"/>
              <a:t>ribosy</a:t>
            </a:r>
            <a:r>
              <a:rPr lang="cs-CZ" sz="2400" dirty="0" smtClean="0"/>
              <a:t> tohoto</a:t>
            </a:r>
            <a:br>
              <a:rPr lang="cs-CZ" sz="2400" dirty="0" smtClean="0"/>
            </a:br>
            <a:r>
              <a:rPr lang="cs-CZ" sz="2400" dirty="0" smtClean="0"/>
              <a:t>adenosinu, jako klíčovou</a:t>
            </a:r>
            <a:br>
              <a:rPr lang="cs-CZ" sz="2400" dirty="0" smtClean="0"/>
            </a:br>
            <a:r>
              <a:rPr lang="cs-CZ" sz="2400" dirty="0" smtClean="0"/>
              <a:t>součást místa větvení uvnitř intronu.</a:t>
            </a:r>
            <a:endParaRPr lang="cs-CZ" sz="2400" dirty="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107580" y="788565"/>
          <a:ext cx="5992812" cy="5592763"/>
        </p:xfrm>
        <a:graphic>
          <a:graphicData uri="http://schemas.openxmlformats.org/presentationml/2006/ole">
            <p:oleObj spid="_x0000_s20484" name="ChemSketch" r:id="rId3" imgW="6260760" imgH="5843160" progId="">
              <p:embed/>
            </p:oleObj>
          </a:graphicData>
        </a:graphic>
      </p:graphicFrame>
      <p:sp>
        <p:nvSpPr>
          <p:cNvPr id="5" name="Elipsa 4"/>
          <p:cNvSpPr/>
          <p:nvPr/>
        </p:nvSpPr>
        <p:spPr>
          <a:xfrm>
            <a:off x="3419872" y="1772816"/>
            <a:ext cx="1944216" cy="1944216"/>
          </a:xfrm>
          <a:prstGeom prst="ellipse">
            <a:avLst/>
          </a:prstGeom>
          <a:solidFill>
            <a:srgbClr val="0070C0">
              <a:alpha val="15000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004048" y="99350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Místo větvení </a:t>
            </a:r>
            <a:r>
              <a:rPr lang="cs-C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branching</a:t>
            </a:r>
            <a:r>
              <a:rPr lang="cs-C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point)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cca 30bp před 3´-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sestřihovým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místem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979760" y="908720"/>
            <a:ext cx="432000" cy="36933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5´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88072" y="5291916"/>
            <a:ext cx="432000" cy="36933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3´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516264" y="5435932"/>
            <a:ext cx="432000" cy="36933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3´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36096" y="2420888"/>
            <a:ext cx="1944000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5´-konec intronu</a:t>
            </a:r>
            <a:endParaRPr lang="cs-CZ" dirty="0"/>
          </a:p>
        </p:txBody>
      </p:sp>
      <p:cxnSp>
        <p:nvCxnSpPr>
          <p:cNvPr id="12" name="Přímá spojovací šipka 11"/>
          <p:cNvCxnSpPr>
            <a:stCxn id="10" idx="2"/>
          </p:cNvCxnSpPr>
          <p:nvPr/>
        </p:nvCxnSpPr>
        <p:spPr>
          <a:xfrm flipH="1">
            <a:off x="6012160" y="2790220"/>
            <a:ext cx="395936" cy="638780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4688306" y="5215345"/>
            <a:ext cx="0" cy="147600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  <a:scene3d>
            <a:camera prst="orthographicFront">
              <a:rot lat="0" lon="6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860032" y="6372036"/>
            <a:ext cx="1944000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3´-konec intronu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-77648"/>
            <a:ext cx="5482952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sestřih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617" y="3387435"/>
            <a:ext cx="65817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9344" y="692696"/>
            <a:ext cx="7239000" cy="2952328"/>
          </a:xfrm>
        </p:spPr>
        <p:txBody>
          <a:bodyPr>
            <a:noAutofit/>
          </a:bodyPr>
          <a:lstStyle/>
          <a:p>
            <a:r>
              <a:rPr lang="cs-CZ" dirty="0" smtClean="0"/>
              <a:t>Možnost sestřihu </a:t>
            </a:r>
            <a:r>
              <a:rPr lang="cs-CZ" dirty="0" err="1" smtClean="0"/>
              <a:t>exon</a:t>
            </a:r>
            <a:r>
              <a:rPr lang="cs-CZ" dirty="0" smtClean="0"/>
              <a:t>-intronové sekvence primárního </a:t>
            </a:r>
            <a:r>
              <a:rPr lang="cs-CZ" dirty="0" err="1" smtClean="0"/>
              <a:t>transkriptu</a:t>
            </a:r>
            <a:r>
              <a:rPr lang="cs-CZ" dirty="0" smtClean="0"/>
              <a:t> různými způsoby dle buněčného typu a vývojového stádia buňky.</a:t>
            </a:r>
          </a:p>
          <a:p>
            <a:r>
              <a:rPr lang="cs-CZ" dirty="0" smtClean="0"/>
              <a:t>Možnost produkce různých </a:t>
            </a:r>
            <a:r>
              <a:rPr lang="cs-CZ" dirty="0" err="1" smtClean="0"/>
              <a:t>mRNA</a:t>
            </a:r>
            <a:r>
              <a:rPr lang="cs-CZ" dirty="0" smtClean="0"/>
              <a:t> </a:t>
            </a:r>
            <a:r>
              <a:rPr lang="cs-CZ" dirty="0" smtClean="0">
                <a:sym typeface="Symbol"/>
              </a:rPr>
              <a:t> tvorba různých proteinů kódovaných jedním genem. (tvorba </a:t>
            </a:r>
            <a:r>
              <a:rPr lang="cs-CZ" dirty="0" err="1" smtClean="0">
                <a:sym typeface="Symbol"/>
              </a:rPr>
              <a:t>diverzity</a:t>
            </a:r>
            <a:r>
              <a:rPr lang="cs-CZ" dirty="0" smtClean="0">
                <a:sym typeface="Symbol"/>
              </a:rPr>
              <a:t> v biologických funkcích příslušného genu).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512168" y="6362164"/>
            <a:ext cx="666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Základy buněčné biologie -- Úvod do molekulární biologie buňky - </a:t>
            </a:r>
            <a:r>
              <a:rPr lang="cs-CZ" sz="1400" b="1" dirty="0" err="1" smtClean="0"/>
              <a:t>Alberts</a:t>
            </a:r>
            <a:r>
              <a:rPr lang="cs-CZ" sz="1400" b="1" dirty="0" smtClean="0"/>
              <a:t>, B.; </a:t>
            </a:r>
            <a:r>
              <a:rPr lang="cs-CZ" sz="1400" b="1" dirty="0" err="1" smtClean="0"/>
              <a:t>Bray</a:t>
            </a:r>
            <a:r>
              <a:rPr lang="cs-CZ" sz="1400" b="1" dirty="0" smtClean="0"/>
              <a:t>, D.; </a:t>
            </a:r>
            <a:r>
              <a:rPr lang="cs-CZ" sz="1400" b="1" dirty="0" err="1" smtClean="0"/>
              <a:t>Johnson</a:t>
            </a:r>
            <a:r>
              <a:rPr lang="cs-CZ" sz="1400" b="1" dirty="0" smtClean="0"/>
              <a:t>, A.; </a:t>
            </a:r>
            <a:r>
              <a:rPr lang="cs-CZ" sz="1400" b="1" dirty="0" err="1" smtClean="0"/>
              <a:t>Lewis</a:t>
            </a:r>
            <a:r>
              <a:rPr lang="cs-CZ" sz="1400" b="1" dirty="0" smtClean="0"/>
              <a:t>, J.; </a:t>
            </a:r>
            <a:r>
              <a:rPr lang="cs-CZ" sz="1400" b="1" dirty="0" err="1" smtClean="0"/>
              <a:t>Raff</a:t>
            </a:r>
            <a:r>
              <a:rPr lang="cs-CZ" sz="1400" b="1" dirty="0" smtClean="0"/>
              <a:t>, M.; </a:t>
            </a:r>
            <a:r>
              <a:rPr lang="cs-CZ" sz="1400" b="1" dirty="0" err="1" smtClean="0"/>
              <a:t>Roberts</a:t>
            </a:r>
            <a:r>
              <a:rPr lang="cs-CZ" sz="1400" b="1" dirty="0" smtClean="0"/>
              <a:t>, K.; Walter, P.</a:t>
            </a:r>
            <a:endParaRPr lang="cs-CZ" sz="1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43808" y="533400"/>
            <a:ext cx="6120680" cy="2868168"/>
          </a:xfrm>
        </p:spPr>
        <p:txBody>
          <a:bodyPr/>
          <a:lstStyle/>
          <a:p>
            <a:r>
              <a:rPr lang="cs-CZ" sz="40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Posttranskripční</a:t>
            </a:r>
            <a:r>
              <a:rPr lang="cs-CZ" sz="4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modifikace RNA</a:t>
            </a:r>
            <a:br>
              <a:rPr lang="cs-CZ" sz="4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cs-CZ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(RNA </a:t>
            </a:r>
            <a:r>
              <a:rPr lang="cs-CZ" sz="2800" u="sng" cap="none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processing</a:t>
            </a:r>
            <a:r>
              <a:rPr lang="cs-CZ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</a:t>
            </a:r>
            <a:endParaRPr lang="cs-CZ" sz="40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Úprava RNA po ukončení transkripce</a:t>
            </a:r>
            <a:endParaRPr lang="cs-CZ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1216" y="354400"/>
            <a:ext cx="6635080" cy="698336"/>
          </a:xfrm>
        </p:spPr>
        <p:txBody>
          <a:bodyPr/>
          <a:lstStyle/>
          <a:p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Posttranskripční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úpravy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12776"/>
            <a:ext cx="6840760" cy="5256584"/>
          </a:xfrm>
        </p:spPr>
        <p:txBody>
          <a:bodyPr>
            <a:normAutofit/>
          </a:bodyPr>
          <a:lstStyle/>
          <a:p>
            <a:r>
              <a:rPr lang="cs-CZ" dirty="0" smtClean="0"/>
              <a:t>Při transkripci jaderné </a:t>
            </a:r>
            <a:r>
              <a:rPr lang="cs-CZ" dirty="0" err="1" smtClean="0"/>
              <a:t>dsDNA</a:t>
            </a:r>
            <a:r>
              <a:rPr lang="cs-CZ" dirty="0" smtClean="0"/>
              <a:t> se syntetizují u </a:t>
            </a:r>
            <a:r>
              <a:rPr lang="cs-CZ" dirty="0" err="1" smtClean="0"/>
              <a:t>eukaryot</a:t>
            </a:r>
            <a:r>
              <a:rPr lang="cs-CZ" dirty="0" smtClean="0"/>
              <a:t> vždy</a:t>
            </a:r>
            <a:br>
              <a:rPr lang="cs-CZ" dirty="0" smtClean="0"/>
            </a:b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prekurzorové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RNA –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hnRNA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mRNA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rRNA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cs-CZ" dirty="0" smtClean="0"/>
              <a:t>Všechny tyto </a:t>
            </a:r>
            <a:r>
              <a:rPr lang="cs-CZ" dirty="0" err="1" smtClean="0"/>
              <a:t>prekurzorové</a:t>
            </a:r>
            <a:r>
              <a:rPr lang="cs-CZ" dirty="0" smtClean="0"/>
              <a:t> RNA lze vnímat jako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primární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transkripty</a:t>
            </a:r>
            <a:r>
              <a:rPr lang="cs-CZ" dirty="0" smtClean="0"/>
              <a:t>.</a:t>
            </a:r>
            <a:endParaRPr lang="cs-CZ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cs-CZ" dirty="0" smtClean="0"/>
              <a:t>(</a:t>
            </a:r>
            <a:r>
              <a:rPr lang="cs-CZ" sz="2000" dirty="0" smtClean="0"/>
              <a:t>pozn.</a:t>
            </a:r>
            <a:r>
              <a:rPr lang="cs-CZ" dirty="0" smtClean="0"/>
              <a:t> I při transkripci mitochondriálního genomu vzniká primární </a:t>
            </a:r>
            <a:r>
              <a:rPr lang="cs-CZ" dirty="0" err="1" smtClean="0"/>
              <a:t>transkript</a:t>
            </a:r>
            <a:r>
              <a:rPr lang="cs-CZ" dirty="0" smtClean="0"/>
              <a:t>).</a:t>
            </a:r>
          </a:p>
          <a:p>
            <a:r>
              <a:rPr lang="cs-CZ" dirty="0" err="1" smtClean="0"/>
              <a:t>Posttranskripčními</a:t>
            </a:r>
            <a:r>
              <a:rPr lang="cs-CZ" dirty="0" smtClean="0"/>
              <a:t> modifikacemi  rozumíme úprava primárních </a:t>
            </a:r>
            <a:r>
              <a:rPr lang="cs-CZ" dirty="0" err="1" smtClean="0"/>
              <a:t>transkriptů</a:t>
            </a:r>
            <a:r>
              <a:rPr lang="cs-CZ" dirty="0" smtClean="0"/>
              <a:t> před jejich výstupem z jádra do cytoplazmy, kde potom plní své funkce.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761042" y="2230580"/>
            <a:ext cx="6588000" cy="882677"/>
          </a:xfrm>
          <a:prstGeom prst="roundRect">
            <a:avLst/>
          </a:prstGeom>
          <a:solidFill>
            <a:srgbClr val="0070C0">
              <a:alpha val="20000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733327" y="3933056"/>
            <a:ext cx="6070921" cy="882677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9344" y="1196752"/>
            <a:ext cx="7239000" cy="5661248"/>
          </a:xfrm>
        </p:spPr>
        <p:txBody>
          <a:bodyPr/>
          <a:lstStyle/>
          <a:p>
            <a:r>
              <a:rPr lang="cs-CZ" dirty="0" smtClean="0"/>
              <a:t>Hlavní </a:t>
            </a:r>
            <a:r>
              <a:rPr lang="cs-CZ" dirty="0" err="1" smtClean="0"/>
              <a:t>posttranskripční</a:t>
            </a:r>
            <a:r>
              <a:rPr lang="cs-CZ" dirty="0" smtClean="0"/>
              <a:t> úpravy jsou:</a:t>
            </a:r>
          </a:p>
          <a:p>
            <a:pPr marL="1165225" indent="-514350">
              <a:buFont typeface="+mj-lt"/>
              <a:buAutoNum type="arabicParenR"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MODIFIKACE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hnRNA</a:t>
            </a:r>
            <a:r>
              <a:rPr lang="cs-CZ" dirty="0" smtClean="0"/>
              <a:t> – nedochází k narušení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primární struktury </a:t>
            </a:r>
            <a:r>
              <a:rPr lang="cs-CZ" dirty="0" err="1" smtClean="0"/>
              <a:t>transkriptu</a:t>
            </a:r>
            <a:r>
              <a:rPr lang="cs-CZ" dirty="0" smtClean="0"/>
              <a:t>.</a:t>
            </a:r>
          </a:p>
          <a:p>
            <a:pPr marL="1441450" indent="-360363">
              <a:buFont typeface="+mj-lt"/>
              <a:buAutoNum type="alphaLcParenR"/>
            </a:pP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 komplexů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hnRNA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proteiny.</a:t>
            </a:r>
          </a:p>
          <a:p>
            <a:pPr marL="1441450" indent="-360363">
              <a:buFont typeface="+mj-lt"/>
              <a:buAutoNum type="alphaLcParenR"/>
            </a:pP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Úprava 5´-konce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hnRNA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připojením tzv. čepičky (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capping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1441450" indent="-360363">
              <a:buFont typeface="+mj-lt"/>
              <a:buAutoNum type="alphaLcParenR"/>
            </a:pP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Polyadenylace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3´-konce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hnRNA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163638" indent="-539750">
              <a:buFont typeface="+mj-lt"/>
              <a:buAutoNum type="arabicParenR" startAt="2"/>
            </a:pPr>
            <a:r>
              <a:rPr lang="cs-CZ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Sestřih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hnRNA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/>
              <a:t>– vystřižení nekódujících úseků – INTRONŮ ze struktury </a:t>
            </a:r>
            <a:r>
              <a:rPr lang="cs-CZ" dirty="0" err="1" smtClean="0"/>
              <a:t>hnRNA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>Zásah do primární struktury </a:t>
            </a:r>
            <a:r>
              <a:rPr lang="cs-CZ" dirty="0" err="1" smtClean="0"/>
              <a:t>hnRNA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635080" cy="698336"/>
          </a:xfrm>
        </p:spPr>
        <p:txBody>
          <a:bodyPr/>
          <a:lstStyle/>
          <a:p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Posttranskripční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úpravy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512392" y="2978371"/>
            <a:ext cx="6155952" cy="1818781"/>
          </a:xfrm>
          <a:prstGeom prst="roundRect">
            <a:avLst/>
          </a:prstGeom>
          <a:solidFill>
            <a:srgbClr val="0070C0">
              <a:alpha val="20000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707088" cy="770344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Souhrn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zpracování</a:t>
            </a:r>
            <a:r>
              <a:rPr lang="cs-CZ" dirty="0" smtClean="0"/>
              <a:t> </a:t>
            </a:r>
            <a:r>
              <a:rPr lang="cs-CZ" u="sng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</a:t>
            </a: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Zástupný symbol pro obsah 12" descr="souhrn_upravy mR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2163" y="1083179"/>
            <a:ext cx="5472608" cy="5472608"/>
          </a:xfrm>
        </p:spPr>
      </p:pic>
      <p:sp>
        <p:nvSpPr>
          <p:cNvPr id="5" name="TextovéPole 4"/>
          <p:cNvSpPr txBox="1"/>
          <p:nvPr/>
        </p:nvSpPr>
        <p:spPr>
          <a:xfrm>
            <a:off x="2915816" y="6381328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http://csls-text3.c.u-tokyo.ac.jp/large_fig/fig08_08.html</a:t>
            </a:r>
            <a:endParaRPr lang="cs-CZ" sz="1200" b="1" dirty="0"/>
          </a:p>
        </p:txBody>
      </p:sp>
      <p:sp>
        <p:nvSpPr>
          <p:cNvPr id="6" name="Elipsa 5"/>
          <p:cNvSpPr/>
          <p:nvPr/>
        </p:nvSpPr>
        <p:spPr>
          <a:xfrm>
            <a:off x="3311952" y="4293096"/>
            <a:ext cx="755992" cy="158399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5496" y="4509120"/>
            <a:ext cx="2988000" cy="1323439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Tvorba čepičky (</a:t>
            </a:r>
            <a:r>
              <a:rPr lang="cs-CZ" sz="2000" b="1" dirty="0" err="1" smtClean="0"/>
              <a:t>capping</a:t>
            </a:r>
            <a:r>
              <a:rPr lang="cs-CZ" sz="2000" b="1" dirty="0" smtClean="0"/>
              <a:t>) na</a:t>
            </a:r>
          </a:p>
          <a:p>
            <a:r>
              <a:rPr lang="cs-CZ" sz="2000" b="1" dirty="0" smtClean="0"/>
              <a:t>5´- konci </a:t>
            </a:r>
            <a:r>
              <a:rPr lang="cs-CZ" sz="2000" b="1" dirty="0" err="1" smtClean="0"/>
              <a:t>hnRNA</a:t>
            </a:r>
            <a:r>
              <a:rPr lang="cs-CZ" sz="2000" b="1" dirty="0" smtClean="0"/>
              <a:t> </a:t>
            </a:r>
            <a:r>
              <a:rPr lang="cs-CZ" sz="2000" b="1" dirty="0" smtClean="0">
                <a:sym typeface="Symbol"/>
              </a:rPr>
              <a:t></a:t>
            </a:r>
            <a:r>
              <a:rPr lang="cs-CZ" sz="2000" b="1" dirty="0" smtClean="0"/>
              <a:t> </a:t>
            </a:r>
            <a:r>
              <a:rPr lang="cs-CZ" sz="2000" b="1" dirty="0" err="1" smtClean="0">
                <a:sym typeface="Symbol"/>
              </a:rPr>
              <a:t>mRNA</a:t>
            </a:r>
            <a:r>
              <a:rPr lang="cs-CZ" sz="2000" b="1" dirty="0" smtClean="0">
                <a:sym typeface="Symbol"/>
              </a:rPr>
              <a:t> (</a:t>
            </a:r>
            <a:r>
              <a:rPr lang="cs-CZ" sz="2000" b="1" dirty="0" err="1" smtClean="0">
                <a:sym typeface="Symbol"/>
              </a:rPr>
              <a:t>messenger</a:t>
            </a:r>
            <a:r>
              <a:rPr lang="cs-CZ" sz="2000" b="1" dirty="0" smtClean="0">
                <a:sym typeface="Symbol"/>
              </a:rPr>
              <a:t> RNA)</a:t>
            </a:r>
            <a:endParaRPr lang="cs-CZ" sz="2000" b="1" dirty="0"/>
          </a:p>
        </p:txBody>
      </p:sp>
      <p:cxnSp>
        <p:nvCxnSpPr>
          <p:cNvPr id="9" name="Přímá spojovací čára 8"/>
          <p:cNvCxnSpPr>
            <a:stCxn id="7" idx="3"/>
          </p:cNvCxnSpPr>
          <p:nvPr/>
        </p:nvCxnSpPr>
        <p:spPr>
          <a:xfrm flipV="1">
            <a:off x="3023496" y="4869162"/>
            <a:ext cx="324368" cy="30167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>
            <a:stCxn id="7" idx="3"/>
          </p:cNvCxnSpPr>
          <p:nvPr/>
        </p:nvCxnSpPr>
        <p:spPr>
          <a:xfrm>
            <a:off x="3023496" y="5170840"/>
            <a:ext cx="316046" cy="2569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a 15"/>
          <p:cNvSpPr/>
          <p:nvPr/>
        </p:nvSpPr>
        <p:spPr>
          <a:xfrm>
            <a:off x="5040144" y="4293096"/>
            <a:ext cx="1044024" cy="158399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5292080" y="4737338"/>
            <a:ext cx="2808000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Polyadenylace</a:t>
            </a:r>
            <a:r>
              <a:rPr lang="cs-CZ" sz="2000" b="1" dirty="0" smtClean="0"/>
              <a:t> na 3´-konci </a:t>
            </a:r>
            <a:r>
              <a:rPr lang="cs-CZ" sz="2000" b="1" dirty="0" err="1" smtClean="0"/>
              <a:t>hnRNA</a:t>
            </a:r>
            <a:r>
              <a:rPr lang="cs-CZ" sz="2000" b="1" dirty="0" smtClean="0"/>
              <a:t> </a:t>
            </a:r>
            <a:r>
              <a:rPr lang="cs-CZ" sz="2000" b="1" dirty="0" smtClean="0">
                <a:sym typeface="Symbol"/>
              </a:rPr>
              <a:t> </a:t>
            </a:r>
            <a:r>
              <a:rPr lang="cs-CZ" sz="2000" b="1" dirty="0" err="1" smtClean="0">
                <a:sym typeface="Symbol"/>
              </a:rPr>
              <a:t>mRNA</a:t>
            </a:r>
            <a:endParaRPr lang="cs-CZ" sz="20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940152" y="3789040"/>
            <a:ext cx="2160000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Sestřih (</a:t>
            </a:r>
            <a:r>
              <a:rPr lang="cs-CZ" sz="2000" b="1" dirty="0" err="1" smtClean="0"/>
              <a:t>splicing</a:t>
            </a:r>
            <a:r>
              <a:rPr lang="cs-CZ" sz="2000" b="1" dirty="0" smtClean="0"/>
              <a:t>)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4624"/>
            <a:ext cx="6275040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</a:t>
            </a:r>
            <a:r>
              <a:rPr lang="cs-CZ" dirty="0" smtClean="0"/>
              <a:t> </a:t>
            </a:r>
            <a:r>
              <a:rPr lang="cs-CZ" u="sng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</a:t>
            </a: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RNP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-komplexů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836712"/>
            <a:ext cx="8136904" cy="602128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Během transkripce se v jádře </a:t>
            </a:r>
            <a:r>
              <a:rPr lang="cs-CZ" dirty="0" err="1" smtClean="0"/>
              <a:t>hnRNA</a:t>
            </a:r>
            <a:r>
              <a:rPr lang="cs-CZ" dirty="0" smtClean="0"/>
              <a:t> spojuje s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hnRNP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proteiny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/>
              <a:t>a s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částicemi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snRNP</a:t>
            </a:r>
            <a:r>
              <a:rPr lang="cs-CZ" dirty="0" smtClean="0"/>
              <a:t> </a:t>
            </a:r>
            <a:r>
              <a:rPr lang="cs-CZ" dirty="0" smtClean="0">
                <a:sym typeface="Symbol"/>
              </a:rPr>
              <a:t>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hnRNP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-komplexy</a:t>
            </a:r>
            <a:r>
              <a:rPr lang="cs-CZ" dirty="0" smtClean="0">
                <a:sym typeface="Symbol"/>
              </a:rPr>
              <a:t>.</a:t>
            </a:r>
          </a:p>
          <a:p>
            <a:r>
              <a:rPr lang="cs-CZ" dirty="0" err="1" smtClean="0">
                <a:sym typeface="Symbol"/>
              </a:rPr>
              <a:t>snRNP</a:t>
            </a:r>
            <a:r>
              <a:rPr lang="cs-CZ" dirty="0" smtClean="0">
                <a:sym typeface="Symbol"/>
              </a:rPr>
              <a:t> částce vznikají vazbou </a:t>
            </a:r>
            <a:r>
              <a:rPr lang="cs-CZ" u="sng" dirty="0" err="1" smtClean="0">
                <a:sym typeface="Symbol"/>
              </a:rPr>
              <a:t>snRNP</a:t>
            </a:r>
            <a:r>
              <a:rPr lang="cs-CZ" u="sng" dirty="0" smtClean="0">
                <a:sym typeface="Symbol"/>
              </a:rPr>
              <a:t> proteinů</a:t>
            </a:r>
            <a:r>
              <a:rPr lang="cs-CZ" dirty="0" smtClean="0">
                <a:sym typeface="Symbol"/>
              </a:rPr>
              <a:t> k </a:t>
            </a:r>
            <a:r>
              <a:rPr lang="cs-CZ" u="sng" dirty="0" smtClean="0">
                <a:sym typeface="Symbol"/>
              </a:rPr>
              <a:t>malým jaderným RNA</a:t>
            </a:r>
            <a:r>
              <a:rPr lang="cs-CZ" dirty="0" smtClean="0">
                <a:sym typeface="Symbol"/>
              </a:rPr>
              <a:t>.</a:t>
            </a:r>
          </a:p>
          <a:p>
            <a:r>
              <a:rPr lang="cs-CZ" dirty="0" smtClean="0">
                <a:sym typeface="Symbol"/>
              </a:rPr>
              <a:t>Vazbou těchto částic </a:t>
            </a:r>
            <a:r>
              <a:rPr lang="cs-CZ" dirty="0" err="1" smtClean="0">
                <a:sym typeface="Symbol"/>
              </a:rPr>
              <a:t>snRNP</a:t>
            </a:r>
            <a:r>
              <a:rPr lang="cs-CZ" dirty="0" smtClean="0">
                <a:sym typeface="Symbol"/>
              </a:rPr>
              <a:t> na introny </a:t>
            </a:r>
            <a:r>
              <a:rPr lang="cs-CZ" dirty="0" err="1" smtClean="0">
                <a:sym typeface="Symbol"/>
              </a:rPr>
              <a:t>hnRNA</a:t>
            </a:r>
            <a:r>
              <a:rPr lang="cs-CZ" dirty="0" smtClean="0">
                <a:sym typeface="Symbol"/>
              </a:rPr>
              <a:t> se tvoří </a:t>
            </a:r>
            <a:r>
              <a:rPr lang="cs-CZ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splicezomy</a:t>
            </a:r>
            <a:r>
              <a:rPr lang="cs-CZ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cs-CZ" dirty="0" smtClean="0">
                <a:sym typeface="Symbol"/>
              </a:rPr>
              <a:t> částice </a:t>
            </a:r>
            <a:r>
              <a:rPr lang="cs-CZ" dirty="0" err="1" smtClean="0">
                <a:sym typeface="Symbol"/>
              </a:rPr>
              <a:t>snRNP</a:t>
            </a:r>
            <a:r>
              <a:rPr lang="cs-CZ" dirty="0" smtClean="0">
                <a:sym typeface="Symbol"/>
              </a:rPr>
              <a:t> řídí proces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sestřihu</a:t>
            </a:r>
            <a:r>
              <a:rPr lang="cs-CZ" dirty="0" smtClean="0">
                <a:sym typeface="Symbol"/>
              </a:rPr>
              <a:t> (</a:t>
            </a:r>
            <a:r>
              <a:rPr lang="cs-CZ" dirty="0" err="1" smtClean="0">
                <a:sym typeface="Symbol"/>
              </a:rPr>
              <a:t>splicingu</a:t>
            </a:r>
            <a:r>
              <a:rPr lang="cs-CZ" dirty="0" smtClean="0">
                <a:sym typeface="Symbol"/>
              </a:rPr>
              <a:t>) </a:t>
            </a:r>
            <a:r>
              <a:rPr lang="cs-CZ" dirty="0" err="1" smtClean="0">
                <a:sym typeface="Symbol"/>
              </a:rPr>
              <a:t>hnRNA</a:t>
            </a:r>
            <a:r>
              <a:rPr lang="cs-CZ" dirty="0" smtClean="0">
                <a:sym typeface="Symbol"/>
              </a:rPr>
              <a:t>,</a:t>
            </a:r>
          </a:p>
          <a:p>
            <a:r>
              <a:rPr lang="cs-CZ" dirty="0" smtClean="0">
                <a:sym typeface="Symbol"/>
              </a:rPr>
              <a:t>Při přechodu </a:t>
            </a:r>
            <a:r>
              <a:rPr lang="cs-CZ" dirty="0" err="1" smtClean="0">
                <a:sym typeface="Symbol"/>
              </a:rPr>
              <a:t>mRNA</a:t>
            </a:r>
            <a:r>
              <a:rPr lang="cs-CZ" dirty="0" smtClean="0">
                <a:sym typeface="Symbol"/>
              </a:rPr>
              <a:t> z jádra do cytoplazmy jsou </a:t>
            </a:r>
            <a:r>
              <a:rPr lang="cs-CZ" dirty="0" err="1" smtClean="0">
                <a:sym typeface="Symbol"/>
              </a:rPr>
              <a:t>hnRNP</a:t>
            </a:r>
            <a:r>
              <a:rPr lang="cs-CZ" dirty="0" smtClean="0">
                <a:sym typeface="Symbol"/>
              </a:rPr>
              <a:t> proteiny nahrazeny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mRNP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proteiny</a:t>
            </a:r>
            <a:r>
              <a:rPr lang="cs-CZ" dirty="0" smtClean="0">
                <a:sym typeface="Symbol"/>
              </a:rPr>
              <a:t>.</a:t>
            </a:r>
          </a:p>
          <a:p>
            <a:r>
              <a:rPr lang="cs-CZ" u="heavy" dirty="0" smtClean="0">
                <a:sym typeface="Symbol"/>
              </a:rPr>
              <a:t>Funkce </a:t>
            </a:r>
            <a:r>
              <a:rPr lang="cs-CZ" u="heavy" dirty="0" err="1" smtClean="0">
                <a:sym typeface="Symbol"/>
              </a:rPr>
              <a:t>hnRNP</a:t>
            </a:r>
            <a:r>
              <a:rPr lang="cs-CZ" u="heavy" dirty="0" smtClean="0">
                <a:sym typeface="Symbol"/>
              </a:rPr>
              <a:t> proteinů</a:t>
            </a:r>
            <a:r>
              <a:rPr lang="cs-CZ" dirty="0" smtClean="0">
                <a:sym typeface="Symbol"/>
              </a:rPr>
              <a:t>:</a:t>
            </a:r>
          </a:p>
          <a:p>
            <a:pPr marL="542925" indent="-273050">
              <a:buFont typeface="Arial" pitchFamily="34" charset="0"/>
              <a:buChar char="•"/>
            </a:pPr>
            <a:r>
              <a:rPr lang="cs-CZ" dirty="0" smtClean="0">
                <a:sym typeface="Symbol"/>
              </a:rPr>
              <a:t>navozují vhodnou </a:t>
            </a:r>
            <a:r>
              <a:rPr lang="cs-CZ" dirty="0" err="1" smtClean="0">
                <a:sym typeface="Symbol"/>
              </a:rPr>
              <a:t>konformaci</a:t>
            </a:r>
            <a:r>
              <a:rPr lang="cs-CZ" dirty="0" smtClean="0">
                <a:sym typeface="Symbol"/>
              </a:rPr>
              <a:t> </a:t>
            </a:r>
            <a:r>
              <a:rPr lang="cs-CZ" dirty="0" err="1" smtClean="0">
                <a:sym typeface="Symbol"/>
              </a:rPr>
              <a:t>hnRNA</a:t>
            </a:r>
            <a:r>
              <a:rPr lang="cs-CZ" dirty="0">
                <a:sym typeface="Symbol"/>
              </a:rPr>
              <a:t> </a:t>
            </a:r>
            <a:r>
              <a:rPr lang="cs-CZ" dirty="0" smtClean="0">
                <a:sym typeface="Symbol"/>
              </a:rPr>
              <a:t>pro </a:t>
            </a:r>
            <a:r>
              <a:rPr lang="cs-CZ" dirty="0" err="1" smtClean="0">
                <a:sym typeface="Symbol"/>
              </a:rPr>
              <a:t>posttranskripční</a:t>
            </a:r>
            <a:r>
              <a:rPr lang="cs-CZ" dirty="0" smtClean="0">
                <a:sym typeface="Symbol"/>
              </a:rPr>
              <a:t> úpravy</a:t>
            </a:r>
          </a:p>
          <a:p>
            <a:pPr marL="542925" indent="-273050">
              <a:buFont typeface="Arial" pitchFamily="34" charset="0"/>
              <a:buChar char="•"/>
            </a:pPr>
            <a:r>
              <a:rPr lang="cs-CZ" dirty="0" smtClean="0">
                <a:sym typeface="Symbol"/>
              </a:rPr>
              <a:t>uplatňují se při transportu </a:t>
            </a:r>
            <a:r>
              <a:rPr lang="cs-CZ" dirty="0" err="1" smtClean="0">
                <a:sym typeface="Symbol"/>
              </a:rPr>
              <a:t>mRNA</a:t>
            </a:r>
            <a:r>
              <a:rPr lang="cs-CZ" dirty="0" smtClean="0">
                <a:sym typeface="Symbol"/>
              </a:rPr>
              <a:t> z jádra do cytoplazmy.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8172400" cy="609329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Při uvolňování již</a:t>
            </a:r>
            <a:br>
              <a:rPr lang="cs-CZ" sz="2400" dirty="0" smtClean="0"/>
            </a:br>
            <a:r>
              <a:rPr lang="cs-CZ" sz="2400" dirty="0" err="1" smtClean="0"/>
              <a:t>nasyntetizované</a:t>
            </a:r>
            <a:r>
              <a:rPr lang="cs-CZ" sz="2400" dirty="0" smtClean="0"/>
              <a:t> </a:t>
            </a:r>
            <a:r>
              <a:rPr lang="cs-CZ" sz="2400" dirty="0" err="1" smtClean="0"/>
              <a:t>hnRNA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z chromatinu</a:t>
            </a:r>
            <a:br>
              <a:rPr lang="cs-CZ" sz="2400" dirty="0" smtClean="0"/>
            </a:br>
            <a:r>
              <a:rPr lang="cs-CZ" sz="2400" dirty="0" smtClean="0"/>
              <a:t>se 5´konec</a:t>
            </a:r>
            <a:br>
              <a:rPr lang="cs-CZ" sz="2400" dirty="0" smtClean="0"/>
            </a:br>
            <a:r>
              <a:rPr lang="cs-CZ" sz="2400" dirty="0" smtClean="0"/>
              <a:t>rychle pokrývá</a:t>
            </a:r>
            <a:br>
              <a:rPr lang="cs-CZ" sz="2400" dirty="0" smtClean="0"/>
            </a:br>
            <a:r>
              <a:rPr lang="cs-CZ" sz="2400" dirty="0" smtClean="0"/>
              <a:t>tzv. čepičkou</a:t>
            </a:r>
            <a:br>
              <a:rPr lang="cs-CZ" sz="2400" dirty="0" smtClean="0"/>
            </a:br>
            <a:r>
              <a:rPr lang="cs-CZ" sz="2400" dirty="0" smtClean="0">
                <a:sym typeface="Symbol"/>
              </a:rPr>
              <a:t> </a:t>
            </a:r>
            <a:r>
              <a:rPr lang="cs-CZ" sz="2400" dirty="0" smtClean="0">
                <a:solidFill>
                  <a:srgbClr val="FF0000"/>
                </a:solidFill>
              </a:rPr>
              <a:t>(RNA </a:t>
            </a:r>
            <a:r>
              <a:rPr lang="cs-CZ" sz="2400" dirty="0" err="1" smtClean="0">
                <a:solidFill>
                  <a:srgbClr val="FF0000"/>
                </a:solidFill>
              </a:rPr>
              <a:t>capping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  <a:r>
              <a:rPr lang="cs-CZ" sz="2400" dirty="0" smtClean="0"/>
              <a:t>.</a:t>
            </a:r>
          </a:p>
          <a:p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cs-CZ" sz="24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cs-CZ" sz="24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5´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ppp</a:t>
            </a:r>
            <a:r>
              <a:rPr lang="cs-CZ" sz="24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5´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sz="24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mpN</a:t>
            </a:r>
            <a:r>
              <a:rPr lang="cs-CZ" sz="24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mp....</a:t>
            </a:r>
          </a:p>
          <a:p>
            <a:pPr>
              <a:spcBef>
                <a:spcPts val="1800"/>
              </a:spcBef>
            </a:pPr>
            <a:r>
              <a:rPr lang="cs-CZ" sz="2400" dirty="0" smtClean="0"/>
              <a:t>Tvoří se navázáním nukleosidu</a:t>
            </a:r>
            <a:br>
              <a:rPr lang="cs-CZ" sz="2400" dirty="0" smtClean="0"/>
            </a:br>
            <a:r>
              <a:rPr lang="cs-CZ" sz="2400" dirty="0" smtClean="0"/>
              <a:t>7-</a:t>
            </a:r>
            <a:r>
              <a:rPr lang="cs-CZ" sz="2400" dirty="0" err="1" smtClean="0"/>
              <a:t>methylguanosinu</a:t>
            </a:r>
            <a:r>
              <a:rPr lang="cs-CZ" sz="2400" dirty="0" smtClean="0"/>
              <a:t> (m</a:t>
            </a:r>
            <a:r>
              <a:rPr lang="cs-CZ" sz="2400" baseline="30000" dirty="0" smtClean="0"/>
              <a:t>7</a:t>
            </a:r>
            <a:r>
              <a:rPr lang="cs-CZ" sz="2400" dirty="0" smtClean="0"/>
              <a:t>G) na první</a:t>
            </a:r>
            <a:br>
              <a:rPr lang="cs-CZ" sz="2400" dirty="0" smtClean="0"/>
            </a:br>
            <a:r>
              <a:rPr lang="cs-CZ" sz="2400" dirty="0" smtClean="0"/>
              <a:t>nukleotid 5´konce </a:t>
            </a:r>
            <a:r>
              <a:rPr lang="cs-CZ" sz="2400" dirty="0" err="1" smtClean="0"/>
              <a:t>mRNA</a:t>
            </a:r>
            <a:r>
              <a:rPr lang="cs-CZ" sz="2400" dirty="0" smtClean="0"/>
              <a:t> řetězce přes tři</a:t>
            </a:r>
            <a:br>
              <a:rPr lang="cs-CZ" sz="2400" dirty="0" smtClean="0"/>
            </a:br>
            <a:r>
              <a:rPr lang="cs-CZ" sz="2400" dirty="0" smtClean="0"/>
              <a:t>fosfáty.</a:t>
            </a:r>
          </a:p>
          <a:p>
            <a:r>
              <a:rPr lang="cs-CZ" sz="2400" dirty="0" smtClean="0"/>
              <a:t>Krom toho podléhají změnám prvý či druhý </a:t>
            </a:r>
            <a:r>
              <a:rPr lang="cs-CZ" sz="2400" dirty="0" err="1" smtClean="0"/>
              <a:t>ribonukleotid</a:t>
            </a:r>
            <a:r>
              <a:rPr lang="cs-CZ" sz="2400" dirty="0" smtClean="0"/>
              <a:t> </a:t>
            </a:r>
            <a:r>
              <a:rPr lang="cs-CZ" sz="2400" dirty="0" err="1" smtClean="0"/>
              <a:t>mRNA</a:t>
            </a:r>
            <a:r>
              <a:rPr lang="cs-CZ" sz="2400" dirty="0" smtClean="0"/>
              <a:t> (např. </a:t>
            </a:r>
            <a:r>
              <a:rPr lang="cs-CZ" sz="2400" dirty="0" err="1" smtClean="0"/>
              <a:t>methylace</a:t>
            </a:r>
            <a:r>
              <a:rPr lang="cs-CZ" sz="2400" dirty="0" smtClean="0"/>
              <a:t>) </a:t>
            </a:r>
            <a:r>
              <a:rPr lang="cs-CZ" sz="1600" dirty="0" smtClean="0"/>
              <a:t>viz obr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RNA </a:t>
            </a:r>
            <a:r>
              <a:rPr lang="cs-CZ" sz="2400" dirty="0" err="1" smtClean="0"/>
              <a:t>capping</a:t>
            </a:r>
            <a:r>
              <a:rPr lang="cs-CZ" sz="2400" dirty="0" smtClean="0"/>
              <a:t> probíhá pouze u eukaryontní transkripce.</a:t>
            </a:r>
            <a:endParaRPr lang="cs-CZ" sz="2400" dirty="0"/>
          </a:p>
        </p:txBody>
      </p:sp>
      <p:sp>
        <p:nvSpPr>
          <p:cNvPr id="17" name="Zaoblený obdélník 16"/>
          <p:cNvSpPr/>
          <p:nvPr/>
        </p:nvSpPr>
        <p:spPr>
          <a:xfrm>
            <a:off x="323528" y="3429000"/>
            <a:ext cx="3816424" cy="504056"/>
          </a:xfrm>
          <a:prstGeom prst="roundRect">
            <a:avLst/>
          </a:prstGeom>
          <a:solidFill>
            <a:srgbClr val="0070C0">
              <a:alpha val="20000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9" name="Skupina 18"/>
          <p:cNvGrpSpPr/>
          <p:nvPr/>
        </p:nvGrpSpPr>
        <p:grpSpPr>
          <a:xfrm>
            <a:off x="2414632" y="784025"/>
            <a:ext cx="5719703" cy="4816236"/>
            <a:chOff x="2414632" y="894865"/>
            <a:chExt cx="5719703" cy="4816236"/>
          </a:xfrm>
        </p:grpSpPr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2414632" y="1412776"/>
            <a:ext cx="5708582" cy="3240360"/>
          </p:xfrm>
          <a:graphic>
            <a:graphicData uri="http://schemas.openxmlformats.org/presentationml/2006/ole">
              <p:oleObj spid="_x0000_s1027" name="ChemSketch" r:id="rId3" imgW="3462480" imgH="1965960" progId="">
                <p:embed/>
              </p:oleObj>
            </a:graphicData>
          </a:graphic>
        </p:graphicFrame>
        <p:sp>
          <p:nvSpPr>
            <p:cNvPr id="5" name="Elipsa 4"/>
            <p:cNvSpPr>
              <a:spLocks noChangeAspect="1"/>
            </p:cNvSpPr>
            <p:nvPr/>
          </p:nvSpPr>
          <p:spPr>
            <a:xfrm>
              <a:off x="6935400" y="4306951"/>
              <a:ext cx="720000" cy="462491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Elipsa 5"/>
            <p:cNvSpPr>
              <a:spLocks noChangeAspect="1"/>
            </p:cNvSpPr>
            <p:nvPr/>
          </p:nvSpPr>
          <p:spPr>
            <a:xfrm>
              <a:off x="3577799" y="3110581"/>
              <a:ext cx="504000" cy="404282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Elipsa 6"/>
            <p:cNvSpPr>
              <a:spLocks noChangeAspect="1"/>
            </p:cNvSpPr>
            <p:nvPr/>
          </p:nvSpPr>
          <p:spPr>
            <a:xfrm>
              <a:off x="6819150" y="2897290"/>
              <a:ext cx="504000" cy="404282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Elipsa 7"/>
            <p:cNvSpPr>
              <a:spLocks noChangeAspect="1"/>
            </p:cNvSpPr>
            <p:nvPr/>
          </p:nvSpPr>
          <p:spPr>
            <a:xfrm>
              <a:off x="7467166" y="3977410"/>
              <a:ext cx="504000" cy="404282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Pravá složená závorka 8"/>
            <p:cNvSpPr/>
            <p:nvPr/>
          </p:nvSpPr>
          <p:spPr>
            <a:xfrm rot="5400000">
              <a:off x="5076168" y="2168920"/>
              <a:ext cx="468000" cy="1548000"/>
            </a:xfrm>
            <a:prstGeom prst="rightBrace">
              <a:avLst>
                <a:gd name="adj1" fmla="val 23391"/>
                <a:gd name="adj2" fmla="val 53580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500224" y="3212976"/>
              <a:ext cx="1511936" cy="92333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5´</a:t>
              </a:r>
              <a:r>
                <a:rPr lang="cs-CZ" dirty="0" smtClean="0">
                  <a:sym typeface="Symbol"/>
                </a:rPr>
                <a:t>5´</a:t>
              </a:r>
            </a:p>
            <a:p>
              <a:pPr algn="ctr"/>
              <a:r>
                <a:rPr lang="cs-CZ" dirty="0" err="1" smtClean="0">
                  <a:sym typeface="Symbol"/>
                </a:rPr>
                <a:t>trifosfátový</a:t>
              </a:r>
              <a:endParaRPr lang="cs-CZ" dirty="0" smtClean="0">
                <a:sym typeface="Symbol"/>
              </a:endParaRPr>
            </a:p>
            <a:p>
              <a:pPr algn="ctr"/>
              <a:r>
                <a:rPr lang="cs-CZ" dirty="0" smtClean="0">
                  <a:sym typeface="Symbol"/>
                </a:rPr>
                <a:t>můstek</a:t>
              </a:r>
              <a:endParaRPr lang="cs-CZ" dirty="0"/>
            </a:p>
          </p:txBody>
        </p:sp>
        <p:sp>
          <p:nvSpPr>
            <p:cNvPr id="11" name="Pravá složená závorka 10"/>
            <p:cNvSpPr/>
            <p:nvPr/>
          </p:nvSpPr>
          <p:spPr>
            <a:xfrm rot="16200000">
              <a:off x="3149700" y="774555"/>
              <a:ext cx="792087" cy="1835919"/>
            </a:xfrm>
            <a:prstGeom prst="rightBrace">
              <a:avLst>
                <a:gd name="adj1" fmla="val 8333"/>
                <a:gd name="adj2" fmla="val 83959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140176" y="894865"/>
              <a:ext cx="2016000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7-</a:t>
              </a:r>
              <a:r>
                <a:rPr lang="cs-CZ" dirty="0" err="1" smtClean="0"/>
                <a:t>methylguanosin</a:t>
              </a:r>
              <a:endParaRPr lang="cs-CZ" dirty="0"/>
            </a:p>
          </p:txBody>
        </p:sp>
        <p:sp>
          <p:nvSpPr>
            <p:cNvPr id="13" name="Pravá složená závorka 12"/>
            <p:cNvSpPr/>
            <p:nvPr/>
          </p:nvSpPr>
          <p:spPr>
            <a:xfrm rot="5400000">
              <a:off x="6846825" y="3783595"/>
              <a:ext cx="432048" cy="2088000"/>
            </a:xfrm>
            <a:prstGeom prst="rightBrace">
              <a:avLst>
                <a:gd name="adj1" fmla="val 8333"/>
                <a:gd name="adj2" fmla="val 47346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6118335" y="5064770"/>
              <a:ext cx="2016000" cy="64633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5´konec </a:t>
              </a:r>
              <a:r>
                <a:rPr lang="cs-CZ" dirty="0" err="1" smtClean="0"/>
                <a:t>mRNA</a:t>
              </a:r>
              <a:r>
                <a:rPr lang="cs-CZ" dirty="0" smtClean="0"/>
                <a:t> (</a:t>
              </a:r>
              <a:r>
                <a:rPr lang="cs-CZ" dirty="0" err="1" smtClean="0"/>
                <a:t>messenger</a:t>
              </a:r>
              <a:r>
                <a:rPr lang="cs-CZ" dirty="0" smtClean="0"/>
                <a:t> RNA)</a:t>
              </a:r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-82804"/>
            <a:ext cx="8208912" cy="770344"/>
          </a:xfrm>
        </p:spPr>
        <p:txBody>
          <a:bodyPr>
            <a:noAutofit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Úprava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5´-</a:t>
            </a:r>
            <a:r>
              <a:rPr lang="cs-CZ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</a:t>
            </a:r>
            <a:r>
              <a:rPr lang="cs-CZ" dirty="0" smtClean="0"/>
              <a:t> </a:t>
            </a:r>
            <a:r>
              <a:rPr lang="cs-CZ" u="sng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</a:t>
            </a: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čepičkou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7643192" cy="842352"/>
          </a:xfrm>
        </p:spPr>
        <p:txBody>
          <a:bodyPr>
            <a:normAutofit/>
          </a:bodyPr>
          <a:lstStyle/>
          <a:p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Polyadenylace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3´</a:t>
            </a:r>
            <a:r>
              <a:rPr lang="cs-CZ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</a:t>
            </a:r>
            <a:r>
              <a:rPr lang="cs-CZ" dirty="0" smtClean="0"/>
              <a:t> </a:t>
            </a:r>
            <a:r>
              <a:rPr lang="cs-CZ" u="sng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</a:t>
            </a: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836712"/>
            <a:ext cx="8136904" cy="4846320"/>
          </a:xfrm>
        </p:spPr>
        <p:txBody>
          <a:bodyPr/>
          <a:lstStyle/>
          <a:p>
            <a:r>
              <a:rPr lang="cs-CZ" dirty="0" err="1" smtClean="0"/>
              <a:t>hnRNA</a:t>
            </a:r>
            <a:r>
              <a:rPr lang="cs-CZ" dirty="0" smtClean="0"/>
              <a:t> na 3´-konci tzv.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(A)-konec</a:t>
            </a:r>
          </a:p>
          <a:p>
            <a:r>
              <a:rPr lang="cs-CZ" dirty="0" smtClean="0"/>
              <a:t>Sekvence 50-200 nukleotidů vznikající zapojením zbytků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adenylové</a:t>
            </a:r>
            <a:r>
              <a:rPr lang="cs-CZ" dirty="0" smtClean="0"/>
              <a:t> k 3´-konci </a:t>
            </a:r>
            <a:r>
              <a:rPr lang="cs-CZ" dirty="0" err="1" smtClean="0"/>
              <a:t>hnRNA</a:t>
            </a:r>
            <a:r>
              <a:rPr lang="cs-CZ" dirty="0" smtClean="0"/>
              <a:t>.</a:t>
            </a:r>
          </a:p>
          <a:p>
            <a:r>
              <a:rPr lang="cs-CZ" dirty="0" smtClean="0"/>
              <a:t>Katalýza pomocí enzymu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polyadenyláza</a:t>
            </a:r>
            <a:r>
              <a:rPr lang="cs-CZ" dirty="0" smtClean="0"/>
              <a:t> (</a:t>
            </a:r>
            <a:r>
              <a:rPr lang="cs-CZ" dirty="0" err="1" smtClean="0"/>
              <a:t>poly</a:t>
            </a:r>
            <a:r>
              <a:rPr lang="cs-CZ" dirty="0" smtClean="0"/>
              <a:t>(A)-polymeráza)</a:t>
            </a:r>
          </a:p>
          <a:p>
            <a:r>
              <a:rPr lang="cs-CZ" dirty="0" err="1" smtClean="0"/>
              <a:t>Poly</a:t>
            </a:r>
            <a:r>
              <a:rPr lang="cs-CZ" dirty="0" smtClean="0"/>
              <a:t>(A)-konec chrání molekulu </a:t>
            </a:r>
            <a:r>
              <a:rPr lang="cs-CZ" dirty="0" err="1" smtClean="0"/>
              <a:t>mRNA</a:t>
            </a:r>
            <a:r>
              <a:rPr lang="cs-CZ" dirty="0" smtClean="0"/>
              <a:t> před enzymatickým působením exonukleáz a řídí transport </a:t>
            </a:r>
            <a:r>
              <a:rPr lang="cs-CZ" dirty="0" err="1" smtClean="0"/>
              <a:t>mRNA</a:t>
            </a:r>
            <a:r>
              <a:rPr lang="cs-CZ" dirty="0" smtClean="0"/>
              <a:t> z jádra.</a:t>
            </a:r>
          </a:p>
          <a:p>
            <a:r>
              <a:rPr lang="cs-CZ" dirty="0" smtClean="0"/>
              <a:t> K </a:t>
            </a:r>
            <a:r>
              <a:rPr lang="cs-CZ" dirty="0" err="1" smtClean="0"/>
              <a:t>polyadenylaci</a:t>
            </a:r>
            <a:r>
              <a:rPr lang="cs-CZ" dirty="0" smtClean="0"/>
              <a:t> dochází hned po dokončení transkripce</a:t>
            </a:r>
            <a:endParaRPr lang="cs-CZ" dirty="0"/>
          </a:p>
        </p:txBody>
      </p:sp>
      <p:sp>
        <p:nvSpPr>
          <p:cNvPr id="19461" name="AutoShape 5" descr="http://upload.wikimedia.org/wikipedia/commons/thumb/b/ba/MRNA_structure.svg/1280px-MRNA_structure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9463" name="Picture 7" descr="http://upload.wikimedia.org/wikipedia/commons/thumb/b/ba/MRNA_structure.svg/1280px-MRNA_structur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4770148"/>
            <a:ext cx="8208912" cy="2187244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755576" y="6525344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http://cs.wikipedia.org/wiki/MRNA#mediaviewer/Soubor:MRNA_structure.svg</a:t>
            </a:r>
            <a:endParaRPr lang="cs-CZ" sz="1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36712"/>
            <a:ext cx="7887072" cy="594928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Sestřih (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splicing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cs-CZ" dirty="0" smtClean="0"/>
              <a:t>se provádí pouze s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hnRNA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mRNA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cs-CZ" dirty="0" smtClean="0"/>
              <a:t>: jedná se o primární </a:t>
            </a:r>
            <a:r>
              <a:rPr lang="cs-CZ" dirty="0" err="1" smtClean="0"/>
              <a:t>transkript</a:t>
            </a:r>
            <a:r>
              <a:rPr lang="cs-CZ" dirty="0" smtClean="0"/>
              <a:t> složených genů.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hnRNA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  <a:r>
              <a:rPr lang="cs-CZ" dirty="0" smtClean="0"/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exony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introny</a:t>
            </a:r>
          </a:p>
          <a:p>
            <a:pPr marL="633413" indent="-273050">
              <a:buFont typeface="Arial" pitchFamily="34" charset="0"/>
              <a:buChar char="•"/>
            </a:pP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Exony</a:t>
            </a:r>
            <a:r>
              <a:rPr lang="cs-CZ" dirty="0" smtClean="0"/>
              <a:t> = kódující sekvence podléhající translaci.</a:t>
            </a:r>
          </a:p>
          <a:p>
            <a:pPr marL="633413" indent="-273050"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Introny</a:t>
            </a:r>
            <a:r>
              <a:rPr lang="cs-CZ" dirty="0" smtClean="0"/>
              <a:t> = nekódující sekvence, vážou se k nim </a:t>
            </a:r>
            <a:r>
              <a:rPr lang="cs-CZ" dirty="0" err="1" smtClean="0"/>
              <a:t>snRNP</a:t>
            </a:r>
            <a:r>
              <a:rPr lang="cs-CZ" dirty="0" smtClean="0"/>
              <a:t> částice a řídí celý proces sestřihu.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1907704" y="2105146"/>
            <a:ext cx="4212000" cy="684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3610744" cy="770344"/>
          </a:xfrm>
        </p:spPr>
        <p:txBody>
          <a:bodyPr/>
          <a:lstStyle/>
          <a:p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Sesřih</a:t>
            </a:r>
            <a:r>
              <a:rPr lang="cs-CZ" dirty="0" smtClean="0"/>
              <a:t> </a:t>
            </a:r>
            <a:r>
              <a:rPr lang="cs-CZ" u="sng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</a:t>
            </a: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5" name="Picture 5" descr="DNA_exons_introns.gif (1101×31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78" y="4509120"/>
            <a:ext cx="6958034" cy="201600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11560" y="6433591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http://upload.wikimedia.org/wikipedia/commons/1/12/DNA_exons_introns.gif</a:t>
            </a:r>
            <a:endParaRPr lang="cs-CZ" sz="1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1071</TotalTime>
  <Words>812</Words>
  <Application>Microsoft Office PowerPoint</Application>
  <PresentationFormat>Předvádění na obrazovce (4:3)</PresentationFormat>
  <Paragraphs>97</Paragraphs>
  <Slides>15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Bohatý</vt:lpstr>
      <vt:lpstr>ChemSketch</vt:lpstr>
      <vt:lpstr>Snímek 1</vt:lpstr>
      <vt:lpstr>Posttranskripční modifikace RNA (RNA processing)</vt:lpstr>
      <vt:lpstr>Posttranskripční úpravy</vt:lpstr>
      <vt:lpstr>Posttranskripční úpravy</vt:lpstr>
      <vt:lpstr>Souhrn zpracování hnRNA</vt:lpstr>
      <vt:lpstr>Tvorba hnRNP-komplexů</vt:lpstr>
      <vt:lpstr>Úprava 5´-konce hnRNA čepičkou</vt:lpstr>
      <vt:lpstr>Polyadenylace 3´konce hnRNA</vt:lpstr>
      <vt:lpstr>Sesřih hnRNA</vt:lpstr>
      <vt:lpstr>introny</vt:lpstr>
      <vt:lpstr>Mechanismus  sestřihu</vt:lpstr>
      <vt:lpstr>Mechanismus  sestřihu</vt:lpstr>
      <vt:lpstr>spliceozom</vt:lpstr>
      <vt:lpstr>Lasovitá struktura intronu</vt:lpstr>
      <vt:lpstr>Alternativní sestřih</vt:lpstr>
    </vt:vector>
  </TitlesOfParts>
  <Company>GML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Posttranskripční modifikace RNA</dc:title>
  <dc:creator>ucitel</dc:creator>
  <cp:lastModifiedBy>Dell</cp:lastModifiedBy>
  <cp:revision>31</cp:revision>
  <dcterms:created xsi:type="dcterms:W3CDTF">2014-06-02T20:23:25Z</dcterms:created>
  <dcterms:modified xsi:type="dcterms:W3CDTF">2014-09-26T14:24:34Z</dcterms:modified>
</cp:coreProperties>
</file>