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60" r:id="rId4"/>
    <p:sldId id="258" r:id="rId5"/>
    <p:sldId id="259" r:id="rId6"/>
    <p:sldId id="257" r:id="rId7"/>
    <p:sldId id="262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EE9CB-A9FE-455D-ACDF-F45259D0FB1A}" type="datetimeFigureOut">
              <a:rPr lang="cs-CZ" smtClean="0"/>
              <a:pPr/>
              <a:t>13. 12. 2018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56FEE-36F4-4E3D-A087-9DCFAA6E96D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19 </a:t>
            </a:r>
            <a:r>
              <a:rPr lang="cs-CZ" b="1"/>
              <a:t>v sadě</a:t>
            </a:r>
          </a:p>
          <a:p>
            <a:pPr algn="ctr"/>
            <a:r>
              <a:rPr lang="cs-CZ" b="1" dirty="0"/>
              <a:t>22. Ch-1 </a:t>
            </a:r>
            <a:r>
              <a:rPr lang="pl-PL" b="1" dirty="0"/>
              <a:t>Biochemie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98563" indent="-1198563"/>
            <a:r>
              <a:rPr lang="cs-CZ" sz="1400" dirty="0"/>
              <a:t>Anotace DUM: </a:t>
            </a:r>
            <a:r>
              <a:rPr lang="cs-CZ" sz="1400" dirty="0" smtClean="0"/>
              <a:t>Stavba a funkce DNA, struktury primární + struktury vyšších řádů. Typy </a:t>
            </a:r>
            <a:r>
              <a:rPr lang="cs-CZ" sz="1400" smtClean="0"/>
              <a:t>a funkce RNA.</a:t>
            </a:r>
            <a:endParaRPr lang="cs-CZ" sz="1400" dirty="0"/>
          </a:p>
          <a:p>
            <a:r>
              <a:rPr lang="cs-CZ" sz="1400" dirty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DNA with Phosphat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3248832" cy="3960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7736" y="548680"/>
            <a:ext cx="1188000" cy="792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12" descr="DNA with Phosphat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349320"/>
            <a:ext cx="3284984" cy="3960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16" descr="DNA with Phosphat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7444"/>
            <a:ext cx="3649588" cy="36495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2252235" y="6381328"/>
            <a:ext cx="469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http://www.3dscience.com/3D_</a:t>
            </a:r>
            <a:r>
              <a:rPr lang="cs-CZ" sz="1400" b="1" dirty="0" err="1" smtClean="0"/>
              <a:t>Models</a:t>
            </a:r>
            <a:r>
              <a:rPr lang="cs-CZ" sz="1400" b="1" dirty="0" smtClean="0"/>
              <a:t>/Biology/DNA</a:t>
            </a:r>
            <a:r>
              <a:rPr lang="cs-CZ" dirty="0" smtClean="0"/>
              <a:t>/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22210" y="2897234"/>
            <a:ext cx="0" cy="2232248"/>
          </a:xfrm>
          <a:prstGeom prst="straightConnector1">
            <a:avLst/>
          </a:prstGeom>
          <a:ln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39552" y="2880646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539552" y="5129482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39552" y="6093296"/>
            <a:ext cx="43204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725133" y="5157192"/>
            <a:ext cx="0" cy="936000"/>
          </a:xfrm>
          <a:prstGeom prst="straightConnector1">
            <a:avLst/>
          </a:prstGeom>
          <a:ln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840" y="368752"/>
            <a:ext cx="1224000" cy="82800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72128"/>
            <a:ext cx="5832648" cy="518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Žlábek</a:t>
            </a:r>
            <a:r>
              <a:rPr lang="cs-CZ" dirty="0" smtClean="0"/>
              <a:t> (</a:t>
            </a:r>
            <a:r>
              <a:rPr lang="cs-CZ" dirty="0" err="1" smtClean="0"/>
              <a:t>angl</a:t>
            </a:r>
            <a:r>
              <a:rPr lang="cs-CZ" dirty="0" smtClean="0"/>
              <a:t>. </a:t>
            </a:r>
            <a:r>
              <a:rPr lang="cs-CZ" i="1" dirty="0" err="1" smtClean="0"/>
              <a:t>groove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 molekulární biologii označení pro prohlubňové struktury nacházející se na </a:t>
            </a:r>
            <a:r>
              <a:rPr lang="cs-CZ" dirty="0" err="1" smtClean="0"/>
              <a:t>dvoušroubovici</a:t>
            </a:r>
            <a:r>
              <a:rPr lang="cs-CZ" dirty="0" smtClean="0"/>
              <a:t> DNA.</a:t>
            </a:r>
          </a:p>
          <a:p>
            <a:r>
              <a:rPr lang="cs-CZ" dirty="0" smtClean="0"/>
              <a:t>Žlábky jsou přítomny i u </a:t>
            </a:r>
            <a:r>
              <a:rPr lang="cs-CZ" dirty="0" err="1" smtClean="0"/>
              <a:t>dvoušroubovicové</a:t>
            </a:r>
            <a:r>
              <a:rPr lang="cs-CZ" dirty="0" smtClean="0"/>
              <a:t> RNA.</a:t>
            </a:r>
          </a:p>
          <a:p>
            <a:r>
              <a:rPr lang="cs-CZ" dirty="0" smtClean="0"/>
              <a:t>Stavba žlábků se liší v závislosti na typu </a:t>
            </a:r>
            <a:r>
              <a:rPr lang="cs-CZ" dirty="0" err="1" smtClean="0"/>
              <a:t>helikálního</a:t>
            </a:r>
            <a:r>
              <a:rPr lang="cs-CZ" dirty="0" smtClean="0"/>
              <a:t> uspořádání – nejčastější je klasická B-DNA.</a:t>
            </a:r>
          </a:p>
          <a:p>
            <a:r>
              <a:rPr lang="cs-CZ" dirty="0" smtClean="0"/>
              <a:t>Žlábky jsou důležitým místem regulace genové exprese, vážou se do nich různé transkripční faktory.</a:t>
            </a:r>
            <a:endParaRPr lang="cs-CZ" dirty="0"/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617" y="-27384"/>
            <a:ext cx="3038475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169058" y="6505599"/>
            <a:ext cx="5939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http://media1.webgarden.cz/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/media1:5109fdf74d518.jpg/02.jpg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-DNA,_B-DNA_and_Z-DNA.png (2486×162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558395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7400" y="269776"/>
            <a:ext cx="1378496" cy="854968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290156"/>
            <a:ext cx="8686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http://upload.wikimedia.org/wikipedia/commons/thumb/b/b1/A-DNA%2C_B-DNA_and_Z-DNA.png/</a:t>
            </a:r>
          </a:p>
          <a:p>
            <a:r>
              <a:rPr lang="cs-CZ" sz="1400" b="1" dirty="0" smtClean="0"/>
              <a:t>640px-A-DNA%2C_B-DNA_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_Z-</a:t>
            </a:r>
            <a:r>
              <a:rPr lang="cs-CZ" sz="1400" b="1" dirty="0" err="1" smtClean="0"/>
              <a:t>DNA</a:t>
            </a:r>
            <a:r>
              <a:rPr lang="cs-CZ" sz="1400" b="1" dirty="0" smtClean="0"/>
              <a:t>.</a:t>
            </a:r>
            <a:r>
              <a:rPr lang="cs-CZ" sz="1400" b="1" dirty="0" err="1" smtClean="0"/>
              <a:t>png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87624" y="5775647"/>
            <a:ext cx="1152128" cy="4616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 DNA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11960" y="5777554"/>
            <a:ext cx="1152128" cy="4616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B DNA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36296" y="5774821"/>
            <a:ext cx="1152128" cy="4616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Z DNA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032" y="260648"/>
            <a:ext cx="6228184" cy="792000"/>
          </a:xfrm>
        </p:spPr>
        <p:txBody>
          <a:bodyPr>
            <a:normAutofit fontScale="90000"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 descr="r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64704"/>
            <a:ext cx="4464496" cy="6140299"/>
          </a:xfrm>
        </p:spPr>
      </p:pic>
      <p:sp>
        <p:nvSpPr>
          <p:cNvPr id="7" name="Šestiúhelník 6"/>
          <p:cNvSpPr>
            <a:spLocks noChangeAspect="1"/>
          </p:cNvSpPr>
          <p:nvPr/>
        </p:nvSpPr>
        <p:spPr>
          <a:xfrm rot="1800000">
            <a:off x="6633745" y="2343169"/>
            <a:ext cx="611948" cy="5400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estiúhelník 5"/>
          <p:cNvSpPr>
            <a:spLocks noChangeAspect="1"/>
          </p:cNvSpPr>
          <p:nvPr/>
        </p:nvSpPr>
        <p:spPr>
          <a:xfrm rot="1800000">
            <a:off x="7926202" y="3564572"/>
            <a:ext cx="611948" cy="5400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estiúhelník 7"/>
          <p:cNvSpPr>
            <a:spLocks noChangeAspect="1"/>
          </p:cNvSpPr>
          <p:nvPr/>
        </p:nvSpPr>
        <p:spPr>
          <a:xfrm rot="1800000">
            <a:off x="6467480" y="1189169"/>
            <a:ext cx="611948" cy="5400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estiúhelník 8"/>
          <p:cNvSpPr>
            <a:spLocks noChangeAspect="1"/>
          </p:cNvSpPr>
          <p:nvPr/>
        </p:nvSpPr>
        <p:spPr>
          <a:xfrm rot="1800000">
            <a:off x="8117249" y="4669859"/>
            <a:ext cx="611948" cy="540000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idelný pětiúhelník 9"/>
          <p:cNvSpPr>
            <a:spLocks noChangeAspect="1"/>
          </p:cNvSpPr>
          <p:nvPr/>
        </p:nvSpPr>
        <p:spPr>
          <a:xfrm rot="-5400000">
            <a:off x="7476675" y="3598446"/>
            <a:ext cx="491400" cy="468000"/>
          </a:xfrm>
          <a:prstGeom prst="pentagon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ravidelný pětiúhelník 10"/>
          <p:cNvSpPr>
            <a:spLocks noChangeAspect="1"/>
          </p:cNvSpPr>
          <p:nvPr/>
        </p:nvSpPr>
        <p:spPr>
          <a:xfrm rot="-5400000">
            <a:off x="6022514" y="1225338"/>
            <a:ext cx="491400" cy="468000"/>
          </a:xfrm>
          <a:prstGeom prst="pentagon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-1980000">
            <a:off x="5675622" y="1863669"/>
            <a:ext cx="144016" cy="471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041212" y="1671191"/>
            <a:ext cx="4587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93540" y="6279703"/>
            <a:ext cx="4587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-36512" y="1124744"/>
            <a:ext cx="4968552" cy="38884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800" dirty="0" smtClean="0"/>
              <a:t>RNA většinou kratší jednoduchá vlákna.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800" dirty="0" smtClean="0"/>
              <a:t>Obvykle </a:t>
            </a:r>
            <a:r>
              <a:rPr lang="cs-CZ" sz="2800" dirty="0" err="1" smtClean="0"/>
              <a:t>jednovláknová</a:t>
            </a:r>
            <a:r>
              <a:rPr lang="cs-CZ" sz="2800" dirty="0" smtClean="0"/>
              <a:t>.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800" dirty="0" smtClean="0"/>
              <a:t>Vyskytuje se i dvouvláknová</a:t>
            </a:r>
            <a:br>
              <a:rPr lang="cs-CZ" sz="2800" dirty="0" smtClean="0"/>
            </a:br>
            <a:r>
              <a:rPr lang="cs-CZ" sz="2800" dirty="0" smtClean="0"/>
              <a:t>RNA, která zaujímá </a:t>
            </a:r>
            <a:r>
              <a:rPr lang="cs-CZ" sz="2800" dirty="0" err="1" smtClean="0"/>
              <a:t>dvoušroubovici</a:t>
            </a:r>
            <a:r>
              <a:rPr lang="cs-CZ" sz="2800" dirty="0" smtClean="0"/>
              <a:t>, prostorové uspořádání A-formy.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800" dirty="0" smtClean="0"/>
              <a:t>RNA je ovšem díky své flexibilitě schopna vytvářet bohaté sekundární a terciární struktury, jejichž variabilita je v porovnání s DNA výrazně bohatší.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-36512" y="4869160"/>
            <a:ext cx="7128792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400" dirty="0" smtClean="0"/>
              <a:t>RNA je kvůli volné 2' OH skupině výrazně reaktivnější a flexibilnější, ale také nestabilnější a v zásaditém prostředí dochází k hydrolýze </a:t>
            </a:r>
            <a:r>
              <a:rPr lang="cs-CZ" sz="2400" dirty="0" err="1" smtClean="0"/>
              <a:t>fosfodiesterové</a:t>
            </a:r>
            <a:r>
              <a:rPr lang="cs-CZ" sz="2400" dirty="0" smtClean="0"/>
              <a:t> vazby. Dochází k rozštěpení kostry RNA.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16" y="1340768"/>
            <a:ext cx="9057184" cy="55172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RNA mnohem </a:t>
            </a:r>
            <a:r>
              <a:rPr lang="cs-CZ" b="1" dirty="0" smtClean="0"/>
              <a:t>variabilnější</a:t>
            </a:r>
            <a:r>
              <a:rPr lang="cs-CZ" dirty="0" smtClean="0"/>
              <a:t> než DNA – bohaté </a:t>
            </a:r>
            <a:r>
              <a:rPr lang="cs-CZ" dirty="0" err="1" smtClean="0"/>
              <a:t>posttranskripční</a:t>
            </a:r>
            <a:r>
              <a:rPr lang="cs-CZ" dirty="0" smtClean="0"/>
              <a:t> modifikace.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u="sng" dirty="0" smtClean="0"/>
              <a:t>2'-O-</a:t>
            </a:r>
            <a:r>
              <a:rPr lang="cs-CZ" b="1" u="sng" dirty="0" err="1" smtClean="0"/>
              <a:t>methylace</a:t>
            </a:r>
            <a:r>
              <a:rPr lang="cs-CZ" b="1" u="sng" dirty="0" smtClean="0"/>
              <a:t> ribózy </a:t>
            </a:r>
            <a:r>
              <a:rPr lang="cs-CZ" dirty="0" smtClean="0"/>
              <a:t>- nezbytnost pro funkci ribozomu a </a:t>
            </a:r>
            <a:r>
              <a:rPr lang="cs-CZ" dirty="0" err="1" smtClean="0"/>
              <a:t>spliceosomu</a:t>
            </a:r>
            <a:r>
              <a:rPr lang="cs-CZ" dirty="0" smtClean="0"/>
              <a:t>.</a:t>
            </a:r>
          </a:p>
          <a:p>
            <a:pPr marL="273050" indent="-273050"/>
            <a:r>
              <a:rPr lang="cs-CZ" dirty="0" smtClean="0"/>
              <a:t>Na modifikace bohatá hlavně </a:t>
            </a:r>
            <a:r>
              <a:rPr lang="cs-CZ" dirty="0" err="1" smtClean="0"/>
              <a:t>tRNA</a:t>
            </a:r>
            <a:r>
              <a:rPr lang="cs-CZ" dirty="0" smtClean="0"/>
              <a:t>, například: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err="1" smtClean="0"/>
              <a:t>dihydrouridin</a:t>
            </a:r>
            <a:r>
              <a:rPr lang="cs-CZ" b="1" dirty="0" smtClean="0"/>
              <a:t> (D)</a:t>
            </a:r>
            <a:r>
              <a:rPr lang="cs-CZ" dirty="0" smtClean="0"/>
              <a:t> - má destabilizační efekt na strukturu RNA.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err="1" smtClean="0"/>
              <a:t>pseudouridin</a:t>
            </a:r>
            <a:r>
              <a:rPr lang="cs-CZ" b="1" dirty="0" smtClean="0"/>
              <a:t> (</a:t>
            </a:r>
            <a:r>
              <a:rPr lang="el-GR" b="1" dirty="0" smtClean="0"/>
              <a:t>Ψ)</a:t>
            </a:r>
            <a:r>
              <a:rPr lang="el-GR" dirty="0" smtClean="0"/>
              <a:t>, </a:t>
            </a:r>
            <a:r>
              <a:rPr lang="cs-CZ" dirty="0" smtClean="0"/>
              <a:t>což je uridin připojený na ribózu neobvykle C5 pozici - jeho role je naopak stabilizace struktury RNA (tvorba H-můstku).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err="1" smtClean="0"/>
              <a:t>Inosin</a:t>
            </a:r>
            <a:r>
              <a:rPr lang="cs-CZ" b="1" dirty="0" smtClean="0"/>
              <a:t> (I)</a:t>
            </a:r>
            <a:r>
              <a:rPr lang="cs-CZ" dirty="0" smtClean="0"/>
              <a:t> v </a:t>
            </a:r>
            <a:r>
              <a:rPr lang="cs-CZ" dirty="0" err="1" smtClean="0"/>
              <a:t>tRNA</a:t>
            </a:r>
            <a:r>
              <a:rPr lang="cs-CZ" dirty="0" smtClean="0"/>
              <a:t> umožňuje i nestandardní párování bází.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smtClean="0"/>
              <a:t>5-</a:t>
            </a:r>
            <a:r>
              <a:rPr lang="cs-CZ" b="1" dirty="0" err="1" smtClean="0"/>
              <a:t>methylcytidin</a:t>
            </a:r>
            <a:r>
              <a:rPr lang="cs-CZ" b="1" dirty="0" smtClean="0"/>
              <a:t> (m</a:t>
            </a:r>
            <a:r>
              <a:rPr lang="cs-CZ" b="1" baseline="30000" dirty="0" smtClean="0"/>
              <a:t>5</a:t>
            </a:r>
            <a:r>
              <a:rPr lang="cs-CZ" b="1" dirty="0" smtClean="0"/>
              <a:t>C) </a:t>
            </a:r>
            <a:r>
              <a:rPr lang="cs-CZ" dirty="0" smtClean="0"/>
              <a:t>- v </a:t>
            </a:r>
            <a:r>
              <a:rPr lang="cs-CZ" dirty="0" err="1" smtClean="0"/>
              <a:t>tRNA</a:t>
            </a:r>
            <a:r>
              <a:rPr lang="cs-CZ" dirty="0" smtClean="0"/>
              <a:t> ovlivňuje funkci a v </a:t>
            </a:r>
            <a:r>
              <a:rPr lang="cs-CZ" dirty="0" err="1" smtClean="0"/>
              <a:t>rRNA</a:t>
            </a:r>
            <a:r>
              <a:rPr lang="cs-CZ" dirty="0" smtClean="0"/>
              <a:t> zvyšuje přesnost translace.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16" y="1340768"/>
            <a:ext cx="8877672" cy="4389120"/>
          </a:xfrm>
        </p:spPr>
        <p:txBody>
          <a:bodyPr>
            <a:normAutofit/>
          </a:bodyPr>
          <a:lstStyle/>
          <a:p>
            <a:pPr marL="715963" indent="-273050">
              <a:buFont typeface="Arial" pitchFamily="34" charset="0"/>
              <a:buChar char="•"/>
            </a:pPr>
            <a:r>
              <a:rPr lang="cs-CZ" dirty="0" err="1" smtClean="0"/>
              <a:t>thymin</a:t>
            </a:r>
            <a:r>
              <a:rPr lang="cs-CZ" dirty="0" smtClean="0"/>
              <a:t> nebývá do RNA zařazen při její syntéze. Vyskytuje se v tzv. T</a:t>
            </a:r>
            <a:r>
              <a:rPr lang="el-GR" dirty="0" smtClean="0"/>
              <a:t>Ψ</a:t>
            </a:r>
            <a:r>
              <a:rPr lang="cs-CZ" dirty="0" smtClean="0"/>
              <a:t>C rameni </a:t>
            </a:r>
            <a:r>
              <a:rPr lang="cs-CZ" dirty="0" err="1" smtClean="0"/>
              <a:t>tRNA</a:t>
            </a:r>
            <a:r>
              <a:rPr lang="cs-CZ" dirty="0" smtClean="0"/>
              <a:t>, nazývá se </a:t>
            </a:r>
            <a:r>
              <a:rPr lang="cs-CZ" dirty="0" err="1" smtClean="0"/>
              <a:t>ribothymidin</a:t>
            </a:r>
            <a:r>
              <a:rPr lang="cs-CZ" dirty="0" smtClean="0"/>
              <a:t> (5-</a:t>
            </a:r>
            <a:r>
              <a:rPr lang="cs-CZ" dirty="0" err="1" smtClean="0"/>
              <a:t>methyluridin</a:t>
            </a:r>
            <a:r>
              <a:rPr lang="cs-CZ" dirty="0" smtClean="0"/>
              <a:t> ).</a:t>
            </a:r>
          </a:p>
          <a:p>
            <a:pPr marL="273050" indent="-273050"/>
            <a:r>
              <a:rPr lang="cs-CZ" dirty="0" smtClean="0"/>
              <a:t>I v </a:t>
            </a:r>
            <a:r>
              <a:rPr lang="cs-CZ" dirty="0" err="1" smtClean="0"/>
              <a:t>mRNA</a:t>
            </a:r>
            <a:r>
              <a:rPr lang="cs-CZ" dirty="0" smtClean="0"/>
              <a:t> existují nestandardní N-báze.</a:t>
            </a:r>
          </a:p>
          <a:p>
            <a:pPr marL="715963" indent="-273050">
              <a:buFont typeface="Arial" pitchFamily="34" charset="0"/>
              <a:buChar char="•"/>
            </a:pPr>
            <a:r>
              <a:rPr lang="cs-CZ" dirty="0" smtClean="0"/>
              <a:t>7-</a:t>
            </a:r>
            <a:r>
              <a:rPr lang="cs-CZ" dirty="0" err="1" smtClean="0"/>
              <a:t>methylguanosin</a:t>
            </a:r>
            <a:r>
              <a:rPr lang="cs-CZ" dirty="0" smtClean="0"/>
              <a:t> (m</a:t>
            </a:r>
            <a:r>
              <a:rPr lang="cs-CZ" baseline="30000" dirty="0" smtClean="0"/>
              <a:t>7</a:t>
            </a:r>
            <a:r>
              <a:rPr lang="cs-CZ" dirty="0" smtClean="0"/>
              <a:t>G), což je nukleosid tvořící neobvyklou strukturu 5' čepičky, která chrání 5' konec eukaryotních </a:t>
            </a:r>
            <a:r>
              <a:rPr lang="cs-CZ" dirty="0" err="1" smtClean="0"/>
              <a:t>mRNA</a:t>
            </a:r>
            <a:r>
              <a:rPr lang="cs-CZ" dirty="0" smtClean="0"/>
              <a:t>. 7-</a:t>
            </a:r>
            <a:r>
              <a:rPr lang="cs-CZ" dirty="0" err="1" smtClean="0"/>
              <a:t>methylguanosin</a:t>
            </a:r>
            <a:r>
              <a:rPr lang="cs-CZ" dirty="0" smtClean="0"/>
              <a:t> je navíc připojen k následujícímu </a:t>
            </a:r>
            <a:r>
              <a:rPr lang="cs-CZ" dirty="0" err="1" smtClean="0"/>
              <a:t>ribonukleotidu</a:t>
            </a:r>
            <a:r>
              <a:rPr lang="cs-CZ" dirty="0" smtClean="0"/>
              <a:t> neobvyklou 5′ – </a:t>
            </a:r>
            <a:r>
              <a:rPr lang="cs-CZ" dirty="0" err="1" smtClean="0"/>
              <a:t>5</a:t>
            </a:r>
            <a:r>
              <a:rPr lang="cs-CZ" dirty="0" smtClean="0"/>
              <a:t>′ </a:t>
            </a:r>
            <a:r>
              <a:rPr lang="cs-CZ" dirty="0" err="1" smtClean="0"/>
              <a:t>trifosfátovou</a:t>
            </a:r>
            <a:r>
              <a:rPr lang="cs-CZ" dirty="0" smtClean="0"/>
              <a:t> vazbou.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73536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684213" y="1460500"/>
          <a:ext cx="1724025" cy="1968500"/>
        </p:xfrm>
        <a:graphic>
          <a:graphicData uri="http://schemas.openxmlformats.org/presentationml/2006/ole">
            <p:oleObj spid="_x0000_s34825" name="ChemSketch" r:id="rId3" imgW="1002960" imgH="1145880" progId="ACD.ChemSketch.20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6186313" y="1401763"/>
          <a:ext cx="1770063" cy="2027237"/>
        </p:xfrm>
        <a:graphic>
          <a:graphicData uri="http://schemas.openxmlformats.org/presentationml/2006/ole">
            <p:oleObj spid="_x0000_s34827" name="ChemSketch" r:id="rId4" imgW="1002960" imgH="1149120" progId="ACD.ChemSketch.20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1399468" y="3897163"/>
          <a:ext cx="2308436" cy="2124125"/>
        </p:xfrm>
        <a:graphic>
          <a:graphicData uri="http://schemas.openxmlformats.org/presentationml/2006/ole">
            <p:oleObj spid="_x0000_s34828" name="ChemSketch" r:id="rId5" imgW="1213200" imgH="1115640" progId="ACD.ChemSketch.20">
              <p:embed/>
            </p:oleObj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5220072" y="3982155"/>
          <a:ext cx="2578645" cy="2039133"/>
        </p:xfrm>
        <a:graphic>
          <a:graphicData uri="http://schemas.openxmlformats.org/presentationml/2006/ole">
            <p:oleObj spid="_x0000_s34829" name="ChemSketch" r:id="rId6" imgW="1411200" imgH="1115640" progId="ACD.ChemSketch.20">
              <p:embed/>
            </p:oleObj>
          </a:graphicData>
        </a:graphic>
      </p:graphicFrame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05464" cy="792088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3514080" y="1431925"/>
          <a:ext cx="1778000" cy="1997075"/>
        </p:xfrm>
        <a:graphic>
          <a:graphicData uri="http://schemas.openxmlformats.org/presentationml/2006/ole">
            <p:oleObj spid="_x0000_s34830" name="ChemSketch" r:id="rId7" imgW="996840" imgH="1118520" progId="ACD.ChemSketch.20">
              <p:embed/>
            </p:oleObj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39552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Dihydrouridin</a:t>
            </a:r>
            <a:r>
              <a:rPr lang="cs-CZ" b="1" dirty="0" smtClean="0"/>
              <a:t>, D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347864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Pseudouridin</a:t>
            </a:r>
            <a:r>
              <a:rPr lang="cs-CZ" b="1" dirty="0" smtClean="0"/>
              <a:t>, </a:t>
            </a:r>
            <a:r>
              <a:rPr lang="cs-CZ" b="1" dirty="0" smtClean="0">
                <a:sym typeface="Symbol"/>
              </a:rPr>
              <a:t>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300192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Ribothymidin</a:t>
            </a:r>
            <a:r>
              <a:rPr lang="cs-CZ" b="1" dirty="0" smtClean="0"/>
              <a:t>, m</a:t>
            </a:r>
            <a:r>
              <a:rPr lang="cs-CZ" b="1" baseline="50000" dirty="0" smtClean="0"/>
              <a:t>5</a:t>
            </a:r>
            <a:r>
              <a:rPr lang="cs-CZ" b="1" dirty="0" smtClean="0"/>
              <a:t>U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119548" y="60840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Inosin</a:t>
            </a:r>
            <a:r>
              <a:rPr lang="cs-CZ" b="1" dirty="0" smtClean="0"/>
              <a:t>, I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64088" y="60794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7-</a:t>
            </a:r>
            <a:r>
              <a:rPr lang="cs-CZ" b="1" dirty="0" err="1" smtClean="0"/>
              <a:t>methylguanosin</a:t>
            </a:r>
            <a:r>
              <a:rPr lang="cs-CZ" b="1" dirty="0" smtClean="0"/>
              <a:t>, m</a:t>
            </a:r>
            <a:r>
              <a:rPr lang="cs-CZ" b="1" baseline="50000" dirty="0" smtClean="0"/>
              <a:t>7</a:t>
            </a:r>
            <a:r>
              <a:rPr lang="cs-CZ" b="1" dirty="0" smtClean="0"/>
              <a:t>G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91683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Dvoušroubovice</a:t>
            </a:r>
            <a:r>
              <a:rPr lang="cs-CZ" dirty="0" smtClean="0"/>
              <a:t>, v RNA forma-A (ve srovnání s formou B běžnou v DNA </a:t>
            </a:r>
            <a:r>
              <a:rPr lang="cs-CZ" u="sng" dirty="0" smtClean="0"/>
              <a:t>širší</a:t>
            </a:r>
            <a:r>
              <a:rPr lang="cs-CZ" dirty="0" smtClean="0"/>
              <a:t>, má více </a:t>
            </a:r>
            <a:r>
              <a:rPr lang="cs-CZ" u="sng" dirty="0" smtClean="0"/>
              <a:t>plochý tvar</a:t>
            </a:r>
            <a:r>
              <a:rPr lang="cs-CZ" dirty="0" smtClean="0"/>
              <a:t>, </a:t>
            </a:r>
            <a:r>
              <a:rPr lang="cs-CZ" u="sng" dirty="0" smtClean="0"/>
              <a:t>hlubší velký žlábek</a:t>
            </a:r>
            <a:r>
              <a:rPr lang="cs-CZ" dirty="0" smtClean="0"/>
              <a:t> a </a:t>
            </a:r>
            <a:r>
              <a:rPr lang="cs-CZ" u="sng" dirty="0" smtClean="0"/>
              <a:t>méně hluboký malý žlábek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Vlásenka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Výduť (</a:t>
            </a:r>
            <a:r>
              <a:rPr lang="cs-CZ" b="1" dirty="0" err="1" smtClean="0">
                <a:solidFill>
                  <a:srgbClr val="FF0000"/>
                </a:solidFill>
              </a:rPr>
              <a:t>bulge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  <a:r>
              <a:rPr lang="cs-CZ" dirty="0" smtClean="0"/>
              <a:t>-  vznikající ve </a:t>
            </a:r>
            <a:r>
              <a:rPr lang="cs-CZ" dirty="0" err="1" smtClean="0"/>
              <a:t>dvoušroubovici</a:t>
            </a:r>
            <a:r>
              <a:rPr lang="cs-CZ" dirty="0" smtClean="0"/>
              <a:t> při místním nedokonalém párování bází.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Pseudouzel</a:t>
            </a:r>
            <a:r>
              <a:rPr lang="cs-CZ" b="1" dirty="0" smtClean="0">
                <a:solidFill>
                  <a:srgbClr val="FF0000"/>
                </a:solidFill>
              </a:rPr>
              <a:t> </a:t>
            </a:r>
            <a:r>
              <a:rPr lang="cs-CZ" dirty="0" smtClean="0"/>
              <a:t>vytvářející několik interakcí v rámci jedné molekuly a </a:t>
            </a:r>
            <a:r>
              <a:rPr lang="cs-CZ" i="1" dirty="0" err="1" smtClean="0"/>
              <a:t>kissing</a:t>
            </a:r>
            <a:r>
              <a:rPr lang="cs-CZ" i="1" dirty="0" smtClean="0"/>
              <a:t> </a:t>
            </a:r>
            <a:r>
              <a:rPr lang="cs-CZ" i="1" dirty="0" err="1" smtClean="0"/>
              <a:t>loops</a:t>
            </a:r>
            <a:r>
              <a:rPr lang="cs-CZ" dirty="0" smtClean="0"/>
              <a:t> (tj. "líbající se smyčky") vznikající mezi různými molekulami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Trojšroubovice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do klasické </a:t>
            </a:r>
            <a:r>
              <a:rPr lang="cs-CZ" dirty="0" err="1" smtClean="0"/>
              <a:t>dvoušroubovice</a:t>
            </a:r>
            <a:r>
              <a:rPr lang="cs-CZ" dirty="0" smtClean="0"/>
              <a:t> se připojí další vlákno, nejčastěji do malého žlábku.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G-</a:t>
            </a:r>
            <a:r>
              <a:rPr lang="cs-CZ" b="1" dirty="0" err="1" smtClean="0">
                <a:solidFill>
                  <a:srgbClr val="FF0000"/>
                </a:solidFill>
              </a:rPr>
              <a:t>kvadruplex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34888" y="19776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8032" y="1393612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struktura RNA:</a:t>
            </a:r>
            <a:endParaRPr lang="cs-CZ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Schránka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2887" y="1412776"/>
            <a:ext cx="2675497" cy="2376264"/>
          </a:xfrm>
          <a:ln>
            <a:solidFill>
              <a:schemeClr val="tx1"/>
            </a:solidFill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96" y="1412776"/>
            <a:ext cx="1440000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914" y="1412776"/>
            <a:ext cx="2160000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423914" y="6021288"/>
            <a:ext cx="229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http://cs.wikipedia.org/wiki/</a:t>
            </a:r>
          </a:p>
          <a:p>
            <a:r>
              <a:rPr lang="cs-CZ" sz="1200" b="1" dirty="0" smtClean="0"/>
              <a:t>RNA#</a:t>
            </a:r>
            <a:r>
              <a:rPr lang="cs-CZ" sz="1200" b="1" dirty="0" err="1" smtClean="0"/>
              <a:t>mediaviewer</a:t>
            </a:r>
            <a:r>
              <a:rPr lang="cs-CZ" sz="1200" b="1" dirty="0" smtClean="0"/>
              <a:t>/Soubor:</a:t>
            </a:r>
          </a:p>
          <a:p>
            <a:r>
              <a:rPr lang="cs-CZ" sz="1200" b="1" dirty="0" err="1" smtClean="0"/>
              <a:t>Pre</a:t>
            </a:r>
            <a:r>
              <a:rPr lang="cs-CZ" sz="1200" b="1" dirty="0" smtClean="0"/>
              <a:t>-</a:t>
            </a:r>
            <a:r>
              <a:rPr lang="cs-CZ" sz="1200" b="1" dirty="0" err="1" smtClean="0"/>
              <a:t>mRNA</a:t>
            </a:r>
            <a:r>
              <a:rPr lang="cs-CZ" sz="1200" b="1" dirty="0" smtClean="0"/>
              <a:t>-1ysv-</a:t>
            </a:r>
            <a:r>
              <a:rPr lang="cs-CZ" sz="1200" b="1" dirty="0" err="1" smtClean="0"/>
              <a:t>tubes.png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650" y="6002704"/>
            <a:ext cx="229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http://cs.wikipedia.org/wiki/</a:t>
            </a:r>
          </a:p>
          <a:p>
            <a:r>
              <a:rPr lang="cs-CZ" sz="1200" b="1" dirty="0" smtClean="0"/>
              <a:t>RNA#</a:t>
            </a:r>
            <a:r>
              <a:rPr lang="cs-CZ" sz="1200" b="1" dirty="0" err="1" smtClean="0"/>
              <a:t>mediaviewer</a:t>
            </a:r>
            <a:r>
              <a:rPr lang="cs-CZ" sz="1200" b="1" dirty="0" smtClean="0"/>
              <a:t>/Soubor:</a:t>
            </a:r>
          </a:p>
          <a:p>
            <a:r>
              <a:rPr lang="cs-CZ" sz="1200" b="1" dirty="0" err="1" smtClean="0"/>
              <a:t>DsRNA</a:t>
            </a:r>
            <a:r>
              <a:rPr lang="cs-CZ" sz="1200" b="1" dirty="0" smtClean="0"/>
              <a:t>_%281H1K%29.png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64088" y="3861048"/>
            <a:ext cx="263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pnas.org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content</a:t>
            </a:r>
            <a:r>
              <a:rPr lang="cs-CZ" sz="1200" b="1" dirty="0" smtClean="0"/>
              <a:t>/107/</a:t>
            </a:r>
          </a:p>
          <a:p>
            <a:r>
              <a:rPr lang="cs-CZ" sz="1200" b="1" dirty="0" smtClean="0"/>
              <a:t>44/18761/F5.large.jpg</a:t>
            </a:r>
            <a:endParaRPr lang="cs-CZ" sz="1200" b="1" dirty="0"/>
          </a:p>
        </p:txBody>
      </p:sp>
      <p:pic>
        <p:nvPicPr>
          <p:cNvPr id="12" name="Obrázek 11" descr="pseudouz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2111" y="4320480"/>
            <a:ext cx="3570329" cy="2060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5220072" y="6423719"/>
            <a:ext cx="322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biochemsoctrans.org</a:t>
            </a:r>
            <a:r>
              <a:rPr lang="cs-CZ" sz="1200" b="1" dirty="0" smtClean="0"/>
              <a:t>/</a:t>
            </a:r>
            <a:r>
              <a:rPr lang="cs-CZ" sz="1200" b="1" dirty="0" err="1" smtClean="0"/>
              <a:t>bst</a:t>
            </a:r>
            <a:r>
              <a:rPr lang="cs-CZ" sz="1200" b="1" dirty="0" smtClean="0"/>
              <a:t>/036/</a:t>
            </a:r>
          </a:p>
          <a:p>
            <a:r>
              <a:rPr lang="cs-CZ" sz="1200" b="1" dirty="0" smtClean="0"/>
              <a:t>0684/bst0360684f01.gif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740352" y="3491716"/>
            <a:ext cx="10086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VÝDUŤ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60032" y="6093296"/>
            <a:ext cx="1800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PSEUDOUZEL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1484784"/>
            <a:ext cx="14401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VLÁSENKA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5589240"/>
            <a:ext cx="2376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DVOUŠROUBOVICE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Schránk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854" y="1484784"/>
            <a:ext cx="4435642" cy="4389437"/>
          </a:xfrm>
          <a:ln>
            <a:solidFill>
              <a:schemeClr val="tx1"/>
            </a:solidFill>
          </a:ln>
        </p:spPr>
      </p:pic>
      <p:pic>
        <p:nvPicPr>
          <p:cNvPr id="44034" name="Picture 2" descr="http://www.biomedsearch.com/attachments/00/17/87/89/17878940/pone.0000905.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1684"/>
            <a:ext cx="4280240" cy="309634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7504" y="52100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biomedsearch.com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attachments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00/17/87/89/17878940/pone.0000905.g004.jpg</a:t>
            </a:r>
            <a:endParaRPr lang="cs-CZ" sz="1400" b="1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 flipH="1">
            <a:off x="5580112" y="59492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https://www.sciencemag.org/content/</a:t>
            </a:r>
          </a:p>
          <a:p>
            <a:r>
              <a:rPr lang="cs-CZ" sz="1400" b="1" dirty="0" smtClean="0"/>
              <a:t>330/6008/1244/F1.large.jpg</a:t>
            </a:r>
            <a:endParaRPr lang="cs-CZ" sz="1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5589240"/>
            <a:ext cx="2376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TROJŠROUBOVICE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1700808"/>
            <a:ext cx="23762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KISSING LOOPS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700808"/>
            <a:ext cx="1800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PSEUDOUZEL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NUKLEOVÉ KYSELINY 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STAVBA  A  FUNKCE DNA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STAVBA,  FUNKCE  A  TYPY RNA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24" y="3356992"/>
            <a:ext cx="3816000" cy="122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Příklad terciární prostorové reálné struktury  RNA - transferové RNA (</a:t>
            </a:r>
            <a:r>
              <a:rPr lang="cs-CZ" sz="2400" dirty="0" err="1" smtClean="0"/>
              <a:t>tRNA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633478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http://upload.wikimedia.org/wikipedia/commons/b/ba/TRNA-Phe_yeast_1ehz.png</a:t>
            </a:r>
            <a:endParaRPr lang="cs-CZ" sz="1400" b="1" dirty="0"/>
          </a:p>
        </p:txBody>
      </p:sp>
      <p:pic>
        <p:nvPicPr>
          <p:cNvPr id="46086" name="Picture 6" descr="TRNA-Phe_yeast_1ehz.png (1174×116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967" y="1112784"/>
            <a:ext cx="5327537" cy="5268544"/>
          </a:xfrm>
          <a:prstGeom prst="rect">
            <a:avLst/>
          </a:prstGeom>
          <a:noFill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454968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Transferová  RNA 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mRNA</a:t>
            </a:r>
            <a:r>
              <a:rPr lang="cs-CZ" dirty="0" smtClean="0"/>
              <a:t> – </a:t>
            </a:r>
            <a:r>
              <a:rPr lang="cs-CZ" b="1" u="sng" dirty="0" err="1" smtClean="0"/>
              <a:t>messengerRNA</a:t>
            </a:r>
            <a:r>
              <a:rPr lang="cs-CZ" dirty="0" smtClean="0"/>
              <a:t> (informační): nositelka informace pro sekvenci AMK při </a:t>
            </a:r>
            <a:r>
              <a:rPr lang="cs-CZ" dirty="0" err="1" smtClean="0"/>
              <a:t>proteosyntéze</a:t>
            </a:r>
            <a:r>
              <a:rPr lang="cs-CZ" dirty="0" smtClean="0"/>
              <a:t> na ribozomech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hnRNA</a:t>
            </a:r>
            <a:r>
              <a:rPr lang="cs-CZ" dirty="0" smtClean="0"/>
              <a:t> – </a:t>
            </a:r>
            <a:r>
              <a:rPr lang="cs-CZ" b="1" u="sng" dirty="0" smtClean="0"/>
              <a:t>heterogenní nukleová RNA </a:t>
            </a:r>
            <a:r>
              <a:rPr lang="cs-CZ" dirty="0" smtClean="0"/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pre</a:t>
            </a:r>
            <a:r>
              <a:rPr lang="cs-CZ" b="1" dirty="0" smtClean="0">
                <a:solidFill>
                  <a:srgbClr val="FF0000"/>
                </a:solidFill>
              </a:rPr>
              <a:t>-</a:t>
            </a:r>
            <a:r>
              <a:rPr lang="cs-CZ" b="1" dirty="0" err="1" smtClean="0">
                <a:solidFill>
                  <a:srgbClr val="FF0000"/>
                </a:solidFill>
              </a:rPr>
              <a:t>mRNA</a:t>
            </a:r>
            <a:r>
              <a:rPr lang="cs-CZ" dirty="0" smtClean="0"/>
              <a:t>):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primární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transkript</a:t>
            </a:r>
            <a:r>
              <a:rPr lang="cs-CZ" dirty="0" smtClean="0"/>
              <a:t> (přepis), obsahuje kódující úseky (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exony</a:t>
            </a:r>
            <a:r>
              <a:rPr lang="cs-CZ" dirty="0" smtClean="0"/>
              <a:t>) a nekódující úseky (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introny</a:t>
            </a:r>
            <a:r>
              <a:rPr lang="cs-CZ" dirty="0" smtClean="0"/>
              <a:t>) strukturního genu z DNA. Sestřihem (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splicing</a:t>
            </a:r>
            <a:r>
              <a:rPr lang="cs-CZ" dirty="0" smtClean="0"/>
              <a:t>) z ní vzniká </a:t>
            </a:r>
            <a:r>
              <a:rPr lang="cs-CZ" dirty="0" err="1" smtClean="0"/>
              <a:t>mRNA</a:t>
            </a:r>
            <a:r>
              <a:rPr lang="cs-CZ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tRNA</a:t>
            </a:r>
            <a:r>
              <a:rPr lang="cs-CZ" dirty="0" smtClean="0"/>
              <a:t> – </a:t>
            </a:r>
            <a:r>
              <a:rPr lang="cs-CZ" b="1" u="sng" dirty="0" smtClean="0"/>
              <a:t>transferová RNA</a:t>
            </a:r>
            <a:r>
              <a:rPr lang="cs-CZ" dirty="0" smtClean="0"/>
              <a:t>(</a:t>
            </a:r>
            <a:r>
              <a:rPr lang="cs-CZ" dirty="0" err="1" smtClean="0"/>
              <a:t>přenašečová</a:t>
            </a:r>
            <a:r>
              <a:rPr lang="cs-CZ" dirty="0" smtClean="0"/>
              <a:t>): přináší na ribozomy volné AMK z poolu v cytoplazmě.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rRNA</a:t>
            </a:r>
            <a:r>
              <a:rPr lang="cs-CZ" dirty="0" smtClean="0"/>
              <a:t> – </a:t>
            </a:r>
            <a:r>
              <a:rPr lang="cs-CZ" b="1" u="sng" dirty="0" err="1" smtClean="0"/>
              <a:t>ribozomováRNA</a:t>
            </a:r>
            <a:r>
              <a:rPr lang="cs-CZ" dirty="0" smtClean="0"/>
              <a:t>: stavební součást ribozomů.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snRNA</a:t>
            </a:r>
            <a:r>
              <a:rPr lang="cs-CZ" dirty="0" smtClean="0"/>
              <a:t> – </a:t>
            </a:r>
            <a:r>
              <a:rPr lang="cs-CZ" b="1" u="sng" dirty="0" err="1" smtClean="0"/>
              <a:t>nízkomolekulová</a:t>
            </a:r>
            <a:r>
              <a:rPr lang="cs-CZ" b="1" u="sng" dirty="0" smtClean="0"/>
              <a:t> (malá) nukleová (jaderná) RNA</a:t>
            </a:r>
            <a:r>
              <a:rPr lang="cs-CZ" dirty="0" smtClean="0"/>
              <a:t>: účast na sestřihu </a:t>
            </a:r>
            <a:r>
              <a:rPr lang="cs-CZ" dirty="0" err="1" smtClean="0"/>
              <a:t>hnRNA</a:t>
            </a:r>
            <a:r>
              <a:rPr lang="cs-CZ" dirty="0" smtClean="0"/>
              <a:t>, tvorba komplexů s proteiny a jejich transport do ER.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cRNA</a:t>
            </a:r>
            <a:r>
              <a:rPr lang="cs-CZ" dirty="0" smtClean="0"/>
              <a:t> – </a:t>
            </a:r>
            <a:r>
              <a:rPr lang="cs-CZ" b="1" u="sng" dirty="0" smtClean="0"/>
              <a:t>chromosomová RNA</a:t>
            </a:r>
            <a:r>
              <a:rPr lang="cs-CZ" dirty="0" smtClean="0"/>
              <a:t>: výskyt v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chromatinu</a:t>
            </a:r>
            <a:r>
              <a:rPr lang="cs-CZ" dirty="0" smtClean="0"/>
              <a:t> – vazba s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</a:rPr>
              <a:t>nehistonovými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proteiny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aktivátory</a:t>
            </a:r>
            <a:r>
              <a:rPr lang="cs-CZ" dirty="0" smtClean="0"/>
              <a:t> či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represory</a:t>
            </a:r>
            <a:r>
              <a:rPr lang="cs-CZ" dirty="0" smtClean="0"/>
              <a:t> genů.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snoRNA</a:t>
            </a:r>
            <a:r>
              <a:rPr lang="cs-CZ" dirty="0" smtClean="0"/>
              <a:t> – </a:t>
            </a:r>
            <a:r>
              <a:rPr lang="cs-CZ" b="1" u="sng" dirty="0" smtClean="0"/>
              <a:t>malá </a:t>
            </a:r>
            <a:r>
              <a:rPr lang="cs-CZ" b="1" u="sng" dirty="0" err="1" smtClean="0"/>
              <a:t>jadérková</a:t>
            </a:r>
            <a:r>
              <a:rPr lang="cs-CZ" b="1" u="sng" dirty="0" smtClean="0"/>
              <a:t> RNA</a:t>
            </a:r>
          </a:p>
          <a:p>
            <a:pPr algn="just">
              <a:spcBef>
                <a:spcPts val="1200"/>
              </a:spcBef>
            </a:pPr>
            <a:r>
              <a:rPr lang="cs-CZ" b="1" dirty="0" err="1" smtClean="0">
                <a:solidFill>
                  <a:srgbClr val="FF0000"/>
                </a:solidFill>
              </a:rPr>
              <a:t>scRNA</a:t>
            </a:r>
            <a:r>
              <a:rPr lang="cs-CZ" dirty="0" smtClean="0"/>
              <a:t> – </a:t>
            </a:r>
            <a:r>
              <a:rPr lang="cs-CZ" b="1" u="sng" dirty="0" smtClean="0"/>
              <a:t>malá cytoplazmatická RNA</a:t>
            </a:r>
            <a:endParaRPr lang="cs-CZ" b="1" u="sng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691952" y="260648"/>
            <a:ext cx="2448000" cy="792000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RNA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904" y="404664"/>
            <a:ext cx="6408000" cy="794352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- </a:t>
            </a:r>
            <a:r>
              <a:rPr lang="cs-CZ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Deoxyribonukleová kyselina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196752"/>
            <a:ext cx="460851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1869</a:t>
            </a:r>
            <a:r>
              <a:rPr lang="cs-CZ" sz="2400" dirty="0" smtClean="0"/>
              <a:t> - </a:t>
            </a:r>
            <a:r>
              <a:rPr lang="cs-CZ" sz="2400" b="1" dirty="0" smtClean="0"/>
              <a:t>Friedrich</a:t>
            </a:r>
            <a:r>
              <a:rPr lang="cs-CZ" sz="2400" dirty="0" smtClean="0"/>
              <a:t> </a:t>
            </a:r>
            <a:r>
              <a:rPr lang="cs-CZ" sz="2400" b="1" dirty="0" err="1" smtClean="0"/>
              <a:t>Miescher</a:t>
            </a:r>
            <a:r>
              <a:rPr lang="cs-CZ" sz="2400" dirty="0" smtClean="0"/>
              <a:t> z lidských bílých krvinek poprvé izoloval DNA.</a:t>
            </a:r>
          </a:p>
          <a:p>
            <a:pPr marL="0" indent="0">
              <a:buNone/>
            </a:pPr>
            <a:r>
              <a:rPr lang="cs-CZ" sz="2400" b="1" dirty="0" smtClean="0"/>
              <a:t>1944</a:t>
            </a:r>
            <a:r>
              <a:rPr lang="cs-CZ" sz="2400" dirty="0" smtClean="0"/>
              <a:t> - </a:t>
            </a:r>
            <a:r>
              <a:rPr lang="cs-CZ" sz="2400" b="1" dirty="0" err="1" smtClean="0"/>
              <a:t>Oswald</a:t>
            </a:r>
            <a:r>
              <a:rPr lang="cs-CZ" sz="2400" b="1" dirty="0" smtClean="0"/>
              <a:t> Theodore </a:t>
            </a:r>
            <a:r>
              <a:rPr lang="cs-CZ" sz="2400" b="1" dirty="0" err="1" smtClean="0"/>
              <a:t>Avery</a:t>
            </a:r>
            <a:r>
              <a:rPr lang="cs-CZ" sz="2400" dirty="0" smtClean="0"/>
              <a:t> ukázal, že genetická informace je uchovávána pravděpodobně molekulou DNA a nikoli proteiny, jak se do té doby věřilo.</a:t>
            </a:r>
          </a:p>
          <a:p>
            <a:pPr marL="0" indent="0">
              <a:buNone/>
            </a:pPr>
            <a:r>
              <a:rPr lang="cs-CZ" sz="2400" b="1" dirty="0" smtClean="0"/>
              <a:t>1953</a:t>
            </a:r>
            <a:r>
              <a:rPr lang="cs-CZ" sz="2400" dirty="0" smtClean="0"/>
              <a:t> - </a:t>
            </a:r>
            <a:r>
              <a:rPr lang="cs-CZ" sz="2400" b="1" dirty="0" err="1" smtClean="0"/>
              <a:t>Watson</a:t>
            </a:r>
            <a:r>
              <a:rPr lang="cs-CZ" sz="2400" dirty="0" smtClean="0"/>
              <a:t> a </a:t>
            </a:r>
            <a:r>
              <a:rPr lang="cs-CZ" sz="2400" b="1" dirty="0" err="1" smtClean="0"/>
              <a:t>Crick</a:t>
            </a:r>
            <a:r>
              <a:rPr lang="cs-CZ" sz="2400" dirty="0" smtClean="0"/>
              <a:t> na základě dat </a:t>
            </a:r>
            <a:r>
              <a:rPr lang="cs-CZ" sz="2400" b="1" dirty="0" err="1" smtClean="0"/>
              <a:t>Franklinové</a:t>
            </a:r>
            <a:r>
              <a:rPr lang="cs-CZ" sz="2400" dirty="0" smtClean="0"/>
              <a:t> a </a:t>
            </a:r>
            <a:r>
              <a:rPr lang="cs-CZ" sz="2400" b="1" dirty="0" err="1" smtClean="0"/>
              <a:t>Wilkinse</a:t>
            </a:r>
            <a:r>
              <a:rPr lang="cs-CZ" sz="2400" dirty="0" smtClean="0"/>
              <a:t> poprvé postulovali model sekundární strukturu molekuly DNA - model </a:t>
            </a:r>
            <a:r>
              <a:rPr lang="cs-CZ" sz="2400" dirty="0" err="1" smtClean="0"/>
              <a:t>dvoušroubovice</a:t>
            </a:r>
            <a:r>
              <a:rPr lang="cs-CZ" sz="2400" dirty="0" smtClean="0"/>
              <a:t> DNA.</a:t>
            </a:r>
          </a:p>
        </p:txBody>
      </p:sp>
      <p:pic>
        <p:nvPicPr>
          <p:cNvPr id="18436" name="Picture 4" descr="http://upload.wikimedia.org/wikipedia/commons/thumb/b/bc/Friedrich_Miescher.jpg/220px-Friedrich_Mies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737" y="476672"/>
            <a:ext cx="1578743" cy="216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236296" y="2617167"/>
            <a:ext cx="1834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Friedrich_</a:t>
            </a:r>
            <a:r>
              <a:rPr lang="cs-CZ" sz="1400" b="1" dirty="0" err="1" smtClean="0"/>
              <a:t>Miescher</a:t>
            </a:r>
            <a:endParaRPr lang="cs-CZ" sz="1400" b="1" dirty="0"/>
          </a:p>
        </p:txBody>
      </p:sp>
      <p:pic>
        <p:nvPicPr>
          <p:cNvPr id="18438" name="Picture 6" descr="http://upload.wikimedia.org/wikipedia/commons/thumb/e/eb/Oswald_T._Avery_portrait_1937.jpg/220px-Oswald_T._Avery_portrait_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812" y="1412776"/>
            <a:ext cx="1537866" cy="216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484504" y="6505599"/>
            <a:ext cx="66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http://cs.wikipedia.org/wiki/D%C4%9Bjiny_objevu_a_v%C3%BDzkumu_DNA</a:t>
            </a:r>
            <a:endParaRPr lang="cs-CZ" sz="1400" b="1" dirty="0"/>
          </a:p>
        </p:txBody>
      </p:sp>
      <p:sp>
        <p:nvSpPr>
          <p:cNvPr id="9" name="Obdélník 8"/>
          <p:cNvSpPr/>
          <p:nvPr/>
        </p:nvSpPr>
        <p:spPr>
          <a:xfrm>
            <a:off x="5076056" y="3553031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/>
              <a:t>Oswald</a:t>
            </a:r>
            <a:r>
              <a:rPr lang="cs-CZ" sz="1400" b="1" dirty="0" smtClean="0"/>
              <a:t> Theodore </a:t>
            </a:r>
            <a:r>
              <a:rPr lang="cs-CZ" sz="1400" b="1" dirty="0" err="1" smtClean="0"/>
              <a:t>Avery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4752529" y="6206869"/>
            <a:ext cx="1835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James</a:t>
            </a:r>
            <a:r>
              <a:rPr lang="cs-CZ" sz="1400" dirty="0" smtClean="0"/>
              <a:t> </a:t>
            </a:r>
            <a:r>
              <a:rPr lang="cs-CZ" sz="1400" dirty="0" err="1" smtClean="0"/>
              <a:t>Dewey</a:t>
            </a:r>
            <a:r>
              <a:rPr lang="cs-CZ" sz="1400" dirty="0" smtClean="0"/>
              <a:t> </a:t>
            </a:r>
            <a:r>
              <a:rPr lang="cs-CZ" sz="1400" dirty="0" err="1" smtClean="0"/>
              <a:t>Watson</a:t>
            </a:r>
            <a:endParaRPr lang="cs-CZ" sz="1400" dirty="0"/>
          </a:p>
        </p:txBody>
      </p:sp>
      <p:pic>
        <p:nvPicPr>
          <p:cNvPr id="18440" name="Picture 8" descr="http://upload.wikimedia.org/wikipedia/commons/thumb/1/1c/James_D_Watson_Genome_Image.jpg/220px-James_D_Watson_Genome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740" y="4005064"/>
            <a:ext cx="2095500" cy="2219326"/>
          </a:xfrm>
          <a:prstGeom prst="rect">
            <a:avLst/>
          </a:prstGeom>
          <a:noFill/>
        </p:spPr>
      </p:pic>
      <p:pic>
        <p:nvPicPr>
          <p:cNvPr id="18442" name="Picture 10" descr="http://upload.wikimedia.org/wikipedia/commons/thumb/d/d2/Francis_Crick.png/220px-Francis_Cr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53362"/>
            <a:ext cx="2275012" cy="1695918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7380312" y="5949280"/>
            <a:ext cx="1198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Francis</a:t>
            </a:r>
            <a:r>
              <a:rPr lang="cs-CZ" sz="1400" dirty="0" smtClean="0"/>
              <a:t> </a:t>
            </a:r>
            <a:r>
              <a:rPr lang="cs-CZ" sz="1400" dirty="0" err="1" smtClean="0"/>
              <a:t>Crick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6156176" cy="1658448"/>
          </a:xfrm>
        </p:spPr>
        <p:txBody>
          <a:bodyPr>
            <a:normAutofit/>
          </a:bodyPr>
          <a:lstStyle/>
          <a:p>
            <a:pPr algn="ctr"/>
            <a:r>
              <a:rPr lang="cs-CZ" sz="48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Polynukleotidový řetězec</a:t>
            </a:r>
            <a:endParaRPr lang="cs-CZ" sz="4800" b="1" u="sng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628800"/>
            <a:ext cx="5184576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Nukleotidy jsou poutány </a:t>
            </a:r>
            <a:r>
              <a:rPr lang="cs-CZ" sz="2400" b="1" dirty="0" smtClean="0"/>
              <a:t>3´,5´-</a:t>
            </a:r>
            <a:r>
              <a:rPr lang="cs-CZ" sz="2400" b="1" dirty="0" err="1" smtClean="0"/>
              <a:t>fosfodiesterovými</a:t>
            </a:r>
            <a:r>
              <a:rPr lang="cs-CZ" sz="2400" b="1" dirty="0" smtClean="0"/>
              <a:t> vazbami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Reakce vzniku: </a:t>
            </a:r>
            <a:r>
              <a:rPr lang="cs-CZ" sz="2400" b="1" dirty="0" smtClean="0"/>
              <a:t>polykondenzace</a:t>
            </a:r>
          </a:p>
          <a:p>
            <a:r>
              <a:rPr lang="cs-CZ" sz="2400" dirty="0" smtClean="0"/>
              <a:t>Informační obsah DNA je dán </a:t>
            </a:r>
            <a:r>
              <a:rPr lang="cs-CZ" sz="2400" b="1" dirty="0" smtClean="0"/>
              <a:t>sekvencí</a:t>
            </a:r>
            <a:r>
              <a:rPr lang="cs-CZ" sz="2400" dirty="0" smtClean="0"/>
              <a:t> </a:t>
            </a:r>
            <a:r>
              <a:rPr lang="cs-CZ" sz="2400" b="1" dirty="0" smtClean="0"/>
              <a:t>deoxyribonukleotidů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Řetězec vykazuje </a:t>
            </a:r>
            <a:r>
              <a:rPr lang="cs-CZ" sz="2400" b="1" dirty="0" smtClean="0"/>
              <a:t>polaritu</a:t>
            </a:r>
            <a:r>
              <a:rPr lang="cs-CZ" sz="2400" dirty="0" smtClean="0"/>
              <a:t> s 5´a 3´volným koncem.</a:t>
            </a:r>
          </a:p>
          <a:p>
            <a:r>
              <a:rPr lang="cs-CZ" sz="2400" dirty="0" smtClean="0"/>
              <a:t>Počet </a:t>
            </a:r>
            <a:r>
              <a:rPr lang="cs-CZ" sz="2400" dirty="0" err="1" smtClean="0"/>
              <a:t>deoxyadenosinových</a:t>
            </a:r>
            <a:r>
              <a:rPr lang="cs-CZ" sz="2400" dirty="0" smtClean="0"/>
              <a:t> (A) </a:t>
            </a:r>
            <a:r>
              <a:rPr lang="cs-CZ" sz="2400" dirty="0" err="1" smtClean="0"/>
              <a:t>a</a:t>
            </a:r>
            <a:r>
              <a:rPr lang="cs-CZ" sz="2400" dirty="0" smtClean="0"/>
              <a:t> </a:t>
            </a:r>
            <a:r>
              <a:rPr lang="cs-CZ" sz="2400" dirty="0" err="1" smtClean="0"/>
              <a:t>deoxythymidinových</a:t>
            </a:r>
            <a:r>
              <a:rPr lang="cs-CZ" sz="2400" dirty="0" smtClean="0"/>
              <a:t> (T) resp. </a:t>
            </a:r>
            <a:r>
              <a:rPr lang="cs-CZ" sz="2400" dirty="0" err="1" smtClean="0"/>
              <a:t>deoxyguanosinových</a:t>
            </a:r>
            <a:r>
              <a:rPr lang="cs-CZ" sz="2400" dirty="0" smtClean="0"/>
              <a:t> (G) a </a:t>
            </a:r>
            <a:r>
              <a:rPr lang="cs-CZ" sz="2400" dirty="0" err="1" smtClean="0"/>
              <a:t>deoxycytidinových</a:t>
            </a:r>
            <a:r>
              <a:rPr lang="cs-CZ" sz="2400" dirty="0" smtClean="0"/>
              <a:t> (C) nukleotidů se rovná.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16884" y="548680"/>
          <a:ext cx="4519612" cy="5692775"/>
        </p:xfrm>
        <a:graphic>
          <a:graphicData uri="http://schemas.openxmlformats.org/presentationml/2006/ole">
            <p:oleObj spid="_x0000_s15362" name="ChemSketch" r:id="rId3" imgW="2371320" imgH="2986920" progId="ACD.ChemSketch.20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31639" y="6165304"/>
            <a:ext cx="752129" cy="46166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A=T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22111" y="6165304"/>
            <a:ext cx="785793" cy="46166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G=C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6588224" y="4725144"/>
            <a:ext cx="1008000" cy="1008000"/>
          </a:xfrm>
          <a:prstGeom prst="ellipse">
            <a:avLst/>
          </a:prstGeom>
          <a:solidFill>
            <a:srgbClr val="00B050">
              <a:alpha val="20000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5868144" y="3501008"/>
            <a:ext cx="1008000" cy="1008000"/>
          </a:xfrm>
          <a:prstGeom prst="ellipse">
            <a:avLst/>
          </a:prstGeom>
          <a:solidFill>
            <a:srgbClr val="00B050">
              <a:alpha val="20000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5148064" y="2276984"/>
            <a:ext cx="1008000" cy="1008000"/>
          </a:xfrm>
          <a:prstGeom prst="ellipse">
            <a:avLst/>
          </a:prstGeom>
          <a:solidFill>
            <a:srgbClr val="00B050">
              <a:alpha val="20000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6053226"/>
            <a:ext cx="3024336" cy="40011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Fosfodiesterová</a:t>
            </a:r>
            <a:r>
              <a:rPr lang="cs-CZ" sz="2000" b="1" dirty="0" smtClean="0"/>
              <a:t> vazba</a:t>
            </a:r>
            <a:endParaRPr lang="cs-CZ" sz="2000" b="1" dirty="0"/>
          </a:p>
        </p:txBody>
      </p:sp>
      <p:cxnSp>
        <p:nvCxnSpPr>
          <p:cNvPr id="13" name="Přímá spojovací šipka 12"/>
          <p:cNvCxnSpPr>
            <a:stCxn id="11" idx="0"/>
            <a:endCxn id="7" idx="3"/>
          </p:cNvCxnSpPr>
          <p:nvPr/>
        </p:nvCxnSpPr>
        <p:spPr>
          <a:xfrm flipV="1">
            <a:off x="5868144" y="5585526"/>
            <a:ext cx="867698" cy="4677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11" idx="0"/>
            <a:endCxn id="8" idx="4"/>
          </p:cNvCxnSpPr>
          <p:nvPr/>
        </p:nvCxnSpPr>
        <p:spPr>
          <a:xfrm flipV="1">
            <a:off x="5868144" y="4509008"/>
            <a:ext cx="504000" cy="1544218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11" idx="0"/>
            <a:endCxn id="9" idx="4"/>
          </p:cNvCxnSpPr>
          <p:nvPr/>
        </p:nvCxnSpPr>
        <p:spPr>
          <a:xfrm flipH="1" flipV="1">
            <a:off x="5652064" y="3284984"/>
            <a:ext cx="216080" cy="2768242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364088" y="1084674"/>
            <a:ext cx="432048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5´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668344" y="6237312"/>
            <a:ext cx="432048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3´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Přímá spojovací šipka 21"/>
          <p:cNvCxnSpPr>
            <a:stCxn id="23" idx="0"/>
            <a:endCxn id="24" idx="2"/>
          </p:cNvCxnSpPr>
          <p:nvPr/>
        </p:nvCxnSpPr>
        <p:spPr>
          <a:xfrm flipH="1" flipV="1">
            <a:off x="7524328" y="1124744"/>
            <a:ext cx="1368152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8676456" y="3356992"/>
            <a:ext cx="432048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3´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308304" y="724634"/>
            <a:ext cx="432048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5´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032" y="404664"/>
            <a:ext cx="7668344" cy="782960"/>
          </a:xfrm>
        </p:spPr>
        <p:txBody>
          <a:bodyPr>
            <a:normAutofit/>
          </a:bodyPr>
          <a:lstStyle/>
          <a:p>
            <a:r>
              <a:rPr lang="cs-CZ" sz="48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Polynukleotidový řetězec</a:t>
            </a:r>
            <a:endParaRPr lang="cs-CZ" sz="48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355976" y="1149445"/>
          <a:ext cx="4464496" cy="5708555"/>
        </p:xfrm>
        <a:graphic>
          <a:graphicData uri="http://schemas.openxmlformats.org/presentationml/2006/ole">
            <p:oleObj spid="_x0000_s16386" name="ChemSketch" r:id="rId3" imgW="1606320" imgH="2054520" progId="ACD.ChemSketch.20">
              <p:embed/>
            </p:oleObj>
          </a:graphicData>
        </a:graphic>
      </p:graphicFrame>
      <p:grpSp>
        <p:nvGrpSpPr>
          <p:cNvPr id="80" name="Skupina 79"/>
          <p:cNvGrpSpPr/>
          <p:nvPr/>
        </p:nvGrpSpPr>
        <p:grpSpPr>
          <a:xfrm>
            <a:off x="315131" y="1412776"/>
            <a:ext cx="3608797" cy="5150730"/>
            <a:chOff x="107504" y="1518630"/>
            <a:chExt cx="3608797" cy="5150730"/>
          </a:xfrm>
        </p:grpSpPr>
        <p:grpSp>
          <p:nvGrpSpPr>
            <p:cNvPr id="49" name="Skupina 48"/>
            <p:cNvGrpSpPr/>
            <p:nvPr/>
          </p:nvGrpSpPr>
          <p:grpSpPr>
            <a:xfrm>
              <a:off x="107504" y="1518630"/>
              <a:ext cx="3522821" cy="5150730"/>
              <a:chOff x="1265203" y="1446622"/>
              <a:chExt cx="3522821" cy="5150730"/>
            </a:xfrm>
          </p:grpSpPr>
          <p:grpSp>
            <p:nvGrpSpPr>
              <p:cNvPr id="15" name="Skupina 14"/>
              <p:cNvGrpSpPr/>
              <p:nvPr/>
            </p:nvGrpSpPr>
            <p:grpSpPr>
              <a:xfrm rot="1740000">
                <a:off x="2694787" y="1446622"/>
                <a:ext cx="941061" cy="645369"/>
                <a:chOff x="4062987" y="3645024"/>
                <a:chExt cx="941061" cy="645369"/>
              </a:xfrm>
              <a:solidFill>
                <a:schemeClr val="accent2">
                  <a:lumMod val="75000"/>
                  <a:alpha val="20000"/>
                </a:schemeClr>
              </a:solidFill>
            </p:grpSpPr>
            <p:sp>
              <p:nvSpPr>
                <p:cNvPr id="16" name="Pravidelný pětiúhelník 15"/>
                <p:cNvSpPr>
                  <a:spLocks noChangeAspect="1"/>
                </p:cNvSpPr>
                <p:nvPr/>
              </p:nvSpPr>
              <p:spPr>
                <a:xfrm rot="1800000">
                  <a:off x="4062987" y="3858393"/>
                  <a:ext cx="504000" cy="432000"/>
                </a:xfrm>
                <a:prstGeom prst="pentagon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Šestiúhelník 16"/>
                <p:cNvSpPr/>
                <p:nvPr/>
              </p:nvSpPr>
              <p:spPr>
                <a:xfrm>
                  <a:off x="4427984" y="3645024"/>
                  <a:ext cx="576064" cy="504056"/>
                </a:xfrm>
                <a:prstGeom prst="hexagon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8" name="Skupina 47"/>
              <p:cNvGrpSpPr/>
              <p:nvPr/>
            </p:nvGrpSpPr>
            <p:grpSpPr>
              <a:xfrm>
                <a:off x="1265203" y="1706512"/>
                <a:ext cx="3522821" cy="4890840"/>
                <a:chOff x="1245777" y="1706512"/>
                <a:chExt cx="3522821" cy="4890840"/>
              </a:xfrm>
            </p:grpSpPr>
            <p:sp>
              <p:nvSpPr>
                <p:cNvPr id="5" name="Pravidelný pětiúhelník 4"/>
                <p:cNvSpPr/>
                <p:nvPr/>
              </p:nvSpPr>
              <p:spPr>
                <a:xfrm>
                  <a:off x="3563888" y="5348285"/>
                  <a:ext cx="936104" cy="576064"/>
                </a:xfrm>
                <a:prstGeom prst="pentagon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Pravidelný pětiúhelník 5"/>
                <p:cNvSpPr/>
                <p:nvPr/>
              </p:nvSpPr>
              <p:spPr>
                <a:xfrm>
                  <a:off x="2987824" y="4237722"/>
                  <a:ext cx="936104" cy="576064"/>
                </a:xfrm>
                <a:prstGeom prst="pentagon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Pravidelný pětiúhelník 6"/>
                <p:cNvSpPr/>
                <p:nvPr/>
              </p:nvSpPr>
              <p:spPr>
                <a:xfrm>
                  <a:off x="2422882" y="3127159"/>
                  <a:ext cx="936104" cy="576064"/>
                </a:xfrm>
                <a:prstGeom prst="pentagon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Pravidelný pětiúhelník 7"/>
                <p:cNvSpPr/>
                <p:nvPr/>
              </p:nvSpPr>
              <p:spPr>
                <a:xfrm>
                  <a:off x="1877261" y="2005474"/>
                  <a:ext cx="936104" cy="576064"/>
                </a:xfrm>
                <a:prstGeom prst="pentagon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" name="Šestiúhelník 10"/>
                <p:cNvSpPr/>
                <p:nvPr/>
              </p:nvSpPr>
              <p:spPr>
                <a:xfrm rot="1620000">
                  <a:off x="4192534" y="4782499"/>
                  <a:ext cx="576064" cy="504056"/>
                </a:xfrm>
                <a:prstGeom prst="hexagon">
                  <a:avLst/>
                </a:prstGeom>
                <a:solidFill>
                  <a:schemeClr val="accent2">
                    <a:lumMod val="75000"/>
                    <a:alpha val="2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3" name="Skupina 12"/>
                <p:cNvGrpSpPr/>
                <p:nvPr/>
              </p:nvGrpSpPr>
              <p:grpSpPr>
                <a:xfrm rot="1740000">
                  <a:off x="3819205" y="3636217"/>
                  <a:ext cx="941061" cy="645369"/>
                  <a:chOff x="4062987" y="3645024"/>
                  <a:chExt cx="941061" cy="645369"/>
                </a:xfrm>
                <a:solidFill>
                  <a:schemeClr val="accent2">
                    <a:lumMod val="75000"/>
                    <a:alpha val="20000"/>
                  </a:schemeClr>
                </a:solidFill>
              </p:grpSpPr>
              <p:sp>
                <p:nvSpPr>
                  <p:cNvPr id="10" name="Pravidelný pětiúhelník 9"/>
                  <p:cNvSpPr>
                    <a:spLocks noChangeAspect="1"/>
                  </p:cNvSpPr>
                  <p:nvPr/>
                </p:nvSpPr>
                <p:spPr>
                  <a:xfrm rot="1800000">
                    <a:off x="4062987" y="3858393"/>
                    <a:ext cx="504000" cy="4320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" name="Šestiúhelník 11"/>
                  <p:cNvSpPr/>
                  <p:nvPr/>
                </p:nvSpPr>
                <p:spPr>
                  <a:xfrm>
                    <a:off x="4427984" y="3645024"/>
                    <a:ext cx="576064" cy="504056"/>
                  </a:xfrm>
                  <a:prstGeom prst="hexagon">
                    <a:avLst/>
                  </a:prstGeom>
                  <a:grp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4" name="Šestiúhelník 13"/>
                <p:cNvSpPr/>
                <p:nvPr/>
              </p:nvSpPr>
              <p:spPr>
                <a:xfrm rot="1800000">
                  <a:off x="3073792" y="2576916"/>
                  <a:ext cx="576064" cy="504056"/>
                </a:xfrm>
                <a:prstGeom prst="hexagon">
                  <a:avLst/>
                </a:prstGeom>
                <a:solidFill>
                  <a:schemeClr val="accent2">
                    <a:lumMod val="75000"/>
                    <a:alpha val="2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9" name="Přímá spojovací čára 18"/>
                <p:cNvCxnSpPr>
                  <a:stCxn id="16" idx="4"/>
                  <a:endCxn id="8" idx="5"/>
                </p:cNvCxnSpPr>
                <p:nvPr/>
              </p:nvCxnSpPr>
              <p:spPr>
                <a:xfrm flipH="1">
                  <a:off x="2813364" y="2001416"/>
                  <a:ext cx="4168" cy="22409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ovací čára 20"/>
                <p:cNvCxnSpPr>
                  <a:stCxn id="14" idx="1"/>
                  <a:endCxn id="7" idx="5"/>
                </p:cNvCxnSpPr>
                <p:nvPr/>
              </p:nvCxnSpPr>
              <p:spPr>
                <a:xfrm flipH="1">
                  <a:off x="3358985" y="3128216"/>
                  <a:ext cx="17137" cy="21897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ovací čára 22"/>
                <p:cNvCxnSpPr>
                  <a:stCxn id="10" idx="4"/>
                  <a:endCxn id="6" idx="5"/>
                </p:cNvCxnSpPr>
                <p:nvPr/>
              </p:nvCxnSpPr>
              <p:spPr>
                <a:xfrm flipH="1">
                  <a:off x="3923927" y="4191011"/>
                  <a:ext cx="18023" cy="26674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ovací čára 24"/>
                <p:cNvCxnSpPr>
                  <a:stCxn id="11" idx="1"/>
                  <a:endCxn id="5" idx="5"/>
                </p:cNvCxnSpPr>
                <p:nvPr/>
              </p:nvCxnSpPr>
              <p:spPr>
                <a:xfrm flipH="1">
                  <a:off x="4499991" y="5332640"/>
                  <a:ext cx="10516" cy="2160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Elipsa 30"/>
                <p:cNvSpPr>
                  <a:spLocks noChangeAspect="1"/>
                </p:cNvSpPr>
                <p:nvPr/>
              </p:nvSpPr>
              <p:spPr>
                <a:xfrm>
                  <a:off x="2946307" y="5057520"/>
                  <a:ext cx="432000" cy="432000"/>
                </a:xfrm>
                <a:prstGeom prst="ellips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3" name="Přímá spojovací čára 32"/>
                <p:cNvCxnSpPr>
                  <a:stCxn id="31" idx="5"/>
                  <a:endCxn id="5" idx="1"/>
                </p:cNvCxnSpPr>
                <p:nvPr/>
              </p:nvCxnSpPr>
              <p:spPr>
                <a:xfrm>
                  <a:off x="3315042" y="5426255"/>
                  <a:ext cx="248847" cy="14206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ovací čára 34"/>
                <p:cNvCxnSpPr>
                  <a:stCxn id="31" idx="0"/>
                  <a:endCxn id="6" idx="2"/>
                </p:cNvCxnSpPr>
                <p:nvPr/>
              </p:nvCxnSpPr>
              <p:spPr>
                <a:xfrm flipV="1">
                  <a:off x="3162307" y="4813784"/>
                  <a:ext cx="4297" cy="24373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Elipsa 35"/>
                <p:cNvSpPr>
                  <a:spLocks noChangeAspect="1"/>
                </p:cNvSpPr>
                <p:nvPr/>
              </p:nvSpPr>
              <p:spPr>
                <a:xfrm>
                  <a:off x="2370242" y="3942945"/>
                  <a:ext cx="432000" cy="432000"/>
                </a:xfrm>
                <a:prstGeom prst="ellips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" name="Přímá spojovací čára 36"/>
                <p:cNvCxnSpPr>
                  <a:stCxn id="36" idx="5"/>
                </p:cNvCxnSpPr>
                <p:nvPr/>
              </p:nvCxnSpPr>
              <p:spPr>
                <a:xfrm>
                  <a:off x="2738977" y="4311680"/>
                  <a:ext cx="248847" cy="14206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ovací čára 37"/>
                <p:cNvCxnSpPr>
                  <a:stCxn id="36" idx="0"/>
                </p:cNvCxnSpPr>
                <p:nvPr/>
              </p:nvCxnSpPr>
              <p:spPr>
                <a:xfrm flipV="1">
                  <a:off x="2586242" y="3699209"/>
                  <a:ext cx="4297" cy="24373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Elipsa 38"/>
                <p:cNvSpPr>
                  <a:spLocks noChangeAspect="1"/>
                </p:cNvSpPr>
                <p:nvPr/>
              </p:nvSpPr>
              <p:spPr>
                <a:xfrm>
                  <a:off x="1819108" y="2839129"/>
                  <a:ext cx="432000" cy="432000"/>
                </a:xfrm>
                <a:prstGeom prst="ellips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0" name="Přímá spojovací čára 39"/>
                <p:cNvCxnSpPr>
                  <a:stCxn id="39" idx="5"/>
                </p:cNvCxnSpPr>
                <p:nvPr/>
              </p:nvCxnSpPr>
              <p:spPr>
                <a:xfrm>
                  <a:off x="2187843" y="3207864"/>
                  <a:ext cx="248847" cy="14206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ovací čára 40"/>
                <p:cNvCxnSpPr>
                  <a:stCxn id="39" idx="0"/>
                </p:cNvCxnSpPr>
                <p:nvPr/>
              </p:nvCxnSpPr>
              <p:spPr>
                <a:xfrm flipV="1">
                  <a:off x="2035108" y="2595393"/>
                  <a:ext cx="4297" cy="24373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Elipsa 41"/>
                <p:cNvSpPr>
                  <a:spLocks noChangeAspect="1"/>
                </p:cNvSpPr>
                <p:nvPr/>
              </p:nvSpPr>
              <p:spPr>
                <a:xfrm>
                  <a:off x="1245777" y="1706512"/>
                  <a:ext cx="432000" cy="432000"/>
                </a:xfrm>
                <a:prstGeom prst="ellips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" name="Přímá spojovací čára 42"/>
                <p:cNvCxnSpPr>
                  <a:stCxn id="42" idx="5"/>
                </p:cNvCxnSpPr>
                <p:nvPr/>
              </p:nvCxnSpPr>
              <p:spPr>
                <a:xfrm>
                  <a:off x="1614512" y="2075247"/>
                  <a:ext cx="248847" cy="14206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Elipsa 44"/>
                <p:cNvSpPr>
                  <a:spLocks noChangeAspect="1"/>
                </p:cNvSpPr>
                <p:nvPr/>
              </p:nvSpPr>
              <p:spPr>
                <a:xfrm>
                  <a:off x="3522370" y="6165352"/>
                  <a:ext cx="432000" cy="432000"/>
                </a:xfrm>
                <a:prstGeom prst="ellips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7" name="Přímá spojovací čára 46"/>
                <p:cNvCxnSpPr>
                  <a:stCxn id="45" idx="0"/>
                </p:cNvCxnSpPr>
                <p:nvPr/>
              </p:nvCxnSpPr>
              <p:spPr>
                <a:xfrm flipV="1">
                  <a:off x="3738370" y="5921616"/>
                  <a:ext cx="4297" cy="243736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TextovéPole 49"/>
            <p:cNvSpPr txBox="1"/>
            <p:nvPr/>
          </p:nvSpPr>
          <p:spPr>
            <a:xfrm>
              <a:off x="2453325" y="5572652"/>
              <a:ext cx="9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sacharid</a:t>
              </a:r>
              <a:endParaRPr lang="cs-CZ" sz="1400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877261" y="4437112"/>
              <a:ext cx="9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sacharid</a:t>
              </a:r>
              <a:endParaRPr lang="cs-CZ" sz="14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290075" y="3326549"/>
              <a:ext cx="9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sacharid</a:t>
              </a:r>
              <a:endParaRPr lang="cs-CZ" sz="1400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758309" y="2218719"/>
              <a:ext cx="9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sacharid</a:t>
              </a:r>
              <a:endParaRPr lang="cs-CZ" sz="1400" b="1" dirty="0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2447792" y="6272987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</a:t>
              </a:r>
              <a:endParaRPr lang="cs-CZ" b="1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1877261" y="5157002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</a:t>
              </a:r>
              <a:endParaRPr lang="cs-CZ" b="1" dirty="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312129" y="4063217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</a:t>
              </a:r>
              <a:endParaRPr lang="cs-CZ" b="1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47187" y="2941532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</a:t>
              </a:r>
              <a:endParaRPr lang="cs-CZ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54535" y="1817114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</a:t>
              </a:r>
              <a:endParaRPr lang="cs-CZ" b="1" dirty="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763036" y="3888758"/>
              <a:ext cx="864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N  -báze</a:t>
              </a:r>
              <a:endParaRPr lang="cs-CZ" sz="1400" b="1" dirty="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2996301" y="4949133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N-báze</a:t>
              </a:r>
              <a:endParaRPr lang="cs-CZ" sz="12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1877261" y="2767073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N-báze</a:t>
              </a:r>
              <a:endParaRPr lang="cs-CZ" sz="12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1619768" y="1700808"/>
              <a:ext cx="864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N  -báze</a:t>
              </a:r>
              <a:endParaRPr lang="cs-CZ" sz="1400" b="1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584956" y="1953121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1143326" y="308737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723229" y="4175887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2275943" y="5305961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855294" y="2613765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1421342" y="3705007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1965857" y="483215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2548493" y="594928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3´</a:t>
              </a:r>
              <a:endPara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1880972" y="602128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3´</a:t>
              </a:r>
              <a:endPara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107504" y="282331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5´</a:t>
              </a:r>
              <a:endPara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Šipka nahoru 73"/>
            <p:cNvSpPr/>
            <p:nvPr/>
          </p:nvSpPr>
          <p:spPr>
            <a:xfrm rot="-1680000">
              <a:off x="1019916" y="3018934"/>
              <a:ext cx="288032" cy="324036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Zaoblený obdélník 74"/>
          <p:cNvSpPr/>
          <p:nvPr/>
        </p:nvSpPr>
        <p:spPr>
          <a:xfrm>
            <a:off x="6588224" y="2348880"/>
            <a:ext cx="360040" cy="720080"/>
          </a:xfrm>
          <a:prstGeom prst="round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Zaoblený obdélník 75"/>
          <p:cNvSpPr/>
          <p:nvPr/>
        </p:nvSpPr>
        <p:spPr>
          <a:xfrm>
            <a:off x="7682199" y="4190645"/>
            <a:ext cx="360040" cy="720080"/>
          </a:xfrm>
          <a:prstGeom prst="round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716312" y="1268760"/>
            <a:ext cx="2664000" cy="36933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ym typeface="Symbol"/>
              </a:rPr>
              <a:t>-N-glykosidická vazba</a:t>
            </a:r>
            <a:endParaRPr lang="cs-CZ" b="1" dirty="0"/>
          </a:p>
        </p:txBody>
      </p:sp>
      <p:sp>
        <p:nvSpPr>
          <p:cNvPr id="78" name="Tvar L 77"/>
          <p:cNvSpPr/>
          <p:nvPr/>
        </p:nvSpPr>
        <p:spPr>
          <a:xfrm>
            <a:off x="5796136" y="3647757"/>
            <a:ext cx="864096" cy="864096"/>
          </a:xfrm>
          <a:prstGeom prst="corner">
            <a:avLst>
              <a:gd name="adj1" fmla="val 37173"/>
              <a:gd name="adj2" fmla="val 38776"/>
            </a:avLst>
          </a:prstGeom>
          <a:solidFill>
            <a:schemeClr val="accent1">
              <a:alpha val="2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TextovéPole 78"/>
          <p:cNvSpPr txBox="1"/>
          <p:nvPr/>
        </p:nvSpPr>
        <p:spPr>
          <a:xfrm>
            <a:off x="4283968" y="5013176"/>
            <a:ext cx="2556000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Fosfodiesterová</a:t>
            </a:r>
            <a:r>
              <a:rPr lang="cs-CZ" b="1" dirty="0" smtClean="0"/>
              <a:t> vazba</a:t>
            </a:r>
            <a:endParaRPr lang="cs-CZ" b="1" dirty="0"/>
          </a:p>
        </p:txBody>
      </p:sp>
      <p:sp>
        <p:nvSpPr>
          <p:cNvPr id="82" name="Obdélník 81"/>
          <p:cNvSpPr/>
          <p:nvPr/>
        </p:nvSpPr>
        <p:spPr>
          <a:xfrm>
            <a:off x="251520" y="1268760"/>
            <a:ext cx="3672408" cy="540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5553508" y="225372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6660232" y="403733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5610555" y="336155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7024111" y="518946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4297854" y="1887215"/>
            <a:ext cx="432000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7222954" y="6294536"/>
            <a:ext cx="4587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896" y="476672"/>
            <a:ext cx="7293496" cy="854968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KOMPLEMENTARITA N-BÁZÍ</a:t>
            </a:r>
            <a:endParaRPr lang="cs-CZ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000" cy="9361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Mezi KOMPLEMENTÁRNÍMI (</a:t>
            </a:r>
            <a:r>
              <a:rPr lang="cs-CZ" dirty="0" err="1" smtClean="0"/>
              <a:t>dA</a:t>
            </a:r>
            <a:r>
              <a:rPr lang="cs-CZ" dirty="0" smtClean="0"/>
              <a:t>-</a:t>
            </a:r>
            <a:r>
              <a:rPr lang="cs-CZ" dirty="0" err="1" smtClean="0"/>
              <a:t>dT</a:t>
            </a:r>
            <a:r>
              <a:rPr lang="cs-CZ" dirty="0" smtClean="0"/>
              <a:t> ; </a:t>
            </a:r>
            <a:r>
              <a:rPr lang="cs-CZ" dirty="0" err="1" smtClean="0"/>
              <a:t>dG</a:t>
            </a:r>
            <a:r>
              <a:rPr lang="cs-CZ" dirty="0" smtClean="0"/>
              <a:t>-</a:t>
            </a:r>
            <a:r>
              <a:rPr lang="cs-CZ" dirty="0" err="1" smtClean="0"/>
              <a:t>dC</a:t>
            </a:r>
            <a:r>
              <a:rPr lang="cs-CZ" dirty="0" smtClean="0"/>
              <a:t>) N-bázemi se vytváří H-můstky, díky kterým se zpevňuje výsledná </a:t>
            </a:r>
            <a:r>
              <a:rPr lang="cs-CZ" dirty="0" err="1" smtClean="0"/>
              <a:t>dvoušroubovice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1793" y="2155428"/>
          <a:ext cx="6632575" cy="2425700"/>
        </p:xfrm>
        <a:graphic>
          <a:graphicData uri="http://schemas.openxmlformats.org/presentationml/2006/ole">
            <p:oleObj spid="_x0000_s1026" name="ChemSketch" r:id="rId3" imgW="3142440" imgH="1149120" progId="ACD.ChemSketch.20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4209" y="4329956"/>
          <a:ext cx="6734175" cy="2411412"/>
        </p:xfrm>
        <a:graphic>
          <a:graphicData uri="http://schemas.openxmlformats.org/presentationml/2006/ole">
            <p:oleObj spid="_x0000_s1027" name="ChemSketch" r:id="rId4" imgW="3209400" imgH="1149120" progId="ACD.ChemSketch.20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851920" y="4119463"/>
            <a:ext cx="1728192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H-můstky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4499992" y="3501008"/>
            <a:ext cx="0" cy="576064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499992" y="4581128"/>
            <a:ext cx="0" cy="36004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3411483" y="2492896"/>
            <a:ext cx="1728192" cy="108012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516857" y="4725144"/>
            <a:ext cx="1728192" cy="180020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60040" y="3573016"/>
            <a:ext cx="1331640" cy="5232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dTMP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88832" y="3573016"/>
            <a:ext cx="1331640" cy="5232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dAMP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1238" y="5858108"/>
            <a:ext cx="1331640" cy="5232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dCMP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80030" y="5426060"/>
            <a:ext cx="1331640" cy="52322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dGMP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Schránk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5976664" cy="5828364"/>
          </a:xfrm>
          <a:prstGeom prst="rect">
            <a:avLst/>
          </a:prstGeom>
        </p:spPr>
      </p:pic>
      <p:sp>
        <p:nvSpPr>
          <p:cNvPr id="8" name="Šipka nahoru 7"/>
          <p:cNvSpPr/>
          <p:nvPr/>
        </p:nvSpPr>
        <p:spPr>
          <a:xfrm>
            <a:off x="7848384" y="1211433"/>
            <a:ext cx="180000" cy="4860000"/>
          </a:xfrm>
          <a:prstGeom prst="up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1015898" y="1226369"/>
            <a:ext cx="180000" cy="48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6163549"/>
            <a:ext cx="4587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13620" y="677760"/>
            <a:ext cx="458780" cy="46166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3´</a:t>
            </a:r>
            <a:endParaRPr lang="cs-CZ" sz="24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12642" y="6135687"/>
            <a:ext cx="458780" cy="46166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sz="24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43890" y="692696"/>
            <a:ext cx="4587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5´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6192" y="5985376"/>
            <a:ext cx="4824000" cy="82800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Antiparalelní průběh dvou polynukleotidových</a:t>
            </a:r>
          </a:p>
          <a:p>
            <a:pPr marL="0" indent="0" algn="ctr">
              <a:buNone/>
            </a:pPr>
            <a:r>
              <a:rPr lang="cs-CZ" dirty="0" smtClean="0"/>
              <a:t>řetězců v molekule DNA s H-můstky mezi komplementárními N-bázemi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296280" y="404664"/>
            <a:ext cx="5796000" cy="1224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DNA </a:t>
            </a:r>
            <a:r>
              <a:rPr kumimoji="0" lang="cs-CZ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Deoxyribonukleová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kyselina</a:t>
            </a:r>
            <a:endParaRPr kumimoji="0" lang="cs-CZ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pro obsah 8" descr="dblhelx11.jpg"/>
          <p:cNvPicPr>
            <a:picLocks noGrp="1"/>
          </p:cNvPicPr>
          <p:nvPr>
            <p:ph idx="1"/>
          </p:nvPr>
        </p:nvPicPr>
        <p:blipFill>
          <a:blip r:embed="rId2" cstate="print"/>
          <a:srcRect t="5637" b="1916"/>
          <a:stretch>
            <a:fillRect/>
          </a:stretch>
        </p:blipFill>
        <p:spPr>
          <a:xfrm>
            <a:off x="7164288" y="620688"/>
            <a:ext cx="1826760" cy="5904656"/>
          </a:xfr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35496" y="1556792"/>
            <a:ext cx="7272000" cy="53012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2600" b="1" u="sng" dirty="0" smtClean="0"/>
              <a:t>CHARAKTERISTIKA DVOUŠROUBOVICE DNA: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Pravotočivá </a:t>
            </a:r>
            <a:r>
              <a:rPr kumimoji="0" lang="cs-CZ" sz="26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dvoušroubovice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(double </a:t>
            </a:r>
            <a:r>
              <a:rPr kumimoji="0" lang="cs-CZ" sz="26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helix</a:t>
            </a: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Antiparalelní průběh (polynukleotidové řetězce mají vzájemně opačnou polaritu).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2600" dirty="0" smtClean="0"/>
              <a:t>N-báze tvoří „jádro“ </a:t>
            </a:r>
            <a:r>
              <a:rPr lang="cs-CZ" sz="2600" dirty="0" err="1" smtClean="0"/>
              <a:t>dvoušroubovice</a:t>
            </a:r>
            <a:r>
              <a:rPr lang="cs-CZ" sz="2600" dirty="0" smtClean="0"/>
              <a:t>, </a:t>
            </a:r>
            <a:r>
              <a:rPr lang="cs-CZ" sz="2600" dirty="0" err="1" smtClean="0"/>
              <a:t>fosfosacharidy</a:t>
            </a:r>
            <a:r>
              <a:rPr lang="cs-CZ" sz="2600" dirty="0" smtClean="0"/>
              <a:t> jsou na periferii.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 </a:t>
            </a:r>
            <a:r>
              <a:rPr kumimoji="0" lang="cs-CZ" sz="26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helixu</a:t>
            </a: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je 2 </a:t>
            </a:r>
            <a:r>
              <a:rPr kumimoji="0" lang="cs-CZ" sz="26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nm</a:t>
            </a: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výška závitu činí 3,4 </a:t>
            </a:r>
            <a:r>
              <a:rPr kumimoji="0" lang="cs-CZ" sz="26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nm</a:t>
            </a: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2600" baseline="0" dirty="0" smtClean="0">
                <a:sym typeface="Symbol"/>
              </a:rPr>
              <a:t>Na jeden závit připadá 10 párů deoxyribonukleotidů tj. (360/10=36° závitu mezi dvěma sousedními deoxyribonukleotidy).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N-báze jsou </a:t>
            </a:r>
            <a:r>
              <a:rPr kumimoji="0" lang="cs-CZ" sz="26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planární</a:t>
            </a: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s tloušťkou 0,34 </a:t>
            </a:r>
            <a:r>
              <a:rPr kumimoji="0" lang="cs-CZ" sz="26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nm</a:t>
            </a:r>
            <a:r>
              <a:rPr kumimoji="0" lang="cs-CZ" sz="2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a leží jeden pár nad druhým (tzv. stohování bází).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2600" baseline="0" dirty="0" smtClean="0">
                <a:sym typeface="Symbol"/>
              </a:rPr>
              <a:t>Roviny párů N-bází jsou téměř kolmé k ose šroubovice.</a:t>
            </a:r>
            <a:endParaRPr kumimoji="0" lang="cs-CZ" sz="2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6505599"/>
            <a:ext cx="639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https://www2.chemistry.msu.edu/faculty/reusch/virttxtjml/nucacids.htm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cs-CZ" sz="16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60000" cy="648000"/>
          </a:xfrm>
        </p:spPr>
        <p:txBody>
          <a:bodyPr>
            <a:no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cs-CZ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Deoxyribonukleová kyselina</a:t>
            </a:r>
            <a:endParaRPr lang="cs-CZ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DNA with Phospha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2" y="1628800"/>
            <a:ext cx="4320000" cy="4320000"/>
          </a:xfrm>
          <a:prstGeom prst="rect">
            <a:avLst/>
          </a:prstGeom>
          <a:noFill/>
        </p:spPr>
      </p:pic>
      <p:pic>
        <p:nvPicPr>
          <p:cNvPr id="17416" name="Picture 8" descr="DNA with Phosphat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96" y="1629320"/>
            <a:ext cx="4320000" cy="4320000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>
          <a:xfrm>
            <a:off x="2339992" y="1629312"/>
            <a:ext cx="0" cy="4320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511944" y="3775185"/>
            <a:ext cx="1656000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506283" y="2767073"/>
            <a:ext cx="1656000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louk 10"/>
          <p:cNvSpPr/>
          <p:nvPr/>
        </p:nvSpPr>
        <p:spPr>
          <a:xfrm>
            <a:off x="2339752" y="2348880"/>
            <a:ext cx="432048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/>
          <p:cNvSpPr/>
          <p:nvPr/>
        </p:nvSpPr>
        <p:spPr>
          <a:xfrm>
            <a:off x="2137583" y="3528718"/>
            <a:ext cx="504000" cy="504000"/>
          </a:xfrm>
          <a:prstGeom prst="arc">
            <a:avLst>
              <a:gd name="adj1" fmla="val 15740843"/>
              <a:gd name="adj2" fmla="val 2151414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1511939" y="5013176"/>
            <a:ext cx="1656000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ouk 13"/>
          <p:cNvSpPr/>
          <p:nvPr/>
        </p:nvSpPr>
        <p:spPr>
          <a:xfrm>
            <a:off x="2134850" y="2515140"/>
            <a:ext cx="504000" cy="504000"/>
          </a:xfrm>
          <a:prstGeom prst="arc">
            <a:avLst>
              <a:gd name="adj1" fmla="val 15740843"/>
              <a:gd name="adj2" fmla="val 2151414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/>
          <p:cNvSpPr/>
          <p:nvPr/>
        </p:nvSpPr>
        <p:spPr>
          <a:xfrm>
            <a:off x="2123728" y="4761808"/>
            <a:ext cx="504000" cy="504000"/>
          </a:xfrm>
          <a:prstGeom prst="arc">
            <a:avLst>
              <a:gd name="adj1" fmla="val 15740843"/>
              <a:gd name="adj2" fmla="val 2151414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428153" y="2653435"/>
          <a:ext cx="68262" cy="68263"/>
        </p:xfrm>
        <a:graphic>
          <a:graphicData uri="http://schemas.openxmlformats.org/presentationml/2006/ole">
            <p:oleObj spid="_x0000_s31746" name="ChemSketch" r:id="rId5" imgW="66960" imgH="66960" progId="ACD.ChemSketch.20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442203" y="3658908"/>
          <a:ext cx="66675" cy="66675"/>
        </p:xfrm>
        <a:graphic>
          <a:graphicData uri="http://schemas.openxmlformats.org/presentationml/2006/ole">
            <p:oleObj spid="_x0000_s31747" name="ChemSketch" r:id="rId6" imgW="66960" imgH="66960" progId="ACD.ChemSketch.20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439470" y="4892003"/>
          <a:ext cx="66675" cy="66675"/>
        </p:xfrm>
        <a:graphic>
          <a:graphicData uri="http://schemas.openxmlformats.org/presentationml/2006/ole">
            <p:oleObj spid="_x0000_s31748" name="ChemSketch" r:id="rId7" imgW="66960" imgH="66960" progId="ACD.ChemSketch.20">
              <p:embed/>
            </p:oleObj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787079" y="5985189"/>
            <a:ext cx="3062185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Osa </a:t>
            </a:r>
            <a:r>
              <a:rPr lang="cs-CZ" dirty="0" err="1" smtClean="0">
                <a:solidFill>
                  <a:srgbClr val="FFFF00"/>
                </a:solidFill>
              </a:rPr>
              <a:t>dvoušroubovice</a:t>
            </a:r>
            <a:r>
              <a:rPr lang="cs-CZ" dirty="0" smtClean="0">
                <a:solidFill>
                  <a:srgbClr val="FFFF00"/>
                </a:solidFill>
              </a:rPr>
              <a:t> + úhly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svírající N-báze  vůči této ose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0" name="Levá složená závorka 19"/>
          <p:cNvSpPr/>
          <p:nvPr/>
        </p:nvSpPr>
        <p:spPr>
          <a:xfrm>
            <a:off x="1187664" y="2780928"/>
            <a:ext cx="360000" cy="792000"/>
          </a:xfrm>
          <a:prstGeom prst="leftBrac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158681" y="3244334"/>
            <a:ext cx="82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2,2 cm</a:t>
            </a:r>
            <a:endParaRPr lang="cs-CZ" dirty="0"/>
          </a:p>
        </p:txBody>
      </p:sp>
      <p:sp>
        <p:nvSpPr>
          <p:cNvPr id="22" name="Levá složená závorka 21"/>
          <p:cNvSpPr/>
          <p:nvPr/>
        </p:nvSpPr>
        <p:spPr>
          <a:xfrm>
            <a:off x="1187664" y="3645024"/>
            <a:ext cx="360000" cy="13680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23528" y="2897298"/>
            <a:ext cx="864000" cy="57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Malý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žlábek</a:t>
            </a: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23528" y="4043960"/>
            <a:ext cx="906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Velký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žlábek</a:t>
            </a:r>
          </a:p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95936" y="6021288"/>
            <a:ext cx="4896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Velký žlábek je 12 Å široký a 8,5 Å hluboký,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malý žlábek je 6 Å široký a 7,5 Å hluboký.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3418</TotalTime>
  <Words>730</Words>
  <Application>Microsoft Office PowerPoint</Application>
  <PresentationFormat>Předvádění na obrazovce (4:3)</PresentationFormat>
  <Paragraphs>187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Tok</vt:lpstr>
      <vt:lpstr>ChemSketch</vt:lpstr>
      <vt:lpstr>Snímek 1</vt:lpstr>
      <vt:lpstr>NUKLEOVÉ KYSELINY II.</vt:lpstr>
      <vt:lpstr>DNA - Deoxyribonukleová kyselina</vt:lpstr>
      <vt:lpstr>Polynukleotidový řetězec</vt:lpstr>
      <vt:lpstr>Polynukleotidový řetězec</vt:lpstr>
      <vt:lpstr>KOMPLEMENTARITA N-BÁZÍ</vt:lpstr>
      <vt:lpstr>Snímek 7</vt:lpstr>
      <vt:lpstr>Snímek 8</vt:lpstr>
      <vt:lpstr>DNA - Deoxyribonukleová kyselina</vt:lpstr>
      <vt:lpstr>DNA</vt:lpstr>
      <vt:lpstr>DNA</vt:lpstr>
      <vt:lpstr>DNA</vt:lpstr>
      <vt:lpstr>RNA ribonukleová kyselina</vt:lpstr>
      <vt:lpstr>RNA ribonukleová kyselina</vt:lpstr>
      <vt:lpstr>RNA ribonukleová kyselina</vt:lpstr>
      <vt:lpstr>RNA ribonukleová kyselina</vt:lpstr>
      <vt:lpstr>RNA ribonukleová kyselina</vt:lpstr>
      <vt:lpstr>RNA ribonukleová kyselina</vt:lpstr>
      <vt:lpstr>RNA ribonukleová kyselina</vt:lpstr>
      <vt:lpstr>Transferová  RNA </vt:lpstr>
      <vt:lpstr>Typy RNA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NUKLEOVÉ KYSELINY II.</dc:title>
  <dc:creator>ucitel</dc:creator>
  <cp:lastModifiedBy>admin2</cp:lastModifiedBy>
  <cp:revision>16</cp:revision>
  <dcterms:created xsi:type="dcterms:W3CDTF">2014-05-04T08:35:19Z</dcterms:created>
  <dcterms:modified xsi:type="dcterms:W3CDTF">2018-12-13T14:06:04Z</dcterms:modified>
</cp:coreProperties>
</file>