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5" r:id="rId14"/>
    <p:sldId id="269" r:id="rId15"/>
    <p:sldId id="270" r:id="rId16"/>
    <p:sldId id="272" r:id="rId17"/>
    <p:sldId id="271" r:id="rId18"/>
    <p:sldId id="274" r:id="rId19"/>
    <p:sldId id="276" r:id="rId20"/>
    <p:sldId id="275" r:id="rId21"/>
    <p:sldId id="277" r:id="rId22"/>
    <p:sldId id="273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E29A"/>
    <a:srgbClr val="83DB83"/>
    <a:srgbClr val="497A49"/>
    <a:srgbClr val="FFFFFF"/>
    <a:srgbClr val="92D050"/>
    <a:srgbClr val="FFFFCC"/>
    <a:srgbClr val="FFFF66"/>
    <a:srgbClr val="CC0099"/>
    <a:srgbClr val="FF66CC"/>
    <a:srgbClr val="FFC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2007_Workbook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39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dPt>
            <c:idx val="0"/>
            <c:spPr>
              <a:solidFill>
                <a:srgbClr val="CC0099"/>
              </a:solidFill>
            </c:spPr>
          </c:dPt>
          <c:dPt>
            <c:idx val="1"/>
            <c:spPr>
              <a:solidFill>
                <a:srgbClr val="FF99FF"/>
              </a:solidFill>
            </c:spPr>
          </c:dPt>
          <c:dPt>
            <c:idx val="2"/>
            <c:spPr>
              <a:solidFill>
                <a:srgbClr val="FFCCFF"/>
              </a:solidFill>
            </c:spPr>
          </c:dPt>
          <c:dPt>
            <c:idx val="3"/>
            <c:spPr>
              <a:solidFill>
                <a:srgbClr val="CCCCFF"/>
              </a:solidFill>
            </c:spPr>
          </c:dPt>
          <c:dPt>
            <c:idx val="4"/>
            <c:spPr>
              <a:solidFill>
                <a:srgbClr val="3399FF"/>
              </a:solidFill>
            </c:spPr>
          </c:dPt>
          <c:cat>
            <c:strRef>
              <c:f>List1!$A$2:$A$6</c:f>
              <c:strCache>
                <c:ptCount val="5"/>
                <c:pt idx="0">
                  <c:v>4xA</c:v>
                </c:pt>
                <c:pt idx="1">
                  <c:v>3xA</c:v>
                </c:pt>
                <c:pt idx="2">
                  <c:v>2xA</c:v>
                </c:pt>
                <c:pt idx="3">
                  <c:v>1xA</c:v>
                </c:pt>
                <c:pt idx="4">
                  <c:v>0xA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1</c:v>
                </c:pt>
                <c:pt idx="1">
                  <c:v>4</c:v>
                </c:pt>
                <c:pt idx="2">
                  <c:v>6</c:v>
                </c:pt>
                <c:pt idx="3">
                  <c:v>4</c:v>
                </c:pt>
                <c:pt idx="4">
                  <c:v>1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Sloupec2</c:v>
                </c:pt>
              </c:strCache>
            </c:strRef>
          </c:tx>
          <c:cat>
            <c:strRef>
              <c:f>List1!$A$2:$A$6</c:f>
              <c:strCache>
                <c:ptCount val="5"/>
                <c:pt idx="0">
                  <c:v>4xA</c:v>
                </c:pt>
                <c:pt idx="1">
                  <c:v>3xA</c:v>
                </c:pt>
                <c:pt idx="2">
                  <c:v>2xA</c:v>
                </c:pt>
                <c:pt idx="3">
                  <c:v>1xA</c:v>
                </c:pt>
                <c:pt idx="4">
                  <c:v>0xA</c:v>
                </c:pt>
              </c:strCache>
            </c:strRef>
          </c:cat>
          <c:val>
            <c:numRef>
              <c:f>List1!$C$2:$C$6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Sloupec1</c:v>
                </c:pt>
              </c:strCache>
            </c:strRef>
          </c:tx>
          <c:cat>
            <c:strRef>
              <c:f>List1!$A$2:$A$6</c:f>
              <c:strCache>
                <c:ptCount val="5"/>
                <c:pt idx="0">
                  <c:v>4xA</c:v>
                </c:pt>
                <c:pt idx="1">
                  <c:v>3xA</c:v>
                </c:pt>
                <c:pt idx="2">
                  <c:v>2xA</c:v>
                </c:pt>
                <c:pt idx="3">
                  <c:v>1xA</c:v>
                </c:pt>
                <c:pt idx="4">
                  <c:v>0xA</c:v>
                </c:pt>
              </c:strCache>
            </c:strRef>
          </c:cat>
          <c:val>
            <c:numRef>
              <c:f>List1!$D$2:$D$6</c:f>
              <c:numCache>
                <c:formatCode>General</c:formatCode>
                <c:ptCount val="5"/>
              </c:numCache>
            </c:numRef>
          </c:val>
        </c:ser>
        <c:gapDepth val="211"/>
        <c:shape val="cone"/>
        <c:axId val="195830528"/>
        <c:axId val="195832064"/>
        <c:axId val="0"/>
      </c:bar3DChart>
      <c:catAx>
        <c:axId val="195830528"/>
        <c:scaling>
          <c:orientation val="minMax"/>
        </c:scaling>
        <c:axPos val="b"/>
        <c:numFmt formatCode="General" sourceLinked="0"/>
        <c:tickLblPos val="nextTo"/>
        <c:txPr>
          <a:bodyPr rot="-2700000"/>
          <a:lstStyle/>
          <a:p>
            <a:pPr>
              <a:defRPr/>
            </a:pPr>
            <a:endParaRPr lang="cs-CZ"/>
          </a:p>
        </c:txPr>
        <c:crossAx val="195832064"/>
        <c:crosses val="autoZero"/>
        <c:auto val="1"/>
        <c:lblAlgn val="ctr"/>
        <c:lblOffset val="100"/>
      </c:catAx>
      <c:valAx>
        <c:axId val="195832064"/>
        <c:scaling>
          <c:orientation val="minMax"/>
        </c:scaling>
        <c:axPos val="l"/>
        <c:majorGridlines/>
        <c:numFmt formatCode="General" sourceLinked="1"/>
        <c:tickLblPos val="nextTo"/>
        <c:crossAx val="195830528"/>
        <c:crosses val="autoZero"/>
        <c:crossBetween val="between"/>
      </c:valAx>
    </c:plotArea>
    <c:plotVisOnly val="1"/>
    <c:dispBlanksAs val="gap"/>
  </c:chart>
  <c:spPr>
    <a:noFill/>
    <a:ln>
      <a:noFill/>
    </a:ln>
  </c:spPr>
  <c:txPr>
    <a:bodyPr/>
    <a:lstStyle/>
    <a:p>
      <a:pPr>
        <a:defRPr sz="1800"/>
      </a:pPr>
      <a:endParaRPr lang="cs-CZ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FE823FE-391B-4DDC-BA17-9F626A812C31}" type="datetimeFigureOut">
              <a:rPr lang="cs-CZ" smtClean="0"/>
              <a:pPr/>
              <a:t>24.04.2018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913D9E4-565A-4974-82AD-3FCE9305E6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E823FE-391B-4DDC-BA17-9F626A812C31}" type="datetimeFigureOut">
              <a:rPr lang="cs-CZ" smtClean="0"/>
              <a:pPr/>
              <a:t>24.04.2018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13D9E4-565A-4974-82AD-3FCE9305E6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FE823FE-391B-4DDC-BA17-9F626A812C31}" type="datetimeFigureOut">
              <a:rPr lang="cs-CZ" smtClean="0"/>
              <a:pPr/>
              <a:t>24.04.2018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913D9E4-565A-4974-82AD-3FCE9305E6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E823FE-391B-4DDC-BA17-9F626A812C31}" type="datetimeFigureOut">
              <a:rPr lang="cs-CZ" smtClean="0"/>
              <a:pPr/>
              <a:t>24.04.2018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13D9E4-565A-4974-82AD-3FCE9305E6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FE823FE-391B-4DDC-BA17-9F626A812C31}" type="datetimeFigureOut">
              <a:rPr lang="cs-CZ" smtClean="0"/>
              <a:pPr/>
              <a:t>24.04.2018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913D9E4-565A-4974-82AD-3FCE9305E6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E823FE-391B-4DDC-BA17-9F626A812C31}" type="datetimeFigureOut">
              <a:rPr lang="cs-CZ" smtClean="0"/>
              <a:pPr/>
              <a:t>24.04.2018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13D9E4-565A-4974-82AD-3FCE9305E6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E823FE-391B-4DDC-BA17-9F626A812C31}" type="datetimeFigureOut">
              <a:rPr lang="cs-CZ" smtClean="0"/>
              <a:pPr/>
              <a:t>24.04.2018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13D9E4-565A-4974-82AD-3FCE9305E6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E823FE-391B-4DDC-BA17-9F626A812C31}" type="datetimeFigureOut">
              <a:rPr lang="cs-CZ" smtClean="0"/>
              <a:pPr/>
              <a:t>24.04.2018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13D9E4-565A-4974-82AD-3FCE9305E6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FE823FE-391B-4DDC-BA17-9F626A812C31}" type="datetimeFigureOut">
              <a:rPr lang="cs-CZ" smtClean="0"/>
              <a:pPr/>
              <a:t>24.04.2018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13D9E4-565A-4974-82AD-3FCE9305E6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E823FE-391B-4DDC-BA17-9F626A812C31}" type="datetimeFigureOut">
              <a:rPr lang="cs-CZ" smtClean="0"/>
              <a:pPr/>
              <a:t>24.04.2018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13D9E4-565A-4974-82AD-3FCE9305E6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E823FE-391B-4DDC-BA17-9F626A812C31}" type="datetimeFigureOut">
              <a:rPr lang="cs-CZ" smtClean="0"/>
              <a:pPr/>
              <a:t>24.04.2018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13D9E4-565A-4974-82AD-3FCE9305E6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FE823FE-391B-4DDC-BA17-9F626A812C31}" type="datetimeFigureOut">
              <a:rPr lang="cs-CZ" smtClean="0"/>
              <a:pPr/>
              <a:t>24.04.2018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913D9E4-565A-4974-82AD-3FCE9305E60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707904" y="1844824"/>
            <a:ext cx="5436096" cy="1556744"/>
          </a:xfrm>
        </p:spPr>
        <p:txBody>
          <a:bodyPr/>
          <a:lstStyle/>
          <a:p>
            <a:pPr algn="ctr"/>
            <a:r>
              <a:rPr lang="cs-CZ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Genové interakce I.</a:t>
            </a:r>
            <a:endParaRPr lang="cs-CZ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</p:nvPr>
        </p:nvGraphicFramePr>
        <p:xfrm>
          <a:off x="1331640" y="2924944"/>
          <a:ext cx="5328840" cy="2862310"/>
        </p:xfrm>
        <a:graphic>
          <a:graphicData uri="http://schemas.openxmlformats.org/drawingml/2006/table">
            <a:tbl>
              <a:tblPr firstRow="1" bandRow="1">
                <a:solidFill>
                  <a:schemeClr val="bg1">
                    <a:lumMod val="95000"/>
                  </a:schemeClr>
                </a:solidFill>
                <a:tableStyleId>{69C7853C-536D-4A76-A0AE-DD22124D55A5}</a:tableStyleId>
              </a:tblPr>
              <a:tblGrid>
                <a:gridCol w="1065768"/>
                <a:gridCol w="1065768"/>
                <a:gridCol w="1065768"/>
                <a:gridCol w="1065768"/>
                <a:gridCol w="1065768"/>
              </a:tblGrid>
              <a:tr h="572462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GF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cs-CZ" sz="2600" b="1" baseline="-25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72462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33CC33"/>
                    </a:solidFill>
                  </a:tcPr>
                </a:tc>
              </a:tr>
              <a:tr h="572462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33CC33"/>
                    </a:solidFill>
                  </a:tcPr>
                </a:tc>
              </a:tr>
              <a:tr h="572462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99FF99"/>
                    </a:solidFill>
                  </a:tcPr>
                </a:tc>
              </a:tr>
              <a:tr h="572462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5482952" cy="770344"/>
          </a:xfrm>
        </p:spPr>
        <p:txBody>
          <a:bodyPr/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Dominantní</a:t>
            </a:r>
            <a:r>
              <a:rPr lang="cs-CZ" dirty="0" smtClean="0"/>
              <a:t> </a:t>
            </a:r>
            <a:r>
              <a:rPr lang="cs-CZ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epistáze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427984" y="836712"/>
            <a:ext cx="32403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P:   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</a:t>
            </a:r>
            <a:r>
              <a:rPr lang="cs-CZ" sz="2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</a:t>
            </a: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x </a:t>
            </a:r>
            <a:r>
              <a:rPr lang="cs-CZ" sz="2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</a:t>
            </a:r>
            <a:r>
              <a:rPr lang="cs-CZ" sz="2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</a:t>
            </a:r>
            <a:endParaRPr lang="cs-CZ" sz="2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G:     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       </a:t>
            </a:r>
            <a:r>
              <a:rPr lang="cs-CZ" sz="2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cs-CZ" sz="2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cs-CZ" sz="26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     </a:t>
            </a:r>
            <a:r>
              <a:rPr lang="cs-CZ" sz="2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</a:t>
            </a:r>
            <a:r>
              <a:rPr lang="cs-CZ" sz="2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</a:t>
            </a:r>
            <a:endParaRPr lang="cs-CZ" sz="2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Genotyp: 100%</a:t>
            </a:r>
          </a:p>
          <a:p>
            <a:pPr>
              <a:buNone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Fenotyp:100%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79512" y="872778"/>
            <a:ext cx="3204000" cy="523220"/>
          </a:xfrm>
          <a:prstGeom prst="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</a:t>
            </a:r>
            <a:r>
              <a:rPr lang="cs-CZ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epistatický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A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79512" y="1482398"/>
            <a:ext cx="3528000" cy="523220"/>
          </a:xfrm>
          <a:prstGeom prst="rect">
            <a:avLst/>
          </a:prstGeom>
          <a:solidFill>
            <a:srgbClr val="002060">
              <a:alpha val="10000"/>
            </a:srgbClr>
          </a:solidFill>
          <a:ln w="254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hypostatický: B</a:t>
            </a:r>
            <a:endParaRPr lang="cs-CZ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79512" y="5805264"/>
            <a:ext cx="774035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Genotyp:       1:2:1:2:4:2:1:2:1</a:t>
            </a:r>
            <a:endParaRPr lang="cs-CZ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Fenotyp: 12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 _B _);(A _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:3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aaB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_)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:1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aabb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cs-CZ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179512" y="6237312"/>
            <a:ext cx="7776864" cy="432048"/>
          </a:xfrm>
          <a:prstGeom prst="round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764704"/>
            <a:ext cx="7992888" cy="609329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Při dominantní </a:t>
            </a:r>
            <a:r>
              <a:rPr lang="cs-CZ" dirty="0" err="1" smtClean="0"/>
              <a:t>epistázi</a:t>
            </a:r>
            <a:r>
              <a:rPr lang="cs-CZ" dirty="0" smtClean="0"/>
              <a:t> se </a:t>
            </a:r>
            <a:r>
              <a:rPr lang="cs-CZ" dirty="0" err="1" smtClean="0"/>
              <a:t>vyštěpují</a:t>
            </a:r>
            <a:r>
              <a:rPr lang="cs-CZ" dirty="0" smtClean="0"/>
              <a:t> 3 fenotypové třídy:</a:t>
            </a:r>
          </a:p>
          <a:p>
            <a:pPr marL="1082675" indent="-514350">
              <a:buFont typeface="+mj-lt"/>
              <a:buAutoNum type="arabicPeriod"/>
            </a:pP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_ _ _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alespoň jedna dominantní alela </a:t>
            </a:r>
            <a:r>
              <a:rPr lang="cs-CZ" dirty="0" err="1" smtClean="0"/>
              <a:t>epistatického</a:t>
            </a:r>
            <a:r>
              <a:rPr lang="cs-CZ" dirty="0" smtClean="0"/>
              <a:t> genu rozhoduje o svém výsledném fenotypovém projevu a úplně potlačí projev hypostatického genu.</a:t>
            </a:r>
          </a:p>
          <a:p>
            <a:pPr marL="1082675" indent="-514350">
              <a:buFont typeface="+mj-lt"/>
              <a:buAutoNum type="arabicPeriod"/>
            </a:pP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cs-CZ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 _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Při recesivně homozygotním genotypu </a:t>
            </a:r>
            <a:r>
              <a:rPr lang="cs-CZ" dirty="0" err="1" smtClean="0"/>
              <a:t>epistatického</a:t>
            </a:r>
            <a:r>
              <a:rPr lang="cs-CZ" dirty="0" smtClean="0"/>
              <a:t> genu se dominantní alela hypostatického genu fenotypově prezentuje.</a:t>
            </a:r>
          </a:p>
          <a:p>
            <a:pPr marL="1082675" indent="-514350">
              <a:buFont typeface="+mj-lt"/>
              <a:buAutoNum type="arabicPeriod"/>
            </a:pP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cs-CZ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 </a:t>
            </a:r>
            <a:r>
              <a:rPr lang="cs-CZ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Absence jakékoliv dominantní alely vede k fenotypové třídě odpovídající recesivně homozygotnímu fenotypu.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79512" y="-27384"/>
            <a:ext cx="5338936" cy="698336"/>
          </a:xfrm>
        </p:spPr>
        <p:txBody>
          <a:bodyPr/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Dominantní</a:t>
            </a:r>
            <a:r>
              <a:rPr lang="cs-CZ" dirty="0" smtClean="0"/>
              <a:t> </a:t>
            </a:r>
            <a:r>
              <a:rPr lang="cs-CZ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epistáze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1043608" y="1556792"/>
            <a:ext cx="1296144" cy="43200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1043608" y="3426315"/>
            <a:ext cx="1296144" cy="43200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>
            <a:off x="1043608" y="4924628"/>
            <a:ext cx="1296144" cy="43200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3184" y="332656"/>
            <a:ext cx="5410944" cy="698336"/>
          </a:xfrm>
        </p:spPr>
        <p:txBody>
          <a:bodyPr/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Dominantní</a:t>
            </a:r>
            <a:r>
              <a:rPr lang="cs-CZ" dirty="0" smtClean="0"/>
              <a:t> </a:t>
            </a:r>
            <a:r>
              <a:rPr lang="cs-CZ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epistáze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1027496"/>
          </a:xfrm>
        </p:spPr>
        <p:txBody>
          <a:bodyPr/>
          <a:lstStyle/>
          <a:p>
            <a:r>
              <a:rPr lang="cs-CZ" dirty="0" smtClean="0"/>
              <a:t>Zpětné analytické křížení:</a:t>
            </a:r>
          </a:p>
          <a:p>
            <a:pPr>
              <a:buNone/>
            </a:pPr>
            <a:r>
              <a:rPr lang="cs-CZ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</a:t>
            </a:r>
            <a:r>
              <a:rPr lang="cs-CZ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</a:t>
            </a:r>
            <a:r>
              <a:rPr lang="cs-CZ" dirty="0" smtClean="0"/>
              <a:t> x </a:t>
            </a:r>
            <a:r>
              <a:rPr lang="cs-CZ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</a:t>
            </a:r>
            <a:r>
              <a:rPr lang="cs-CZ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</a:t>
            </a:r>
            <a:endParaRPr lang="cs-CZ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11560" y="2780928"/>
            <a:ext cx="5616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Zástupce F1 generace je křížen s recesivním homozygotem v obou genech</a:t>
            </a:r>
            <a:endParaRPr lang="cs-CZ" sz="2000" b="1" dirty="0"/>
          </a:p>
        </p:txBody>
      </p:sp>
      <p:sp>
        <p:nvSpPr>
          <p:cNvPr id="5" name="Zaoblený obdélníkový popisek 4"/>
          <p:cNvSpPr/>
          <p:nvPr/>
        </p:nvSpPr>
        <p:spPr>
          <a:xfrm>
            <a:off x="539552" y="2780928"/>
            <a:ext cx="5544616" cy="720080"/>
          </a:xfrm>
          <a:prstGeom prst="wedgeRoundRectCallout">
            <a:avLst>
              <a:gd name="adj1" fmla="val -19334"/>
              <a:gd name="adj2" fmla="val -83726"/>
              <a:gd name="adj3" fmla="val 16667"/>
            </a:avLst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384720" y="4055472"/>
          <a:ext cx="742764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528"/>
                <a:gridCol w="1485528"/>
                <a:gridCol w="1485528"/>
                <a:gridCol w="1485528"/>
                <a:gridCol w="14855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Gamety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763688" y="5373216"/>
            <a:ext cx="561662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Genotyp:       1:1:1:1</a:t>
            </a:r>
            <a:endParaRPr lang="cs-CZ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Fenotyp:                2:1:1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1422969" y="5788486"/>
            <a:ext cx="5112568" cy="432048"/>
          </a:xfrm>
          <a:prstGeom prst="round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336" y="1390992"/>
            <a:ext cx="7239000" cy="484632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U dominantní </a:t>
            </a:r>
            <a:r>
              <a:rPr lang="cs-CZ" dirty="0" err="1" smtClean="0"/>
              <a:t>epistáze</a:t>
            </a:r>
            <a:r>
              <a:rPr lang="cs-CZ" dirty="0" smtClean="0"/>
              <a:t> podmiňují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dominantní alely obou genů</a:t>
            </a:r>
            <a:r>
              <a:rPr lang="cs-CZ" dirty="0" smtClean="0"/>
              <a:t> zpracování téhož </a:t>
            </a:r>
            <a:r>
              <a:rPr lang="cs-CZ" dirty="0" err="1" smtClean="0"/>
              <a:t>prekurzoru</a:t>
            </a:r>
            <a:r>
              <a:rPr lang="cs-CZ" dirty="0" smtClean="0"/>
              <a:t> sice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stejném směru</a:t>
            </a:r>
            <a:r>
              <a:rPr lang="cs-CZ" dirty="0" smtClean="0"/>
              <a:t>, avšak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různé konečné produkty</a:t>
            </a:r>
            <a:r>
              <a:rPr lang="cs-CZ" dirty="0" smtClean="0"/>
              <a:t>.</a:t>
            </a:r>
          </a:p>
          <a:p>
            <a:r>
              <a:rPr lang="cs-CZ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Epistatický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účinek bude mít dominantní alela toho</a:t>
            </a:r>
            <a:r>
              <a:rPr lang="cs-CZ" dirty="0" smtClean="0"/>
              <a:t> z obou genů, která může vést biosyntetické procesy k 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výraznější formě fenotypového projevu znaku</a:t>
            </a:r>
            <a:r>
              <a:rPr lang="cs-CZ" dirty="0" smtClean="0"/>
              <a:t>, než je schopna dominantní alela genu hypostatického, jejíž účinek se tím překryje.</a:t>
            </a:r>
          </a:p>
          <a:p>
            <a:r>
              <a:rPr lang="cs-CZ" dirty="0" smtClean="0"/>
              <a:t>Dominantní </a:t>
            </a:r>
            <a:r>
              <a:rPr lang="cs-CZ" dirty="0" err="1" smtClean="0"/>
              <a:t>epistáze</a:t>
            </a:r>
            <a:r>
              <a:rPr lang="cs-CZ" dirty="0" smtClean="0"/>
              <a:t> je běžná u rostlin i živočichů.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5410944" cy="698336"/>
          </a:xfrm>
        </p:spPr>
        <p:txBody>
          <a:bodyPr/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Dominantní</a:t>
            </a:r>
            <a:r>
              <a:rPr lang="cs-CZ" dirty="0" smtClean="0"/>
              <a:t> </a:t>
            </a:r>
            <a:r>
              <a:rPr lang="cs-CZ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epistáze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61456" y="260648"/>
            <a:ext cx="2170584" cy="626328"/>
          </a:xfrm>
        </p:spPr>
        <p:txBody>
          <a:bodyPr/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Inhibice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36512" y="1030952"/>
            <a:ext cx="8208912" cy="582704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Inhibice je jistou obdobou dominantní </a:t>
            </a:r>
            <a:r>
              <a:rPr lang="cs-CZ" dirty="0" err="1" smtClean="0"/>
              <a:t>epistáze</a:t>
            </a:r>
            <a:r>
              <a:rPr lang="cs-CZ" dirty="0" smtClean="0"/>
              <a:t>.</a:t>
            </a:r>
          </a:p>
          <a:p>
            <a:r>
              <a:rPr lang="cs-CZ" dirty="0" smtClean="0"/>
              <a:t>Podobně jako při dominantní </a:t>
            </a:r>
            <a:r>
              <a:rPr lang="cs-CZ" dirty="0" err="1" smtClean="0"/>
              <a:t>epistázi</a:t>
            </a:r>
            <a:r>
              <a:rPr lang="cs-CZ" dirty="0" smtClean="0"/>
              <a:t> potlačuje  dominantní alela </a:t>
            </a:r>
            <a:r>
              <a:rPr lang="cs-CZ" dirty="0" err="1" smtClean="0"/>
              <a:t>epistatického</a:t>
            </a:r>
            <a:r>
              <a:rPr lang="cs-CZ" dirty="0" smtClean="0"/>
              <a:t> genu tzv.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inhibitor </a:t>
            </a:r>
            <a:r>
              <a:rPr lang="cs-CZ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(supresor)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smtClean="0"/>
              <a:t>fenotypový projev dominantní alely hypostatického genu.</a:t>
            </a:r>
          </a:p>
          <a:p>
            <a:r>
              <a:rPr lang="cs-CZ" dirty="0" smtClean="0"/>
              <a:t>Na rozdíl od dominantní </a:t>
            </a:r>
            <a:r>
              <a:rPr lang="cs-CZ" dirty="0" err="1" smtClean="0"/>
              <a:t>epistáze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nemá inhibující alela žádný vlastní fenotypový účinek</a:t>
            </a:r>
            <a:r>
              <a:rPr lang="cs-CZ" dirty="0" smtClean="0"/>
              <a:t>.</a:t>
            </a:r>
          </a:p>
          <a:p>
            <a:r>
              <a:rPr lang="cs-CZ" dirty="0" smtClean="0"/>
              <a:t>Jedinou její schopností je potlačovat fenotypový účinek dominantní alely hypostatického genu.</a:t>
            </a:r>
          </a:p>
          <a:p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Recesivní alela </a:t>
            </a:r>
            <a:r>
              <a:rPr lang="cs-CZ" dirty="0" smtClean="0"/>
              <a:t>tohoto genu tuto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inhibiční schopnost nemá</a:t>
            </a:r>
            <a:r>
              <a:rPr lang="cs-CZ" dirty="0" smtClean="0"/>
              <a:t>.</a:t>
            </a:r>
          </a:p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Inhibovaná dominantní alela hypostatického genu se může projevit pouze tehdy, bude-li alelický pár inhibitoru recesivně homozygotní.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aoblený obdélník 8"/>
          <p:cNvSpPr/>
          <p:nvPr/>
        </p:nvSpPr>
        <p:spPr>
          <a:xfrm>
            <a:off x="35496" y="6237312"/>
            <a:ext cx="8064000" cy="432048"/>
          </a:xfrm>
          <a:prstGeom prst="round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0" y="5805264"/>
            <a:ext cx="8172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Genotyp:       1:2:1:2:4:2:1:2:1</a:t>
            </a:r>
            <a:endParaRPr lang="cs-CZ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Fenotyp: 13 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 _B _);(A _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);(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aabb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:3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aaB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_)</a:t>
            </a:r>
            <a:endParaRPr lang="cs-CZ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29408" y="-5640"/>
            <a:ext cx="2314600" cy="698336"/>
          </a:xfrm>
        </p:spPr>
        <p:txBody>
          <a:bodyPr/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inhibice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Zástupný symbol pro obsah 7"/>
          <p:cNvGraphicFramePr>
            <a:graphicFrameLocks/>
          </p:cNvGraphicFramePr>
          <p:nvPr/>
        </p:nvGraphicFramePr>
        <p:xfrm>
          <a:off x="467296" y="2924944"/>
          <a:ext cx="5328840" cy="2862310"/>
        </p:xfrm>
        <a:graphic>
          <a:graphicData uri="http://schemas.openxmlformats.org/drawingml/2006/table">
            <a:tbl>
              <a:tblPr firstRow="1" bandRow="1">
                <a:solidFill>
                  <a:schemeClr val="bg1">
                    <a:lumMod val="95000"/>
                  </a:schemeClr>
                </a:solidFill>
                <a:tableStyleId>{69C7853C-536D-4A76-A0AE-DD22124D55A5}</a:tableStyleId>
              </a:tblPr>
              <a:tblGrid>
                <a:gridCol w="1065768"/>
                <a:gridCol w="1065768"/>
                <a:gridCol w="1065768"/>
                <a:gridCol w="1065768"/>
                <a:gridCol w="1065768"/>
              </a:tblGrid>
              <a:tr h="572462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GF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cs-CZ" sz="2600" b="1" baseline="-25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72462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0070C0"/>
                    </a:solidFill>
                  </a:tcPr>
                </a:tc>
              </a:tr>
              <a:tr h="572462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0070C0"/>
                    </a:solidFill>
                  </a:tcPr>
                </a:tc>
              </a:tr>
              <a:tr h="572462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72462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4572000" y="677595"/>
            <a:ext cx="32403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P:   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</a:t>
            </a:r>
            <a:r>
              <a:rPr lang="cs-CZ" sz="2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</a:t>
            </a: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x </a:t>
            </a:r>
            <a:r>
              <a:rPr lang="cs-CZ" sz="2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</a:t>
            </a:r>
            <a:r>
              <a:rPr lang="cs-CZ" sz="2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</a:t>
            </a:r>
            <a:endParaRPr lang="cs-CZ" sz="2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G:     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       </a:t>
            </a:r>
            <a:r>
              <a:rPr lang="cs-CZ" sz="2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cs-CZ" sz="2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cs-CZ" sz="26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     </a:t>
            </a:r>
            <a:r>
              <a:rPr lang="cs-CZ" sz="2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</a:t>
            </a:r>
            <a:r>
              <a:rPr lang="cs-CZ" sz="2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</a:t>
            </a:r>
            <a:endParaRPr lang="cs-CZ" sz="2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Genotyp: 100%</a:t>
            </a:r>
          </a:p>
          <a:p>
            <a:pPr>
              <a:buNone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Fenotyp:100%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91936" y="818709"/>
            <a:ext cx="3204000" cy="954107"/>
          </a:xfrm>
          <a:prstGeom prst="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</a:t>
            </a:r>
            <a:r>
              <a:rPr lang="cs-CZ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epistatický</a:t>
            </a:r>
            <a:r>
              <a:rPr lang="cs-CZ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INHIBITOR: A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91936" y="1842248"/>
            <a:ext cx="3204000" cy="954107"/>
          </a:xfrm>
          <a:prstGeom prst="rect">
            <a:avLst/>
          </a:prstGeom>
          <a:solidFill>
            <a:srgbClr val="002060">
              <a:alpha val="10000"/>
            </a:srgbClr>
          </a:solidFill>
          <a:ln w="254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hypostatický</a:t>
            </a:r>
            <a:b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b="1" cap="all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inhibovaný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B</a:t>
            </a:r>
            <a:endParaRPr lang="cs-CZ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156176" y="3486487"/>
            <a:ext cx="2448272" cy="224676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Jedná se o variantu, kdy recesivní alely každého z genových dvojic nemají žádný fenotypový projev</a:t>
            </a:r>
            <a:endParaRPr 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 txBox="1">
            <a:spLocks/>
          </p:cNvSpPr>
          <p:nvPr/>
        </p:nvSpPr>
        <p:spPr>
          <a:xfrm>
            <a:off x="-94665" y="620688"/>
            <a:ext cx="8460432" cy="6093296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Při inhibici se </a:t>
            </a:r>
            <a:r>
              <a:rPr kumimoji="0" lang="cs-CZ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vyštěpují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 fenotypové třídy:</a:t>
            </a:r>
          </a:p>
          <a:p>
            <a:pPr marL="90170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+mj-lt"/>
              <a:buAutoNum type="arabicPeriod"/>
              <a:tabLst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 _ _ _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alespoň jedna dominantní alela genu – „inhibitoru“ rozhoduje o výsledném fenotypovém výsledku a úplně potlačí projev hypostatického – inhibovaného genu.</a:t>
            </a:r>
          </a:p>
          <a:p>
            <a:pPr marL="90170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+mj-lt"/>
              <a:buAutoNum type="arabicPeriod"/>
              <a:tabLst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cs-CZ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B _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Při recesivně homozygotním genotypu inhibujícího genu se dominantní alela hypostatického genu fenotypově prezentuje.</a:t>
            </a:r>
          </a:p>
          <a:p>
            <a:pPr marL="90170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+mj-lt"/>
              <a:buAutoNum type="arabicPeriod"/>
              <a:tabLst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cs-CZ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b </a:t>
            </a:r>
            <a:r>
              <a:rPr kumimoji="0" lang="cs-CZ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Absence jakékoliv dominantní alely vede k fenotypové třídě odpovídající recesivně homozygotnímu genotypu.</a:t>
            </a:r>
            <a:r>
              <a:rPr kumimoji="0" lang="cs-CZ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 tomto případě závisí</a:t>
            </a:r>
            <a:br>
              <a:rPr kumimoji="0" lang="cs-CZ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 povaze hypostatického „inhibovaného“ genu – </a:t>
            </a:r>
            <a:br>
              <a:rPr kumimoji="0" lang="cs-CZ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zda má i recesivní alela nějaký fenotypový projev.</a:t>
            </a:r>
            <a:endParaRPr kumimoji="0" lang="cs-C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15816" y="0"/>
            <a:ext cx="2242592" cy="598944"/>
          </a:xfrm>
        </p:spPr>
        <p:txBody>
          <a:bodyPr/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inhibice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755576" y="1013904"/>
            <a:ext cx="1296144" cy="43200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755576" y="2719710"/>
            <a:ext cx="1296144" cy="43200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>
            <a:off x="755576" y="4093328"/>
            <a:ext cx="1296144" cy="43200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aoblený obdélník 9"/>
          <p:cNvSpPr/>
          <p:nvPr/>
        </p:nvSpPr>
        <p:spPr>
          <a:xfrm>
            <a:off x="1422969" y="5788486"/>
            <a:ext cx="5112568" cy="432048"/>
          </a:xfrm>
          <a:prstGeom prst="round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2170584" cy="698336"/>
          </a:xfrm>
        </p:spPr>
        <p:txBody>
          <a:bodyPr/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inhibice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1196752"/>
            <a:ext cx="4536504" cy="10274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Zpětné analytické křížení: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   </a:t>
            </a:r>
            <a:r>
              <a:rPr kumimoji="0" lang="cs-CZ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Aa</a:t>
            </a:r>
            <a:r>
              <a:rPr kumimoji="0" lang="cs-CZ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Bb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x </a:t>
            </a:r>
            <a:r>
              <a:rPr kumimoji="0" lang="cs-CZ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aa</a:t>
            </a:r>
            <a:r>
              <a:rPr kumimoji="0" lang="cs-CZ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bb</a:t>
            </a:r>
            <a:endParaRPr kumimoji="0" lang="cs-CZ" sz="2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23528" y="2341329"/>
            <a:ext cx="41764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Zástupce F1 generace je křížen s recesivním homozygotem v obou genech.</a:t>
            </a:r>
            <a:endParaRPr lang="cs-CZ" sz="2000" b="1" dirty="0"/>
          </a:p>
        </p:txBody>
      </p:sp>
      <p:sp>
        <p:nvSpPr>
          <p:cNvPr id="7" name="Zaoblený obdélníkový popisek 6"/>
          <p:cNvSpPr/>
          <p:nvPr/>
        </p:nvSpPr>
        <p:spPr>
          <a:xfrm>
            <a:off x="323528" y="2348880"/>
            <a:ext cx="4176464" cy="1080120"/>
          </a:xfrm>
          <a:prstGeom prst="wedgeRoundRectCallout">
            <a:avLst>
              <a:gd name="adj1" fmla="val -2416"/>
              <a:gd name="adj2" fmla="val -70899"/>
              <a:gd name="adj3" fmla="val 16667"/>
            </a:avLst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384720" y="4055472"/>
          <a:ext cx="742764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528"/>
                <a:gridCol w="1485528"/>
                <a:gridCol w="1485528"/>
                <a:gridCol w="1485528"/>
                <a:gridCol w="14855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Gamety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1763688" y="5373216"/>
            <a:ext cx="561662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Genotyp:       1:1:1:1</a:t>
            </a:r>
            <a:endParaRPr lang="cs-CZ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Fenotyp:                3:1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860424" y="818709"/>
            <a:ext cx="3204000" cy="954107"/>
          </a:xfrm>
          <a:prstGeom prst="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</a:t>
            </a:r>
            <a:r>
              <a:rPr lang="cs-CZ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epistatický</a:t>
            </a:r>
            <a:r>
              <a:rPr lang="cs-CZ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INHIBITOR: A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860424" y="1842248"/>
            <a:ext cx="3204000" cy="954107"/>
          </a:xfrm>
          <a:prstGeom prst="rect">
            <a:avLst/>
          </a:prstGeom>
          <a:solidFill>
            <a:srgbClr val="002060">
              <a:alpha val="10000"/>
            </a:srgbClr>
          </a:solidFill>
          <a:ln w="254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hypostatický</a:t>
            </a:r>
            <a:b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b="1" cap="all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inhibovaný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B</a:t>
            </a:r>
            <a:endParaRPr lang="cs-CZ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aoblený obdélník 11"/>
          <p:cNvSpPr/>
          <p:nvPr/>
        </p:nvSpPr>
        <p:spPr>
          <a:xfrm>
            <a:off x="251520" y="2639645"/>
            <a:ext cx="7344816" cy="1584176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251520" y="44624"/>
            <a:ext cx="5482952" cy="698336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800" b="1" i="0" u="sng" strike="noStrike" kern="1200" cap="all" spc="0" normalizeH="0" baseline="0" noProof="0" dirty="0" err="1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recesivníní</a:t>
            </a:r>
            <a:r>
              <a:rPr kumimoji="0" lang="cs-CZ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3800" b="1" i="0" u="sng" strike="noStrike" kern="1200" cap="all" spc="0" normalizeH="0" baseline="0" noProof="0" dirty="0" err="1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epistáze</a:t>
            </a:r>
            <a:endParaRPr kumimoji="0" lang="cs-CZ" sz="3800" b="1" i="0" u="sng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1354623"/>
            <a:ext cx="7239000" cy="484632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cs-CZ" sz="2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ea typeface="+mn-ea"/>
                <a:cs typeface="+mn-cs"/>
              </a:rPr>
              <a:t>Dominantní</a:t>
            </a:r>
            <a:r>
              <a:rPr kumimoji="0" lang="cs-CZ" sz="2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ea typeface="+mn-ea"/>
                <a:cs typeface="+mn-cs"/>
              </a:rPr>
              <a:t> alele 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n-ea"/>
                <a:cs typeface="+mn-cs"/>
              </a:rPr>
              <a:t>hypostatického</a:t>
            </a:r>
            <a:r>
              <a:rPr kumimoji="0" lang="cs-CZ" sz="2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ea typeface="+mn-ea"/>
                <a:cs typeface="+mn-cs"/>
              </a:rPr>
              <a:t> genu (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n-ea"/>
                <a:cs typeface="+mn-cs"/>
              </a:rPr>
              <a:t>B</a:t>
            </a:r>
            <a:r>
              <a:rPr kumimoji="0" lang="cs-CZ" sz="2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ea typeface="+mn-ea"/>
                <a:cs typeface="+mn-cs"/>
              </a:rPr>
              <a:t>) je nadřazen </a:t>
            </a:r>
            <a:r>
              <a:rPr kumimoji="0" lang="cs-CZ" sz="2600" b="1" i="0" u="sng" strike="noStrike" kern="1200" cap="none" spc="0" normalizeH="0" baseline="0" noProof="0" dirty="0" smtClean="0">
                <a:ln>
                  <a:noFill/>
                </a:ln>
                <a:uLnTx/>
                <a:uFillTx/>
                <a:ea typeface="+mn-ea"/>
                <a:cs typeface="+mn-cs"/>
              </a:rPr>
              <a:t>recesivně homozygotní genotyp </a:t>
            </a:r>
            <a:r>
              <a:rPr kumimoji="0" lang="cs-CZ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n-ea"/>
                <a:cs typeface="+mn-cs"/>
              </a:rPr>
              <a:t>epistatického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n-ea"/>
                <a:cs typeface="+mn-cs"/>
              </a:rPr>
              <a:t> </a:t>
            </a:r>
            <a:r>
              <a:rPr lang="cs-CZ" sz="2600" dirty="0" smtClean="0"/>
              <a:t>genu (</a:t>
            </a:r>
            <a:r>
              <a:rPr lang="cs-CZ" sz="2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</a:t>
            </a:r>
            <a:r>
              <a:rPr lang="cs-CZ" sz="2600" dirty="0" smtClean="0"/>
              <a:t>).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cs-CZ" sz="2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ea typeface="+mn-ea"/>
                <a:cs typeface="+mn-cs"/>
              </a:rPr>
              <a:t>Dominantní alela hypostatického genu se může fenotypově projevit pouze v přítomnosti</a:t>
            </a:r>
            <a:r>
              <a:rPr kumimoji="0" lang="cs-CZ" sz="26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ea typeface="+mn-ea"/>
                <a:cs typeface="+mn-cs"/>
              </a:rPr>
              <a:t> alespoň jedné dominantní alely </a:t>
            </a:r>
            <a:r>
              <a:rPr lang="cs-CZ" sz="2600" dirty="0" err="1" smtClean="0"/>
              <a:t>epistatického</a:t>
            </a:r>
            <a:r>
              <a:rPr lang="cs-CZ" sz="2600" dirty="0" smtClean="0"/>
              <a:t> genu.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cs-CZ" sz="2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ea typeface="+mn-ea"/>
                <a:cs typeface="+mn-cs"/>
              </a:rPr>
              <a:t>V</a:t>
            </a:r>
            <a:r>
              <a:rPr kumimoji="0" lang="cs-CZ" sz="26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ea typeface="+mn-ea"/>
                <a:cs typeface="+mn-cs"/>
              </a:rPr>
              <a:t> nepřítomnosti alespoň jedné dominantní alely </a:t>
            </a:r>
            <a:r>
              <a:rPr kumimoji="0" lang="cs-CZ" sz="26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uLnTx/>
                <a:uFillTx/>
                <a:ea typeface="+mn-ea"/>
                <a:cs typeface="+mn-cs"/>
              </a:rPr>
              <a:t>epistatického</a:t>
            </a:r>
            <a:r>
              <a:rPr kumimoji="0" lang="cs-CZ" sz="26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ea typeface="+mn-ea"/>
                <a:cs typeface="+mn-cs"/>
              </a:rPr>
              <a:t> genu </a:t>
            </a:r>
            <a:r>
              <a:rPr kumimoji="0" lang="cs-CZ" sz="2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ea typeface="+mn-ea"/>
                <a:cs typeface="+mn-cs"/>
              </a:rPr>
              <a:t>se dominantní alela hypostatického genu neprojeví a fenotyp takových jedinců je shodný</a:t>
            </a:r>
            <a:r>
              <a:rPr kumimoji="0" lang="cs-CZ" sz="26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ea typeface="+mn-ea"/>
                <a:cs typeface="+mn-cs"/>
              </a:rPr>
              <a:t> s fenotypovým projevem jedinců </a:t>
            </a:r>
            <a:r>
              <a:rPr kumimoji="0" lang="cs-CZ" sz="26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uLnTx/>
                <a:uFillTx/>
                <a:ea typeface="+mn-ea"/>
                <a:cs typeface="+mn-cs"/>
              </a:rPr>
              <a:t>recesivn</a:t>
            </a:r>
            <a:r>
              <a:rPr lang="cs-CZ" sz="2600" dirty="0" smtClean="0"/>
              <a:t>ě homozygotních v obou alelických dvojicích.</a:t>
            </a:r>
            <a:endParaRPr kumimoji="0" lang="cs-CZ" sz="26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ea typeface="+mn-ea"/>
              <a:cs typeface="+mn-cs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79512" y="889556"/>
            <a:ext cx="3204000" cy="523220"/>
          </a:xfrm>
          <a:prstGeom prst="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</a:t>
            </a:r>
            <a:r>
              <a:rPr lang="cs-CZ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epistatický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A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428376" y="889556"/>
            <a:ext cx="3528000" cy="523220"/>
          </a:xfrm>
          <a:prstGeom prst="rect">
            <a:avLst/>
          </a:prstGeom>
          <a:solidFill>
            <a:srgbClr val="002060">
              <a:alpha val="10000"/>
            </a:srgbClr>
          </a:solidFill>
          <a:ln w="254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hypostatický: B</a:t>
            </a:r>
            <a:endParaRPr lang="cs-CZ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Šipka doprava 7"/>
          <p:cNvSpPr/>
          <p:nvPr/>
        </p:nvSpPr>
        <p:spPr>
          <a:xfrm>
            <a:off x="3491880" y="980728"/>
            <a:ext cx="792088" cy="360040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4762872" cy="698336"/>
          </a:xfrm>
        </p:spPr>
        <p:txBody>
          <a:bodyPr/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Recesivní</a:t>
            </a:r>
            <a:r>
              <a:rPr lang="cs-CZ" dirty="0" smtClean="0"/>
              <a:t> </a:t>
            </a:r>
            <a:r>
              <a:rPr lang="cs-CZ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epistáze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179512" y="1895048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Hypostatický gen 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se může projevit jen tehdy, když je </a:t>
            </a:r>
            <a:r>
              <a:rPr kumimoji="0" lang="cs-CZ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epistatický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gen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v 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dominantně homozygotním (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AA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), nebo heterozygotním stavu 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cs-CZ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Aa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). Jinak dochází k potlačení jeho projevu.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Platí tedy vztah: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r>
              <a:rPr kumimoji="0" lang="cs-CZ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aa</a:t>
            </a:r>
            <a:r>
              <a:rPr kumimoji="0" lang="cs-CZ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 &gt; </a:t>
            </a:r>
            <a:r>
              <a:rPr kumimoji="0" lang="cs-CZ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BB, </a:t>
            </a:r>
            <a:r>
              <a:rPr kumimoji="0" lang="cs-CZ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Bb</a:t>
            </a:r>
            <a:r>
              <a:rPr kumimoji="0" lang="cs-CZ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cs-CZ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bb</a:t>
            </a:r>
            <a:endParaRPr kumimoji="0" lang="cs-CZ" sz="3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endParaRPr kumimoji="0" lang="cs-C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9512" y="1177588"/>
            <a:ext cx="3204000" cy="523220"/>
          </a:xfrm>
          <a:prstGeom prst="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</a:t>
            </a:r>
            <a:r>
              <a:rPr lang="cs-CZ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epistatický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A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428376" y="1177588"/>
            <a:ext cx="3528000" cy="523220"/>
          </a:xfrm>
          <a:prstGeom prst="rect">
            <a:avLst/>
          </a:prstGeom>
          <a:solidFill>
            <a:srgbClr val="002060">
              <a:alpha val="10000"/>
            </a:srgbClr>
          </a:solidFill>
          <a:ln w="254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hypostatický: B</a:t>
            </a:r>
            <a:endParaRPr lang="cs-CZ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Šipka doprava 6"/>
          <p:cNvSpPr/>
          <p:nvPr/>
        </p:nvSpPr>
        <p:spPr>
          <a:xfrm>
            <a:off x="3491880" y="1268760"/>
            <a:ext cx="792088" cy="360040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aoblený obdélník 7"/>
          <p:cNvSpPr/>
          <p:nvPr/>
        </p:nvSpPr>
        <p:spPr>
          <a:xfrm>
            <a:off x="2123728" y="4437112"/>
            <a:ext cx="3312368" cy="504056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323528" y="5445224"/>
            <a:ext cx="58326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Přítomnost recesivně homozygotního genotypu </a:t>
            </a:r>
            <a:r>
              <a:rPr lang="cs-CZ" sz="2000" b="1" dirty="0" err="1" smtClean="0"/>
              <a:t>epistatického</a:t>
            </a:r>
            <a:r>
              <a:rPr lang="cs-CZ" sz="2000" b="1" dirty="0" smtClean="0"/>
              <a:t> genu úplně potlačí projev dominantní alely genu hypostatického.</a:t>
            </a:r>
            <a:endParaRPr lang="cs-CZ" sz="2000" b="1" dirty="0"/>
          </a:p>
        </p:txBody>
      </p:sp>
      <p:sp>
        <p:nvSpPr>
          <p:cNvPr id="10" name="Zaoblený obdélníkový popisek 9"/>
          <p:cNvSpPr/>
          <p:nvPr/>
        </p:nvSpPr>
        <p:spPr>
          <a:xfrm>
            <a:off x="251520" y="5445224"/>
            <a:ext cx="5760640" cy="1008112"/>
          </a:xfrm>
          <a:prstGeom prst="wedgeRoundRectCallout">
            <a:avLst>
              <a:gd name="adj1" fmla="val -2524"/>
              <a:gd name="adj2" fmla="val -94630"/>
              <a:gd name="adj3" fmla="val 16667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4762872" cy="626328"/>
          </a:xfrm>
        </p:spPr>
        <p:txBody>
          <a:bodyPr/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Genové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interakce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980728"/>
            <a:ext cx="7239000" cy="5616624"/>
          </a:xfrm>
        </p:spPr>
        <p:txBody>
          <a:bodyPr>
            <a:normAutofit/>
          </a:bodyPr>
          <a:lstStyle/>
          <a:p>
            <a:r>
              <a:rPr lang="cs-CZ" dirty="0" smtClean="0"/>
              <a:t>Vzájemný vztah mezi </a:t>
            </a:r>
            <a:r>
              <a:rPr lang="cs-CZ" b="1" cap="al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geny</a:t>
            </a:r>
            <a:r>
              <a:rPr lang="cs-CZ" dirty="0" smtClean="0"/>
              <a:t> nebo konkrétními formami genů – </a:t>
            </a:r>
            <a:r>
              <a:rPr lang="cs-CZ" b="1" cap="al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alelami</a:t>
            </a:r>
            <a:r>
              <a:rPr lang="cs-CZ" dirty="0" smtClean="0"/>
              <a:t>. Hovoříme o tzv.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genových nebo alelických interakcích</a:t>
            </a:r>
            <a:r>
              <a:rPr lang="cs-CZ" dirty="0" smtClean="0"/>
              <a:t>.</a:t>
            </a:r>
          </a:p>
          <a:p>
            <a:r>
              <a:rPr lang="cs-CZ" dirty="0" smtClean="0"/>
              <a:t>Ve výsledku to znamená, že výsledný fenotypový projev určitého znaku je projevem spolupůsobení většího počtu genů a tyto geny se ve svém účinku ovlivňují.</a:t>
            </a:r>
          </a:p>
          <a:p>
            <a:r>
              <a:rPr lang="cs-CZ" dirty="0" smtClean="0"/>
              <a:t>Rozlišujeme dva základní typy interakcí:</a:t>
            </a:r>
          </a:p>
          <a:p>
            <a:pPr marL="1081088" indent="-541338">
              <a:buFont typeface="+mj-lt"/>
              <a:buAutoNum type="arabicPeriod"/>
            </a:pPr>
            <a:r>
              <a:rPr lang="cs-CZ" b="1" cap="all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Intraalelické</a:t>
            </a:r>
            <a:r>
              <a:rPr lang="cs-CZ" b="1" cap="al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interakce</a:t>
            </a:r>
            <a:r>
              <a:rPr lang="cs-CZ" cap="all" dirty="0" smtClean="0"/>
              <a:t> </a:t>
            </a:r>
            <a:r>
              <a:rPr lang="cs-CZ" dirty="0" smtClean="0"/>
              <a:t>(určují typy dědičnosti)</a:t>
            </a:r>
            <a:endParaRPr lang="cs-CZ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81088" indent="-541338">
              <a:buFont typeface="+mj-lt"/>
              <a:buAutoNum type="arabicPeriod"/>
            </a:pPr>
            <a:r>
              <a:rPr lang="cs-CZ" b="1" cap="all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Interalelické</a:t>
            </a:r>
            <a:r>
              <a:rPr lang="cs-CZ" b="1" cap="al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interakce </a:t>
            </a:r>
            <a:r>
              <a:rPr lang="cs-CZ" dirty="0" smtClean="0"/>
              <a:t>(určují typy genových interakcí)</a:t>
            </a:r>
            <a:endParaRPr lang="cs-CZ" b="1" cap="all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aoblený obdélník 8"/>
          <p:cNvSpPr/>
          <p:nvPr/>
        </p:nvSpPr>
        <p:spPr>
          <a:xfrm>
            <a:off x="539552" y="6251167"/>
            <a:ext cx="7020000" cy="432048"/>
          </a:xfrm>
          <a:prstGeom prst="round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4834880" cy="698336"/>
          </a:xfrm>
        </p:spPr>
        <p:txBody>
          <a:bodyPr/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Recesivní</a:t>
            </a:r>
            <a:r>
              <a:rPr lang="cs-CZ" dirty="0" smtClean="0"/>
              <a:t> </a:t>
            </a:r>
            <a:r>
              <a:rPr lang="cs-CZ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epistáze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Zástupný symbol pro obsah 7"/>
          <p:cNvGraphicFramePr>
            <a:graphicFrameLocks/>
          </p:cNvGraphicFramePr>
          <p:nvPr/>
        </p:nvGraphicFramePr>
        <p:xfrm>
          <a:off x="1331640" y="2924944"/>
          <a:ext cx="5328840" cy="2862310"/>
        </p:xfrm>
        <a:graphic>
          <a:graphicData uri="http://schemas.openxmlformats.org/drawingml/2006/table">
            <a:tbl>
              <a:tblPr firstRow="1" bandRow="1">
                <a:solidFill>
                  <a:schemeClr val="bg1">
                    <a:lumMod val="95000"/>
                  </a:schemeClr>
                </a:solidFill>
                <a:tableStyleId>{69C7853C-536D-4A76-A0AE-DD22124D55A5}</a:tableStyleId>
              </a:tblPr>
              <a:tblGrid>
                <a:gridCol w="1065768"/>
                <a:gridCol w="1065768"/>
                <a:gridCol w="1065768"/>
                <a:gridCol w="1065768"/>
                <a:gridCol w="1065768"/>
              </a:tblGrid>
              <a:tr h="572462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GF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cs-CZ" sz="2600" b="1" baseline="-25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72462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CCCC"/>
                    </a:solidFill>
                  </a:tcPr>
                </a:tc>
              </a:tr>
              <a:tr h="572462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6699"/>
                    </a:solidFill>
                  </a:tcPr>
                </a:tc>
              </a:tr>
              <a:tr h="572462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0000"/>
                    </a:solidFill>
                  </a:tcPr>
                </a:tc>
              </a:tr>
              <a:tr h="572462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4427984" y="836712"/>
            <a:ext cx="32403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P:   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</a:t>
            </a:r>
            <a:r>
              <a:rPr lang="cs-CZ" sz="2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</a:t>
            </a: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x </a:t>
            </a:r>
            <a:r>
              <a:rPr lang="cs-CZ" sz="2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</a:t>
            </a:r>
            <a:r>
              <a:rPr lang="cs-CZ" sz="2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</a:t>
            </a:r>
            <a:endParaRPr lang="cs-CZ" sz="2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G:     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       </a:t>
            </a:r>
            <a:r>
              <a:rPr lang="cs-CZ" sz="2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cs-CZ" sz="2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cs-CZ" sz="26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     </a:t>
            </a:r>
            <a:r>
              <a:rPr lang="cs-CZ" sz="2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</a:t>
            </a:r>
            <a:r>
              <a:rPr lang="cs-CZ" sz="2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</a:t>
            </a:r>
            <a:endParaRPr lang="cs-CZ" sz="2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Genotyp: 100%</a:t>
            </a:r>
          </a:p>
          <a:p>
            <a:pPr>
              <a:buNone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Fenotyp:100%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79512" y="872778"/>
            <a:ext cx="3204000" cy="523220"/>
          </a:xfrm>
          <a:prstGeom prst="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</a:t>
            </a:r>
            <a:r>
              <a:rPr lang="cs-CZ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epistatický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A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79512" y="1482398"/>
            <a:ext cx="3528000" cy="523220"/>
          </a:xfrm>
          <a:prstGeom prst="rect">
            <a:avLst/>
          </a:prstGeom>
          <a:solidFill>
            <a:srgbClr val="002060">
              <a:alpha val="10000"/>
            </a:srgbClr>
          </a:solidFill>
          <a:ln w="254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hypostatický: B</a:t>
            </a:r>
            <a:endParaRPr lang="cs-CZ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786019" y="5805264"/>
            <a:ext cx="7200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Genotyp:       1:2:1:2:4:2:1:2:1</a:t>
            </a:r>
            <a:endParaRPr lang="cs-CZ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Fenotyp: 9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 _B _)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:3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 _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:4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_ _)</a:t>
            </a:r>
            <a:endParaRPr lang="cs-CZ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251520" y="5373216"/>
            <a:ext cx="763284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Genotyp:       1:1:1:1</a:t>
            </a:r>
            <a:endParaRPr lang="cs-CZ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Fenotyp:1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(A _B _)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:1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 _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:2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aaB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_);(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aabb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cs-CZ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4762872" cy="698336"/>
          </a:xfrm>
        </p:spPr>
        <p:txBody>
          <a:bodyPr/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Recesivní</a:t>
            </a:r>
            <a:r>
              <a:rPr lang="cs-CZ" dirty="0" smtClean="0"/>
              <a:t> </a:t>
            </a:r>
            <a:r>
              <a:rPr lang="cs-CZ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epistáze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179512" y="5760776"/>
            <a:ext cx="7632848" cy="504000"/>
          </a:xfrm>
          <a:prstGeom prst="round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179512" y="1196752"/>
            <a:ext cx="4536504" cy="10274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Zpětné analytické křížení: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   </a:t>
            </a:r>
            <a:r>
              <a:rPr kumimoji="0" lang="cs-CZ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Aa</a:t>
            </a:r>
            <a:r>
              <a:rPr kumimoji="0" lang="cs-CZ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Bb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x </a:t>
            </a:r>
            <a:r>
              <a:rPr kumimoji="0" lang="cs-CZ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aa</a:t>
            </a:r>
            <a:r>
              <a:rPr kumimoji="0" lang="cs-CZ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bb</a:t>
            </a:r>
            <a:endParaRPr kumimoji="0" lang="cs-CZ" sz="2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23528" y="2341329"/>
            <a:ext cx="41764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Zástupce F1 generace je křížen s recesivním homozygotem v obou genech.</a:t>
            </a:r>
            <a:endParaRPr lang="cs-CZ" sz="2000" b="1" dirty="0"/>
          </a:p>
        </p:txBody>
      </p:sp>
      <p:sp>
        <p:nvSpPr>
          <p:cNvPr id="8" name="Zaoblený obdélníkový popisek 7"/>
          <p:cNvSpPr/>
          <p:nvPr/>
        </p:nvSpPr>
        <p:spPr>
          <a:xfrm>
            <a:off x="323528" y="2348880"/>
            <a:ext cx="4176464" cy="1080120"/>
          </a:xfrm>
          <a:prstGeom prst="wedgeRoundRectCallout">
            <a:avLst>
              <a:gd name="adj1" fmla="val -2416"/>
              <a:gd name="adj2" fmla="val -70899"/>
              <a:gd name="adj3" fmla="val 16667"/>
            </a:avLst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384720" y="4055472"/>
          <a:ext cx="742764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528"/>
                <a:gridCol w="1485528"/>
                <a:gridCol w="1485528"/>
                <a:gridCol w="1485528"/>
                <a:gridCol w="14855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Gamety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11" name="TextovéPole 10"/>
          <p:cNvSpPr txBox="1"/>
          <p:nvPr/>
        </p:nvSpPr>
        <p:spPr>
          <a:xfrm>
            <a:off x="4572000" y="1105580"/>
            <a:ext cx="3204000" cy="523220"/>
          </a:xfrm>
          <a:prstGeom prst="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</a:t>
            </a:r>
            <a:r>
              <a:rPr lang="cs-CZ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epistatický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A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572000" y="1700808"/>
            <a:ext cx="3528392" cy="523220"/>
          </a:xfrm>
          <a:prstGeom prst="rect">
            <a:avLst/>
          </a:prstGeom>
          <a:solidFill>
            <a:srgbClr val="002060">
              <a:alpha val="10000"/>
            </a:srgbClr>
          </a:solidFill>
          <a:ln w="254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hypostatický: B</a:t>
            </a:r>
            <a:endParaRPr lang="cs-CZ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4762872" cy="698336"/>
          </a:xfrm>
        </p:spPr>
        <p:txBody>
          <a:bodyPr/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Recesivní</a:t>
            </a:r>
            <a:r>
              <a:rPr lang="cs-CZ" dirty="0" smtClean="0"/>
              <a:t> </a:t>
            </a:r>
            <a:r>
              <a:rPr lang="cs-CZ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epistáze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836712"/>
            <a:ext cx="7239000" cy="4846320"/>
          </a:xfrm>
        </p:spPr>
        <p:txBody>
          <a:bodyPr/>
          <a:lstStyle/>
          <a:p>
            <a:r>
              <a:rPr lang="cs-CZ" dirty="0" err="1" smtClean="0"/>
              <a:t>Epistaticky</a:t>
            </a:r>
            <a:r>
              <a:rPr lang="cs-CZ" dirty="0" smtClean="0"/>
              <a:t> se může projevit gen pouze v recesivně homozygotním genotypu.</a:t>
            </a:r>
          </a:p>
          <a:p>
            <a:r>
              <a:rPr lang="cs-CZ" dirty="0" smtClean="0"/>
              <a:t>U recesivní </a:t>
            </a:r>
            <a:r>
              <a:rPr lang="cs-CZ" dirty="0" err="1" smtClean="0"/>
              <a:t>epistáze</a:t>
            </a:r>
            <a:r>
              <a:rPr lang="cs-CZ" dirty="0" smtClean="0"/>
              <a:t> se podílejí dominantní alely spolupůsobících genů na vícestupňové syntéze stejného konečného produktu.</a:t>
            </a:r>
          </a:p>
          <a:p>
            <a:r>
              <a:rPr lang="cs-CZ" b="1" dirty="0" smtClean="0"/>
              <a:t>Dominantní alela </a:t>
            </a:r>
            <a:r>
              <a:rPr lang="cs-CZ" b="1" dirty="0" err="1" smtClean="0"/>
              <a:t>epistatického</a:t>
            </a:r>
            <a:r>
              <a:rPr lang="cs-CZ" b="1" dirty="0" smtClean="0"/>
              <a:t> genu působí při některé z počátečních fázích biosyntézy, kdežto dominantní alela genu hypostatického teprve při některé z jejich pozdějších fází.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3491880" y="5933530"/>
            <a:ext cx="1080120" cy="369332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Pigment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585578" y="5790607"/>
            <a:ext cx="1116000" cy="646331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Výsledné</a:t>
            </a:r>
          </a:p>
          <a:p>
            <a:r>
              <a:rPr lang="cs-CZ" dirty="0" smtClean="0"/>
              <a:t>zbarvení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791760" y="5807005"/>
            <a:ext cx="1620000" cy="646331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err="1" smtClean="0"/>
              <a:t>Prekurzor</a:t>
            </a:r>
            <a:r>
              <a:rPr lang="cs-CZ" dirty="0" smtClean="0"/>
              <a:t> pro</a:t>
            </a:r>
          </a:p>
          <a:p>
            <a:pPr algn="ctr"/>
            <a:r>
              <a:rPr lang="cs-CZ" dirty="0" smtClean="0"/>
              <a:t>pigment</a:t>
            </a:r>
            <a:endParaRPr lang="cs-CZ" dirty="0"/>
          </a:p>
        </p:txBody>
      </p:sp>
      <p:sp>
        <p:nvSpPr>
          <p:cNvPr id="9" name="Šipka doprava 8"/>
          <p:cNvSpPr/>
          <p:nvPr/>
        </p:nvSpPr>
        <p:spPr>
          <a:xfrm>
            <a:off x="2627784" y="6053472"/>
            <a:ext cx="648072" cy="144016"/>
          </a:xfrm>
          <a:prstGeom prst="rightArrow">
            <a:avLst/>
          </a:prstGeom>
          <a:solidFill>
            <a:srgbClr val="99FF99"/>
          </a:solidFill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>
            <a:off x="4788024" y="6067322"/>
            <a:ext cx="648072" cy="144016"/>
          </a:xfrm>
          <a:prstGeom prst="rightArrow">
            <a:avLst/>
          </a:prstGeom>
          <a:solidFill>
            <a:srgbClr val="99FF99"/>
          </a:solidFill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ovací šipka 11"/>
          <p:cNvCxnSpPr/>
          <p:nvPr/>
        </p:nvCxnSpPr>
        <p:spPr>
          <a:xfrm>
            <a:off x="5076056" y="5405400"/>
            <a:ext cx="0" cy="648072"/>
          </a:xfrm>
          <a:prstGeom prst="straightConnector1">
            <a:avLst/>
          </a:prstGeom>
          <a:ln w="381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>
            <a:off x="2915816" y="5405400"/>
            <a:ext cx="0" cy="648072"/>
          </a:xfrm>
          <a:prstGeom prst="straightConnector1">
            <a:avLst/>
          </a:prstGeom>
          <a:ln w="381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1835936" y="4941168"/>
            <a:ext cx="2160000" cy="461665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Epistatický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gen: 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cs-CZ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212200" y="4941163"/>
            <a:ext cx="2520040" cy="461665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Hypostatický gen: </a:t>
            </a:r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cs-CZ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4618856" cy="698336"/>
          </a:xfrm>
        </p:spPr>
        <p:txBody>
          <a:bodyPr/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komplementarita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6" y="1152128"/>
            <a:ext cx="8031088" cy="5805264"/>
          </a:xfrm>
        </p:spPr>
        <p:txBody>
          <a:bodyPr>
            <a:normAutofit/>
          </a:bodyPr>
          <a:lstStyle/>
          <a:p>
            <a:r>
              <a:rPr lang="cs-CZ" dirty="0" smtClean="0"/>
              <a:t>Genová interakce založená na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spolupůsobení dominantních alel interagujících genů</a:t>
            </a:r>
            <a:r>
              <a:rPr lang="cs-CZ" dirty="0" smtClean="0"/>
              <a:t>.</a:t>
            </a:r>
          </a:p>
          <a:p>
            <a:r>
              <a:rPr lang="cs-CZ" dirty="0" smtClean="0"/>
              <a:t>Fenotypový projev daného znaku je závislý na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součinnosti všech interagujících genů</a:t>
            </a:r>
            <a:r>
              <a:rPr lang="cs-CZ" dirty="0" smtClean="0"/>
              <a:t>.</a:t>
            </a:r>
          </a:p>
          <a:p>
            <a:r>
              <a:rPr lang="cs-CZ" dirty="0" smtClean="0"/>
              <a:t>Dominantní fenotypový projev je možný pouze v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přítomnosti alespoň jedné dominantní alely</a:t>
            </a:r>
            <a:r>
              <a:rPr lang="cs-CZ" dirty="0" smtClean="0"/>
              <a:t> interagujících genů.</a:t>
            </a:r>
          </a:p>
          <a:p>
            <a:r>
              <a:rPr lang="cs-CZ" dirty="0" smtClean="0"/>
              <a:t>Dominantní alela každého genu ve vzájemné interakci se sama fenotypově neprezentuje </a:t>
            </a:r>
            <a:r>
              <a:rPr lang="cs-CZ" dirty="0" smtClean="0">
                <a:sym typeface="Symbol"/>
              </a:rPr>
              <a:t> spolupůsobení je podmínkou.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Fenotyp </a:t>
            </a:r>
            <a:r>
              <a:rPr lang="cs-CZ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dihibrida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 s pouze jednou dominantní alelou jednoho genu je fenotypově shodný s fenotypem dvojnásobného recesivního homozygota</a:t>
            </a:r>
            <a:r>
              <a:rPr lang="cs-CZ" dirty="0" smtClean="0">
                <a:sym typeface="Symbol"/>
              </a:rPr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17872" y="6195747"/>
            <a:ext cx="7416824" cy="504000"/>
          </a:xfrm>
          <a:prstGeom prst="round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251520" y="5805264"/>
            <a:ext cx="773529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Genotyp:       1:2:1:2:4:2:1:2:1</a:t>
            </a:r>
            <a:endParaRPr lang="cs-CZ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Fenotyp: 9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 _B _)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:7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 _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);(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aaB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_);(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aabb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cs-CZ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4690864" cy="626328"/>
          </a:xfrm>
        </p:spPr>
        <p:txBody>
          <a:bodyPr/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komplementarita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Zástupný symbol pro obsah 7"/>
          <p:cNvGraphicFramePr>
            <a:graphicFrameLocks/>
          </p:cNvGraphicFramePr>
          <p:nvPr/>
        </p:nvGraphicFramePr>
        <p:xfrm>
          <a:off x="1331640" y="2924944"/>
          <a:ext cx="5328840" cy="2862310"/>
        </p:xfrm>
        <a:graphic>
          <a:graphicData uri="http://schemas.openxmlformats.org/drawingml/2006/table">
            <a:tbl>
              <a:tblPr firstRow="1" bandRow="1">
                <a:solidFill>
                  <a:schemeClr val="bg1">
                    <a:lumMod val="95000"/>
                  </a:schemeClr>
                </a:solidFill>
                <a:tableStyleId>{69C7853C-536D-4A76-A0AE-DD22124D55A5}</a:tableStyleId>
              </a:tblPr>
              <a:tblGrid>
                <a:gridCol w="1065768"/>
                <a:gridCol w="1065768"/>
                <a:gridCol w="1065768"/>
                <a:gridCol w="1065768"/>
                <a:gridCol w="1065768"/>
              </a:tblGrid>
              <a:tr h="572462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GF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cs-CZ" sz="2600" b="1" baseline="-25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72462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CC9900"/>
                    </a:solidFill>
                  </a:tcPr>
                </a:tc>
              </a:tr>
              <a:tr h="572462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FF00"/>
                    </a:solidFill>
                  </a:tcPr>
                </a:tc>
              </a:tr>
              <a:tr h="572462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FF00"/>
                    </a:solidFill>
                  </a:tcPr>
                </a:tc>
              </a:tr>
              <a:tr h="572462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4716016" y="836712"/>
            <a:ext cx="32403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P:   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</a:t>
            </a:r>
            <a:r>
              <a:rPr lang="cs-CZ" sz="2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</a:t>
            </a: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x </a:t>
            </a:r>
            <a:r>
              <a:rPr lang="cs-CZ" sz="2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</a:t>
            </a:r>
            <a:r>
              <a:rPr lang="cs-CZ" sz="2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</a:t>
            </a:r>
            <a:endParaRPr lang="cs-CZ" sz="2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G:     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       </a:t>
            </a:r>
            <a:r>
              <a:rPr lang="cs-CZ" sz="2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cs-CZ" sz="2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cs-CZ" sz="26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     </a:t>
            </a:r>
            <a:r>
              <a:rPr lang="cs-CZ" sz="2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</a:t>
            </a:r>
            <a:r>
              <a:rPr lang="cs-CZ" sz="2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</a:t>
            </a:r>
            <a:endParaRPr lang="cs-CZ" sz="2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Genotyp: 100%</a:t>
            </a:r>
          </a:p>
          <a:p>
            <a:pPr>
              <a:buNone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Fenotyp:100%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79512" y="1077970"/>
            <a:ext cx="1620000" cy="523220"/>
          </a:xfrm>
          <a:prstGeom prst="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1: A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79512" y="1726042"/>
            <a:ext cx="1620000" cy="523220"/>
          </a:xfrm>
          <a:prstGeom prst="rect">
            <a:avLst/>
          </a:prstGeom>
          <a:solidFill>
            <a:srgbClr val="002060">
              <a:alpha val="10000"/>
            </a:srgbClr>
          </a:solidFill>
          <a:ln w="254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2: B</a:t>
            </a:r>
            <a:endParaRPr lang="cs-CZ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aoblený obdélník 7"/>
          <p:cNvSpPr/>
          <p:nvPr/>
        </p:nvSpPr>
        <p:spPr>
          <a:xfrm>
            <a:off x="2051720" y="2636912"/>
            <a:ext cx="2642592" cy="1202432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4618856" cy="626328"/>
          </a:xfrm>
        </p:spPr>
        <p:txBody>
          <a:bodyPr/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komplementarita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3320" y="1102960"/>
            <a:ext cx="7239000" cy="1389936"/>
          </a:xfrm>
        </p:spPr>
        <p:txBody>
          <a:bodyPr/>
          <a:lstStyle/>
          <a:p>
            <a:r>
              <a:rPr lang="cs-CZ" dirty="0" smtClean="0"/>
              <a:t>K zamyšlení!</a:t>
            </a:r>
            <a:br>
              <a:rPr lang="cs-CZ" dirty="0" smtClean="0"/>
            </a:br>
            <a:r>
              <a:rPr lang="cs-CZ" dirty="0" smtClean="0"/>
              <a:t>Podívejme se na vztah mezi genotypy interagujících genů.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339752" y="2695065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&gt; 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; </a:t>
            </a:r>
            <a:r>
              <a:rPr lang="cs-CZ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</a:t>
            </a:r>
            <a:endParaRPr lang="cs-CZ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9512" y="2689756"/>
            <a:ext cx="1620000" cy="523220"/>
          </a:xfrm>
          <a:prstGeom prst="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1: A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79512" y="3337828"/>
            <a:ext cx="1620000" cy="523220"/>
          </a:xfrm>
          <a:prstGeom prst="rect">
            <a:avLst/>
          </a:prstGeom>
          <a:solidFill>
            <a:srgbClr val="002060">
              <a:alpha val="10000"/>
            </a:srgbClr>
          </a:solidFill>
          <a:ln w="254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2: B</a:t>
            </a:r>
            <a:endParaRPr lang="cs-CZ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342484" y="3293530"/>
            <a:ext cx="23735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&gt; 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; </a:t>
            </a:r>
            <a:r>
              <a:rPr lang="cs-CZ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1520" y="4293096"/>
            <a:ext cx="763284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3525" indent="-263525">
              <a:buFont typeface="Arial" pitchFamily="34" charset="0"/>
              <a:buChar char="•"/>
            </a:pPr>
            <a:r>
              <a:rPr lang="cs-CZ" sz="2600" dirty="0" smtClean="0"/>
              <a:t>Vztah mezi recesivními genotypy (</a:t>
            </a:r>
            <a:r>
              <a:rPr lang="cs-CZ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</a:t>
            </a:r>
            <a:r>
              <a:rPr lang="cs-CZ" sz="2600" dirty="0" smtClean="0"/>
              <a:t> resp. </a:t>
            </a:r>
            <a:r>
              <a:rPr lang="cs-CZ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</a:t>
            </a:r>
            <a:r>
              <a:rPr lang="cs-CZ" sz="2600" dirty="0" smtClean="0"/>
              <a:t>) interagujících genů a dominantními alelami (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dirty="0" smtClean="0"/>
              <a:t> resp. </a:t>
            </a:r>
            <a:r>
              <a:rPr lang="cs-CZ" sz="2600" b="1" dirty="0" smtClean="0">
                <a:solidFill>
                  <a:srgbClr val="002060"/>
                </a:solidFill>
              </a:rPr>
              <a:t>B</a:t>
            </a:r>
            <a:r>
              <a:rPr lang="cs-CZ" sz="2600" dirty="0" smtClean="0"/>
              <a:t>)těchto genů lze chápat jako </a:t>
            </a: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recesivně </a:t>
            </a:r>
            <a:r>
              <a:rPr lang="cs-CZ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epistatický</a:t>
            </a:r>
            <a:r>
              <a:rPr lang="cs-CZ" sz="2600" dirty="0" smtClean="0"/>
              <a:t> vztah. Někdy se komplementarita chápe jako </a:t>
            </a:r>
            <a:r>
              <a:rPr lang="cs-CZ" sz="2600" b="1" cap="al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dvojitá recesivní </a:t>
            </a:r>
            <a:r>
              <a:rPr lang="cs-CZ" sz="2600" b="1" cap="all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epistáze</a:t>
            </a:r>
            <a:r>
              <a:rPr lang="cs-CZ" sz="2600" cap="all" dirty="0" smtClean="0"/>
              <a:t>.</a:t>
            </a:r>
            <a:endParaRPr lang="cs-CZ" sz="2600" b="1" cap="all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179512" y="5760776"/>
            <a:ext cx="7632848" cy="504000"/>
          </a:xfrm>
          <a:prstGeom prst="round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4690864" cy="770344"/>
          </a:xfrm>
        </p:spPr>
        <p:txBody>
          <a:bodyPr/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komplementarita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51520" y="5373216"/>
            <a:ext cx="763284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Genotyp:       1:1:1:1</a:t>
            </a:r>
            <a:endParaRPr lang="cs-CZ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Fenotyp:1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(A _B _)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:3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 _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);(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aaB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_);(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aabb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cs-CZ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179512" y="1196752"/>
            <a:ext cx="4536504" cy="10274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Zpětné analytické křížení: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   </a:t>
            </a:r>
            <a:r>
              <a:rPr kumimoji="0" lang="cs-CZ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Aa</a:t>
            </a:r>
            <a:r>
              <a:rPr kumimoji="0" lang="cs-CZ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Bb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x </a:t>
            </a:r>
            <a:r>
              <a:rPr kumimoji="0" lang="cs-CZ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aa</a:t>
            </a:r>
            <a:r>
              <a:rPr kumimoji="0" lang="cs-CZ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bb</a:t>
            </a:r>
            <a:endParaRPr kumimoji="0" lang="cs-CZ" sz="2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23528" y="2341329"/>
            <a:ext cx="41764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Zástupce F1 generace je křížen s recesivním homozygotem v obou genech.</a:t>
            </a:r>
            <a:endParaRPr lang="cs-CZ" sz="2000" b="1" dirty="0"/>
          </a:p>
        </p:txBody>
      </p:sp>
      <p:sp>
        <p:nvSpPr>
          <p:cNvPr id="8" name="Zaoblený obdélníkový popisek 7"/>
          <p:cNvSpPr/>
          <p:nvPr/>
        </p:nvSpPr>
        <p:spPr>
          <a:xfrm>
            <a:off x="323528" y="2348880"/>
            <a:ext cx="4176464" cy="1080120"/>
          </a:xfrm>
          <a:prstGeom prst="wedgeRoundRectCallout">
            <a:avLst>
              <a:gd name="adj1" fmla="val -2416"/>
              <a:gd name="adj2" fmla="val -70899"/>
              <a:gd name="adj3" fmla="val 16667"/>
            </a:avLst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384720" y="4055472"/>
          <a:ext cx="742764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528"/>
                <a:gridCol w="1485528"/>
                <a:gridCol w="1485528"/>
                <a:gridCol w="1485528"/>
                <a:gridCol w="14855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Gamety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4572000" y="1105580"/>
            <a:ext cx="1620000" cy="523220"/>
          </a:xfrm>
          <a:prstGeom prst="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1: A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572000" y="1700808"/>
            <a:ext cx="1620000" cy="523220"/>
          </a:xfrm>
          <a:prstGeom prst="rect">
            <a:avLst/>
          </a:prstGeom>
          <a:solidFill>
            <a:srgbClr val="002060">
              <a:alpha val="10000"/>
            </a:srgbClr>
          </a:solidFill>
          <a:ln w="254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2: B</a:t>
            </a:r>
            <a:endParaRPr lang="cs-CZ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3394720" cy="770344"/>
          </a:xfrm>
        </p:spPr>
        <p:txBody>
          <a:bodyPr/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kompenzace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124744"/>
            <a:ext cx="7848872" cy="5733256"/>
          </a:xfrm>
        </p:spPr>
        <p:txBody>
          <a:bodyPr>
            <a:normAutofit/>
          </a:bodyPr>
          <a:lstStyle/>
          <a:p>
            <a:r>
              <a:rPr lang="cs-CZ" dirty="0" smtClean="0"/>
              <a:t>Jedná se o poměrně vzácný typ genových interakcí, kdy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dominantní alely interagujících genů působí „protisměrně“.</a:t>
            </a:r>
          </a:p>
          <a:p>
            <a:r>
              <a:rPr lang="cs-CZ" dirty="0" smtClean="0"/>
              <a:t>Každá alela v dominantním genotypu podmiňuje určitý fenotypový projev. </a:t>
            </a:r>
          </a:p>
          <a:p>
            <a:r>
              <a:rPr lang="cs-CZ" dirty="0" smtClean="0"/>
              <a:t>Fenotypová prezentace dominantní alely jednoho genu (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dirty="0" smtClean="0"/>
              <a:t>) je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kompenzována (potlačena) </a:t>
            </a:r>
            <a:r>
              <a:rPr lang="cs-CZ" dirty="0" smtClean="0"/>
              <a:t>působením dominantní alely druhého genu (</a:t>
            </a:r>
            <a:r>
              <a:rPr lang="cs-C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cs-CZ" dirty="0" smtClean="0"/>
              <a:t>) v interakci, což vede k </a:t>
            </a:r>
            <a:r>
              <a:rPr lang="cs-CZ" dirty="0" err="1" smtClean="0"/>
              <a:t>vyštěpení</a:t>
            </a:r>
            <a:r>
              <a:rPr lang="cs-CZ" dirty="0" smtClean="0"/>
              <a:t> třetí fenotypové třídy.</a:t>
            </a:r>
          </a:p>
          <a:p>
            <a:r>
              <a:rPr lang="cs-CZ" dirty="0" smtClean="0"/>
              <a:t>Fenotypově se potom takoví jedinci shodují s fenotypem dvojnásobného recesivního homozygota </a:t>
            </a:r>
            <a:r>
              <a:rPr lang="cs-CZ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</a:t>
            </a:r>
            <a:r>
              <a:rPr lang="cs-CZ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</a:t>
            </a:r>
            <a:r>
              <a:rPr lang="cs-CZ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40772" y="6195747"/>
            <a:ext cx="7915604" cy="504000"/>
          </a:xfrm>
          <a:prstGeom prst="round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0" y="5805264"/>
            <a:ext cx="798681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Genotyp:       1:2:1:2:4:2:1:2:1</a:t>
            </a:r>
            <a:endParaRPr lang="cs-CZ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Fenotyp: 10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 _B _);(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aabb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:3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 _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:3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aaB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_)</a:t>
            </a:r>
            <a:endParaRPr lang="cs-CZ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3394720" cy="698336"/>
          </a:xfrm>
        </p:spPr>
        <p:txBody>
          <a:bodyPr/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kompenzace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Zástupný symbol pro obsah 7"/>
          <p:cNvGraphicFramePr>
            <a:graphicFrameLocks/>
          </p:cNvGraphicFramePr>
          <p:nvPr/>
        </p:nvGraphicFramePr>
        <p:xfrm>
          <a:off x="1331640" y="2924944"/>
          <a:ext cx="5328840" cy="2862310"/>
        </p:xfrm>
        <a:graphic>
          <a:graphicData uri="http://schemas.openxmlformats.org/drawingml/2006/table">
            <a:tbl>
              <a:tblPr firstRow="1" bandRow="1">
                <a:solidFill>
                  <a:schemeClr val="bg1">
                    <a:lumMod val="95000"/>
                  </a:schemeClr>
                </a:solidFill>
                <a:tableStyleId>{69C7853C-536D-4A76-A0AE-DD22124D55A5}</a:tableStyleId>
              </a:tblPr>
              <a:tblGrid>
                <a:gridCol w="1065768"/>
                <a:gridCol w="1065768"/>
                <a:gridCol w="1065768"/>
                <a:gridCol w="1065768"/>
                <a:gridCol w="1065768"/>
              </a:tblGrid>
              <a:tr h="572462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GF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cs-CZ" sz="2600" b="1" baseline="-25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72462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33CC33"/>
                    </a:solidFill>
                  </a:tcPr>
                </a:tc>
              </a:tr>
              <a:tr h="572462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99FF99"/>
                    </a:solidFill>
                  </a:tcPr>
                </a:tc>
              </a:tr>
              <a:tr h="572462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FF00"/>
                    </a:solidFill>
                  </a:tcPr>
                </a:tc>
              </a:tr>
              <a:tr h="572462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33CC33"/>
                    </a:solidFill>
                  </a:tcPr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4716016" y="836712"/>
            <a:ext cx="32403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P:   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</a:t>
            </a:r>
            <a:r>
              <a:rPr lang="cs-CZ" sz="2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</a:t>
            </a: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x </a:t>
            </a:r>
            <a:r>
              <a:rPr lang="cs-CZ" sz="2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</a:t>
            </a:r>
            <a:r>
              <a:rPr lang="cs-CZ" sz="2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</a:t>
            </a:r>
            <a:endParaRPr lang="cs-CZ" sz="2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G:     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       </a:t>
            </a:r>
            <a:r>
              <a:rPr lang="cs-CZ" sz="2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cs-CZ" sz="2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cs-CZ" sz="26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     </a:t>
            </a:r>
            <a:r>
              <a:rPr lang="cs-CZ" sz="2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</a:t>
            </a:r>
            <a:r>
              <a:rPr lang="cs-CZ" sz="2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</a:t>
            </a:r>
            <a:endParaRPr lang="cs-CZ" sz="2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Genotyp: 100%</a:t>
            </a:r>
          </a:p>
          <a:p>
            <a:pPr>
              <a:buNone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Fenotyp:100%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935776" y="1321604"/>
            <a:ext cx="1620000" cy="523220"/>
          </a:xfrm>
          <a:prstGeom prst="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1: A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935776" y="1969676"/>
            <a:ext cx="1620000" cy="523220"/>
          </a:xfrm>
          <a:prstGeom prst="rect">
            <a:avLst/>
          </a:prstGeom>
          <a:solidFill>
            <a:srgbClr val="002060">
              <a:alpha val="10000"/>
            </a:srgbClr>
          </a:solidFill>
          <a:ln w="254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2: B</a:t>
            </a:r>
            <a:endParaRPr lang="cs-CZ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54400"/>
            <a:ext cx="3322712" cy="698336"/>
          </a:xfrm>
        </p:spPr>
        <p:txBody>
          <a:bodyPr/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kompenzace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179512" y="5622226"/>
            <a:ext cx="7632848" cy="504000"/>
          </a:xfrm>
          <a:prstGeom prst="round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23528" y="5229200"/>
            <a:ext cx="763284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Genotyp:       1:1:1:1</a:t>
            </a:r>
            <a:endParaRPr lang="cs-CZ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Fenotyp:2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(A _B _);(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aabb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:1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 _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:1(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aaB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_)</a:t>
            </a:r>
            <a:endParaRPr lang="cs-CZ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179512" y="1196752"/>
            <a:ext cx="4536504" cy="10274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Zpětné analytické křížení: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   </a:t>
            </a:r>
            <a:r>
              <a:rPr kumimoji="0" lang="cs-CZ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Aa</a:t>
            </a:r>
            <a:r>
              <a:rPr kumimoji="0" lang="cs-CZ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Bb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x </a:t>
            </a:r>
            <a:r>
              <a:rPr kumimoji="0" lang="cs-CZ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aa</a:t>
            </a:r>
            <a:r>
              <a:rPr kumimoji="0" lang="cs-CZ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bb</a:t>
            </a:r>
            <a:endParaRPr kumimoji="0" lang="cs-CZ" sz="2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23528" y="2341329"/>
            <a:ext cx="41764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Zástupce F1 generace je křížen s recesivním homozygotem v obou genech.</a:t>
            </a:r>
            <a:endParaRPr lang="cs-CZ" sz="2000" b="1" dirty="0"/>
          </a:p>
        </p:txBody>
      </p:sp>
      <p:sp>
        <p:nvSpPr>
          <p:cNvPr id="8" name="Zaoblený obdélníkový popisek 7"/>
          <p:cNvSpPr/>
          <p:nvPr/>
        </p:nvSpPr>
        <p:spPr>
          <a:xfrm>
            <a:off x="323528" y="2348880"/>
            <a:ext cx="4176464" cy="1080120"/>
          </a:xfrm>
          <a:prstGeom prst="wedgeRoundRectCallout">
            <a:avLst>
              <a:gd name="adj1" fmla="val -2416"/>
              <a:gd name="adj2" fmla="val -70899"/>
              <a:gd name="adj3" fmla="val 16667"/>
            </a:avLst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384720" y="4055472"/>
          <a:ext cx="742764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528"/>
                <a:gridCol w="1485528"/>
                <a:gridCol w="1485528"/>
                <a:gridCol w="1485528"/>
                <a:gridCol w="14855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Gamety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aabb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33CC33"/>
                    </a:solidFill>
                  </a:tcPr>
                </a:tc>
              </a:tr>
            </a:tbl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5544288" y="1302440"/>
            <a:ext cx="1620000" cy="523220"/>
          </a:xfrm>
          <a:prstGeom prst="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1: A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544288" y="1897668"/>
            <a:ext cx="1620000" cy="523220"/>
          </a:xfrm>
          <a:prstGeom prst="rect">
            <a:avLst/>
          </a:prstGeom>
          <a:solidFill>
            <a:srgbClr val="002060">
              <a:alpha val="10000"/>
            </a:srgbClr>
          </a:solidFill>
          <a:ln w="254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2: B</a:t>
            </a:r>
            <a:endParaRPr lang="cs-CZ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6347048" cy="698336"/>
          </a:xfrm>
        </p:spPr>
        <p:txBody>
          <a:bodyPr/>
          <a:lstStyle/>
          <a:p>
            <a:r>
              <a:rPr lang="cs-CZ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Intraalelické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interakce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52736"/>
            <a:ext cx="8100392" cy="5805264"/>
          </a:xfrm>
        </p:spPr>
        <p:txBody>
          <a:bodyPr>
            <a:normAutofit lnSpcReduction="10000"/>
          </a:bodyPr>
          <a:lstStyle/>
          <a:p>
            <a:r>
              <a:rPr lang="cs-CZ" dirty="0" err="1" smtClean="0"/>
              <a:t>Intraalelickými</a:t>
            </a:r>
            <a:r>
              <a:rPr lang="cs-CZ" dirty="0" smtClean="0"/>
              <a:t> interakcemi rozumíme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vzájemné vztahy mezi alelami uvnitř alelického páru na daném </a:t>
            </a:r>
            <a:r>
              <a:rPr lang="cs-CZ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lokusu</a:t>
            </a:r>
            <a:r>
              <a:rPr lang="cs-CZ" dirty="0" smtClean="0"/>
              <a:t>. Jednotlivé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alely</a:t>
            </a:r>
            <a:r>
              <a:rPr lang="cs-CZ" dirty="0" smtClean="0"/>
              <a:t> (konkrétní formy daného genu) se zpravidla odlišují určitou </a:t>
            </a:r>
            <a:r>
              <a:rPr lang="cs-CZ" b="1" cap="al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bodovou mutací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Opakovanými mutacemi může vzniknout celá řada takových variant (alel), které se mohou na stejném </a:t>
            </a:r>
            <a:r>
              <a:rPr lang="cs-CZ" dirty="0" err="1" smtClean="0"/>
              <a:t>lokusu</a:t>
            </a:r>
            <a:r>
              <a:rPr lang="cs-CZ" dirty="0" smtClean="0"/>
              <a:t> vzájemně zastupovat. </a:t>
            </a:r>
          </a:p>
          <a:p>
            <a:r>
              <a:rPr lang="cs-CZ" dirty="0" smtClean="0"/>
              <a:t>Vzniklé mutace mohou pozměnit fenotypový projev daného genu.</a:t>
            </a:r>
          </a:p>
          <a:p>
            <a:r>
              <a:rPr lang="cs-CZ" dirty="0" smtClean="0"/>
              <a:t>Při studiu </a:t>
            </a:r>
            <a:r>
              <a:rPr lang="cs-CZ" dirty="0" err="1" smtClean="0"/>
              <a:t>intraalelických</a:t>
            </a:r>
            <a:r>
              <a:rPr lang="cs-CZ" dirty="0" smtClean="0"/>
              <a:t> interakcí sledujeme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fenotypový projev alel v heterozygotním stavu</a:t>
            </a:r>
            <a:r>
              <a:rPr lang="cs-CZ" dirty="0" smtClean="0"/>
              <a:t>.</a:t>
            </a:r>
          </a:p>
          <a:p>
            <a:r>
              <a:rPr lang="cs-CZ" dirty="0" smtClean="0"/>
              <a:t>Vzájemný vztah (interakce) dvou různých alel na daném </a:t>
            </a:r>
            <a:r>
              <a:rPr lang="cs-CZ" dirty="0" err="1" smtClean="0"/>
              <a:t>lokusu</a:t>
            </a:r>
            <a:r>
              <a:rPr lang="cs-CZ" dirty="0" smtClean="0"/>
              <a:t> můžeme označit jako </a:t>
            </a:r>
            <a:r>
              <a:rPr lang="cs-CZ" b="1" cap="al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 dědičnosti</a:t>
            </a:r>
            <a:r>
              <a:rPr lang="cs-CZ" dirty="0" smtClean="0"/>
              <a:t>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16632"/>
            <a:ext cx="619268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Duplicitní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interakce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nekumulativní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dominancí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9344" y="1607016"/>
            <a:ext cx="7239000" cy="484632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Genová interakce, při které se od sebe dva (</a:t>
            </a:r>
            <a:r>
              <a:rPr lang="cs-CZ" b="1" cap="al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duplicitní geny</a:t>
            </a:r>
            <a:r>
              <a:rPr lang="cs-CZ" dirty="0" smtClean="0"/>
              <a:t>) nebo více genů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kvalitativně neliší</a:t>
            </a:r>
            <a:r>
              <a:rPr lang="cs-CZ" dirty="0" smtClean="0"/>
              <a:t> (značíme je stejným písmenem).</a:t>
            </a:r>
          </a:p>
          <a:p>
            <a:r>
              <a:rPr lang="cs-CZ" dirty="0" smtClean="0"/>
              <a:t>Výsledný fenotypový projev není závislý na počtu přítomných dominantních alel duplicitních genů –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nekumulativní interakce</a:t>
            </a:r>
            <a:r>
              <a:rPr lang="cs-CZ" dirty="0" smtClean="0"/>
              <a:t>.</a:t>
            </a:r>
          </a:p>
          <a:p>
            <a:r>
              <a:rPr lang="cs-CZ" dirty="0" smtClean="0"/>
              <a:t>Jediným možným dalším odlišným fenotypem je nepřítomnost dominantní alely ani jednoho z duplicitních genů </a:t>
            </a:r>
            <a:r>
              <a:rPr lang="cs-CZ" dirty="0" smtClean="0">
                <a:sym typeface="Symbol"/>
              </a:rPr>
              <a:t> a</a:t>
            </a:r>
            <a:r>
              <a:rPr lang="cs-CZ" baseline="-25000" dirty="0" smtClean="0">
                <a:sym typeface="Symbol"/>
              </a:rPr>
              <a:t>1</a:t>
            </a:r>
            <a:r>
              <a:rPr lang="cs-CZ" dirty="0" smtClean="0">
                <a:sym typeface="Symbol"/>
              </a:rPr>
              <a:t>a</a:t>
            </a:r>
            <a:r>
              <a:rPr lang="cs-CZ" baseline="-25000" dirty="0" smtClean="0">
                <a:sym typeface="Symbol"/>
              </a:rPr>
              <a:t>1</a:t>
            </a:r>
            <a:r>
              <a:rPr lang="cs-CZ" dirty="0" smtClean="0">
                <a:sym typeface="Symbol"/>
              </a:rPr>
              <a:t>a</a:t>
            </a:r>
            <a:r>
              <a:rPr lang="cs-CZ" baseline="-25000" dirty="0" smtClean="0">
                <a:sym typeface="Symbol"/>
              </a:rPr>
              <a:t>2</a:t>
            </a:r>
            <a:r>
              <a:rPr lang="cs-CZ" dirty="0" smtClean="0">
                <a:sym typeface="Symbol"/>
              </a:rPr>
              <a:t>a</a:t>
            </a:r>
            <a:r>
              <a:rPr lang="cs-CZ" baseline="-25000" dirty="0" smtClean="0">
                <a:sym typeface="Symbol"/>
              </a:rPr>
              <a:t>2</a:t>
            </a:r>
            <a:r>
              <a:rPr lang="cs-CZ" dirty="0" smtClean="0">
                <a:sym typeface="Symbol"/>
              </a:rPr>
              <a:t> (dvojnásobně recesivně homozygotní genotyp).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4245552" y="1025026"/>
            <a:ext cx="3744000" cy="203132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P:   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x 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cs-CZ" sz="2600" b="1" baseline="-25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G:     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</a:t>
            </a:r>
            <a:r>
              <a:rPr lang="cs-CZ" sz="2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cs-CZ" sz="2600" b="1" baseline="-25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cs-CZ" sz="26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         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cs-CZ" sz="2600" b="1" baseline="-25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buNone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Genotyp: 100%</a:t>
            </a:r>
          </a:p>
          <a:p>
            <a:pPr algn="r">
              <a:buNone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Fenotyp:100%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8" y="-99392"/>
            <a:ext cx="608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Duplicitní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interakce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nekumulativní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dominancí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87941" y="5943814"/>
            <a:ext cx="745232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Genotyp:       1:2:1:2:4:2:1:2:1</a:t>
            </a:r>
            <a:endParaRPr lang="cs-CZ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Fenotyp: 15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</a:t>
            </a:r>
            <a:r>
              <a:rPr lang="cs-CZ" sz="28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_ _ _);(_ _ A</a:t>
            </a:r>
            <a:r>
              <a:rPr lang="cs-CZ" sz="28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_)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:1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</a:t>
            </a:r>
            <a:r>
              <a:rPr lang="cs-CZ" sz="28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8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8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8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cs-CZ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Zástupný symbol pro obsah 7"/>
          <p:cNvGraphicFramePr>
            <a:graphicFrameLocks/>
          </p:cNvGraphicFramePr>
          <p:nvPr/>
        </p:nvGraphicFramePr>
        <p:xfrm>
          <a:off x="581307" y="3077349"/>
          <a:ext cx="6948000" cy="2862310"/>
        </p:xfrm>
        <a:graphic>
          <a:graphicData uri="http://schemas.openxmlformats.org/drawingml/2006/table">
            <a:tbl>
              <a:tblPr firstRow="1" bandRow="1">
                <a:solidFill>
                  <a:schemeClr val="bg1">
                    <a:lumMod val="95000"/>
                  </a:schemeClr>
                </a:solidFill>
                <a:tableStyleId>{69C7853C-536D-4A76-A0AE-DD22124D55A5}</a:tableStyleId>
              </a:tblPr>
              <a:tblGrid>
                <a:gridCol w="900000"/>
                <a:gridCol w="1548000"/>
                <a:gridCol w="1512000"/>
                <a:gridCol w="1512000"/>
                <a:gridCol w="1476000"/>
              </a:tblGrid>
              <a:tr h="572462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GF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cs-CZ" sz="2600" b="1" baseline="-25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baseline="-25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baseline="-25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baseline="-25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72462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baseline="-25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baseline="-25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66FF66"/>
                    </a:solidFill>
                  </a:tcPr>
                </a:tc>
              </a:tr>
              <a:tr h="572462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baseline="-25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66FF66"/>
                    </a:solidFill>
                  </a:tcPr>
                </a:tc>
              </a:tr>
              <a:tr h="572462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baseline="-25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66FF66"/>
                    </a:solidFill>
                  </a:tcPr>
                </a:tc>
              </a:tr>
              <a:tr h="572462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baseline="-25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1367824" y="1432254"/>
            <a:ext cx="2556104" cy="523220"/>
          </a:xfrm>
          <a:prstGeom prst="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1: A</a:t>
            </a:r>
            <a:r>
              <a:rPr lang="cs-CZ" sz="28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800" b="1" baseline="-25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cs-CZ" sz="2800" b="1" baseline="-25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367824" y="2080326"/>
            <a:ext cx="2556104" cy="523220"/>
          </a:xfrm>
          <a:prstGeom prst="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2: A</a:t>
            </a:r>
            <a:r>
              <a:rPr lang="cs-CZ" sz="28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800" b="1" baseline="-25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cs-CZ" sz="2800" b="1" baseline="-25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Elipsa 9"/>
          <p:cNvSpPr/>
          <p:nvPr/>
        </p:nvSpPr>
        <p:spPr>
          <a:xfrm>
            <a:off x="2528066" y="1274226"/>
            <a:ext cx="576064" cy="1584176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260322" y="1152454"/>
            <a:ext cx="1043608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AKTIVNÍ</a:t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ALELY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3" name="Přímá spojovací šipka 12"/>
          <p:cNvCxnSpPr/>
          <p:nvPr/>
        </p:nvCxnSpPr>
        <p:spPr>
          <a:xfrm>
            <a:off x="1262365" y="1268760"/>
            <a:ext cx="1440160" cy="72008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21641" y="2062589"/>
            <a:ext cx="1296144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NEUTRÁNÍ</a:t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ALELY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3026841" y="1274221"/>
            <a:ext cx="576064" cy="1584176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6" name="Přímá spojovací šipka 15"/>
          <p:cNvCxnSpPr>
            <a:endCxn id="15" idx="3"/>
          </p:cNvCxnSpPr>
          <p:nvPr/>
        </p:nvCxnSpPr>
        <p:spPr>
          <a:xfrm flipV="1">
            <a:off x="1331640" y="2626400"/>
            <a:ext cx="1779564" cy="82520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aoblený obdélník 18"/>
          <p:cNvSpPr/>
          <p:nvPr/>
        </p:nvSpPr>
        <p:spPr>
          <a:xfrm>
            <a:off x="262642" y="6328831"/>
            <a:ext cx="7632848" cy="504000"/>
          </a:xfrm>
          <a:prstGeom prst="round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323528" y="5229200"/>
            <a:ext cx="763284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Genotyp:       1:1:1:1</a:t>
            </a:r>
            <a:endParaRPr lang="cs-CZ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Fenotyp:3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(A</a:t>
            </a:r>
            <a:r>
              <a:rPr lang="cs-CZ" sz="28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_ _ _);(_ _ A</a:t>
            </a:r>
            <a:r>
              <a:rPr lang="cs-CZ" sz="28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_)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:1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</a:t>
            </a:r>
            <a:r>
              <a:rPr lang="cs-CZ" sz="28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8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8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8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cs-CZ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23528" y="2629361"/>
            <a:ext cx="41764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Zástupce F1 generace je křížen s recesivním homozygotem v obou genech.</a:t>
            </a:r>
            <a:endParaRPr lang="cs-CZ" sz="2000" b="1" dirty="0"/>
          </a:p>
        </p:txBody>
      </p:sp>
      <p:sp>
        <p:nvSpPr>
          <p:cNvPr id="7" name="Zaoblený obdélníkový popisek 6"/>
          <p:cNvSpPr/>
          <p:nvPr/>
        </p:nvSpPr>
        <p:spPr>
          <a:xfrm>
            <a:off x="323528" y="2636912"/>
            <a:ext cx="4176464" cy="1080120"/>
          </a:xfrm>
          <a:prstGeom prst="wedgeRoundRectCallout">
            <a:avLst>
              <a:gd name="adj1" fmla="val -2416"/>
              <a:gd name="adj2" fmla="val -70899"/>
              <a:gd name="adj3" fmla="val 16667"/>
            </a:avLst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58352689"/>
              </p:ext>
            </p:extLst>
          </p:nvPr>
        </p:nvGraphicFramePr>
        <p:xfrm>
          <a:off x="384720" y="4055472"/>
          <a:ext cx="742764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528"/>
                <a:gridCol w="1485528"/>
                <a:gridCol w="1485528"/>
                <a:gridCol w="1485528"/>
                <a:gridCol w="14855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Gamety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baseline="-25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baseline="-25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baseline="-25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baseline="-25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baseline="-25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9AE29A"/>
                    </a:solidFill>
                  </a:tcPr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5220072" y="1576076"/>
            <a:ext cx="2340000" cy="540000"/>
          </a:xfrm>
          <a:prstGeom prst="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1: A</a:t>
            </a:r>
            <a:r>
              <a:rPr lang="cs-CZ" sz="28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;a</a:t>
            </a:r>
            <a:r>
              <a:rPr lang="cs-CZ" sz="28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cs-CZ" sz="2800" b="1" baseline="-25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220072" y="2240928"/>
            <a:ext cx="2340080" cy="540000"/>
          </a:xfrm>
          <a:prstGeom prst="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2: A</a:t>
            </a:r>
            <a:r>
              <a:rPr lang="cs-CZ" sz="28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;a</a:t>
            </a:r>
            <a:r>
              <a:rPr lang="cs-CZ" sz="28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cs-CZ" sz="2800" b="1" baseline="-25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Nadpis 1"/>
          <p:cNvSpPr>
            <a:spLocks noGrp="1"/>
          </p:cNvSpPr>
          <p:nvPr>
            <p:ph type="title"/>
          </p:nvPr>
        </p:nvSpPr>
        <p:spPr>
          <a:xfrm>
            <a:off x="251520" y="-27384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Duplicitní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interakce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nekumulativní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dominancí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179512" y="1393392"/>
            <a:ext cx="4536504" cy="10274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Zpětné analytické křížení: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A</a:t>
            </a:r>
            <a:r>
              <a:rPr kumimoji="0" lang="cs-CZ" sz="2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cs-CZ" sz="2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cs-CZ" sz="2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cs-CZ" sz="2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x 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cs-CZ" sz="2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cs-CZ" sz="2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cs-CZ" sz="2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cs-CZ" sz="2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cs-CZ" sz="2600" b="1" i="0" u="none" strike="noStrike" kern="1200" cap="none" spc="0" normalizeH="0" baseline="-2500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179512" y="5622226"/>
            <a:ext cx="7632848" cy="504000"/>
          </a:xfrm>
          <a:prstGeom prst="round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96752"/>
            <a:ext cx="8172400" cy="5661248"/>
          </a:xfrm>
        </p:spPr>
        <p:txBody>
          <a:bodyPr>
            <a:normAutofit/>
          </a:bodyPr>
          <a:lstStyle/>
          <a:p>
            <a:r>
              <a:rPr lang="cs-CZ" dirty="0" smtClean="0"/>
              <a:t>Jedná se o interakci, při které je dosažen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maximální fenotypový projev</a:t>
            </a:r>
            <a:r>
              <a:rPr lang="cs-CZ" dirty="0" smtClean="0"/>
              <a:t> znaku při spoluúčasti alespoň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jedné aktivní alely každého z duplicitních genů</a:t>
            </a:r>
            <a:r>
              <a:rPr lang="cs-CZ" dirty="0" smtClean="0"/>
              <a:t>. Efekt aktivních alel ve fenotypu se sčítá (</a:t>
            </a:r>
            <a:r>
              <a:rPr lang="cs-CZ" b="1" cap="al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kumuluje</a:t>
            </a:r>
            <a:r>
              <a:rPr lang="cs-CZ" dirty="0" smtClean="0"/>
              <a:t>)</a:t>
            </a:r>
          </a:p>
          <a:p>
            <a:r>
              <a:rPr lang="cs-CZ" dirty="0" smtClean="0"/>
              <a:t>Přítomnost aktivní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alely pouze jednoho z duplicitních genů</a:t>
            </a:r>
            <a:r>
              <a:rPr lang="cs-CZ" dirty="0" smtClean="0"/>
              <a:t> zajistí manifestaci příslušné vlastnosti ve fenotypu, ale projev má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nižší intenzitu</a:t>
            </a:r>
            <a:r>
              <a:rPr lang="cs-CZ" dirty="0" smtClean="0"/>
              <a:t>.</a:t>
            </a:r>
          </a:p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Jejich účinek se však od sebe žádným způsobem neliší</a:t>
            </a:r>
            <a:r>
              <a:rPr lang="cs-CZ" dirty="0" smtClean="0"/>
              <a:t>. Kvalitativně se fenotypový projev shoduje ať ho vyvolává dominantní alela prvního genu z dvojice nebo alela druhého genu.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Duplicitní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interakce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kumulativní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dominancí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825440"/>
            <a:ext cx="8172400" cy="5032560"/>
          </a:xfrm>
        </p:spPr>
        <p:txBody>
          <a:bodyPr>
            <a:normAutofit/>
          </a:bodyPr>
          <a:lstStyle/>
          <a:p>
            <a:r>
              <a:rPr lang="cs-CZ" dirty="0" smtClean="0"/>
              <a:t>Při kumulativních multiplicitách je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intenzita fenotypu odstupňována podle počtu dominantních či aktivních alel</a:t>
            </a:r>
            <a:r>
              <a:rPr lang="cs-CZ" dirty="0" smtClean="0"/>
              <a:t> a tím i podle počtu biosyntetických cest, po </a:t>
            </a:r>
            <a:r>
              <a:rPr lang="cs-CZ" dirty="0" smtClean="0"/>
              <a:t>nichž </a:t>
            </a:r>
            <a:r>
              <a:rPr lang="cs-CZ" dirty="0" smtClean="0"/>
              <a:t>příslušné reakce proběhly až ke konečnému produktu.</a:t>
            </a:r>
          </a:p>
          <a:p>
            <a:r>
              <a:rPr lang="cs-CZ" dirty="0" smtClean="0"/>
              <a:t>Při této duplicitní interakci lze tedy v F</a:t>
            </a:r>
            <a:r>
              <a:rPr lang="cs-CZ" baseline="-25000" dirty="0" smtClean="0"/>
              <a:t>2</a:t>
            </a:r>
            <a:r>
              <a:rPr lang="cs-CZ" dirty="0" smtClean="0"/>
              <a:t> generaci rozlišit 3 fenotypové třídy:</a:t>
            </a:r>
          </a:p>
          <a:p>
            <a:pPr marL="539750" indent="-152400">
              <a:buFont typeface="+mj-lt"/>
              <a:buAutoNum type="arabicPeriod"/>
            </a:pPr>
            <a:r>
              <a:rPr lang="cs-CZ" dirty="0" smtClean="0"/>
              <a:t>fenotypová třída s genotypem 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b="1" baseline="-25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_A</a:t>
            </a:r>
            <a:r>
              <a:rPr lang="cs-CZ" b="1" baseline="-25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</a:t>
            </a:r>
          </a:p>
          <a:p>
            <a:pPr marL="539750" indent="-152400">
              <a:buFont typeface="+mj-lt"/>
              <a:buAutoNum type="arabicPeriod"/>
            </a:pPr>
            <a:r>
              <a:rPr lang="cs-CZ" dirty="0" smtClean="0"/>
              <a:t>fenotypová třída s genotypem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b="1" baseline="-25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_a</a:t>
            </a:r>
            <a:r>
              <a:rPr lang="cs-CZ" b="1" baseline="-25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b="1" baseline="-25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a</a:t>
            </a:r>
            <a:r>
              <a:rPr lang="cs-CZ" b="1" baseline="-25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b="1" baseline="-25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b="1" baseline="-25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_</a:t>
            </a:r>
          </a:p>
          <a:p>
            <a:pPr marL="539750" indent="-152400">
              <a:buFont typeface="+mj-lt"/>
              <a:buAutoNum type="arabicPeriod"/>
            </a:pPr>
            <a:r>
              <a:rPr lang="cs-CZ" dirty="0" smtClean="0"/>
              <a:t>fenotypová třída s genotypem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b="1" baseline="-25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b="1" baseline="-25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b="1" baseline="-25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b="1" baseline="-25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cs-CZ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Duplicitní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interakce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kumulativní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dominancí</a:t>
            </a:r>
            <a:endParaRPr lang="cs-CZ" dirty="0"/>
          </a:p>
        </p:txBody>
      </p:sp>
      <p:sp>
        <p:nvSpPr>
          <p:cNvPr id="5" name="Zaoblený obdélník 4"/>
          <p:cNvSpPr/>
          <p:nvPr/>
        </p:nvSpPr>
        <p:spPr>
          <a:xfrm>
            <a:off x="251520" y="4725144"/>
            <a:ext cx="7848872" cy="1512168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35496" y="5943814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Genotyp:       1:2:1:2:4:2:1:2:1</a:t>
            </a:r>
            <a:endParaRPr lang="cs-CZ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Fenotyp: 9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</a:t>
            </a:r>
            <a:r>
              <a:rPr lang="cs-CZ" sz="24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_ A</a:t>
            </a:r>
            <a:r>
              <a:rPr lang="cs-CZ" sz="24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_)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:6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</a:t>
            </a:r>
            <a:r>
              <a:rPr lang="cs-CZ" sz="24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_ _ _);(_ _ A</a:t>
            </a:r>
            <a:r>
              <a:rPr lang="cs-CZ" sz="24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_)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:1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</a:t>
            </a:r>
            <a:r>
              <a:rPr lang="cs-CZ" sz="24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4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4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4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40962" y="6301121"/>
            <a:ext cx="7981766" cy="504000"/>
          </a:xfrm>
          <a:prstGeom prst="round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29344" y="-96659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Duplicitní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interakce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kumulativní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dominancí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245552" y="1025026"/>
            <a:ext cx="3744000" cy="203132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P:   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x 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cs-CZ" sz="2600" b="1" baseline="-25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G:     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</a:t>
            </a:r>
            <a:r>
              <a:rPr lang="cs-CZ" sz="2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cs-CZ" sz="2600" b="1" baseline="-25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cs-CZ" sz="26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         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cs-CZ" sz="2600" b="1" baseline="-25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buNone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Genotyp: 100%</a:t>
            </a:r>
          </a:p>
          <a:p>
            <a:pPr algn="r">
              <a:buNone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Fenotyp:100%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Zástupný symbol pro obsah 7"/>
          <p:cNvGraphicFramePr>
            <a:graphicFrameLocks/>
          </p:cNvGraphicFramePr>
          <p:nvPr/>
        </p:nvGraphicFramePr>
        <p:xfrm>
          <a:off x="581307" y="3077349"/>
          <a:ext cx="6948000" cy="2862310"/>
        </p:xfrm>
        <a:graphic>
          <a:graphicData uri="http://schemas.openxmlformats.org/drawingml/2006/table">
            <a:tbl>
              <a:tblPr firstRow="1" bandRow="1">
                <a:solidFill>
                  <a:schemeClr val="bg1">
                    <a:lumMod val="95000"/>
                  </a:schemeClr>
                </a:solidFill>
                <a:tableStyleId>{69C7853C-536D-4A76-A0AE-DD22124D55A5}</a:tableStyleId>
              </a:tblPr>
              <a:tblGrid>
                <a:gridCol w="900000"/>
                <a:gridCol w="1548000"/>
                <a:gridCol w="1512000"/>
                <a:gridCol w="1512000"/>
                <a:gridCol w="1476000"/>
              </a:tblGrid>
              <a:tr h="572462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GF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cs-CZ" sz="2600" b="1" baseline="-25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baseline="-25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baseline="-25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baseline="-25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72462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baseline="-25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baseline="-25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FF00"/>
                    </a:solidFill>
                  </a:tcPr>
                </a:tc>
              </a:tr>
              <a:tr h="572462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baseline="-25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FF99"/>
                    </a:solidFill>
                  </a:tcPr>
                </a:tc>
              </a:tr>
              <a:tr h="572462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baseline="-25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FF99"/>
                    </a:solidFill>
                  </a:tcPr>
                </a:tc>
              </a:tr>
              <a:tr h="572462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baseline="-25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1464809" y="1473819"/>
            <a:ext cx="2556104" cy="523220"/>
          </a:xfrm>
          <a:prstGeom prst="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1: A</a:t>
            </a:r>
            <a:r>
              <a:rPr lang="cs-CZ" sz="28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800" b="1" baseline="-25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cs-CZ" sz="2800" b="1" baseline="-25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464809" y="2121891"/>
            <a:ext cx="2556104" cy="523220"/>
          </a:xfrm>
          <a:prstGeom prst="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2: A</a:t>
            </a:r>
            <a:r>
              <a:rPr lang="cs-CZ" sz="28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800" b="1" baseline="-25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cs-CZ" sz="2800" b="1" baseline="-25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Elipsa 9"/>
          <p:cNvSpPr/>
          <p:nvPr/>
        </p:nvSpPr>
        <p:spPr>
          <a:xfrm>
            <a:off x="2625051" y="1315791"/>
            <a:ext cx="576064" cy="1584176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357307" y="1194019"/>
            <a:ext cx="1043608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AKTIVNÍ</a:t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ALELY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2" name="Přímá spojovací šipka 11"/>
          <p:cNvCxnSpPr/>
          <p:nvPr/>
        </p:nvCxnSpPr>
        <p:spPr>
          <a:xfrm>
            <a:off x="1359350" y="1310325"/>
            <a:ext cx="1440160" cy="72008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104771" y="2173429"/>
            <a:ext cx="1296144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NEUTRÁNÍ</a:t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ALELY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3123826" y="1315786"/>
            <a:ext cx="576064" cy="1584176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5" name="Přímá spojovací šipka 14"/>
          <p:cNvCxnSpPr>
            <a:endCxn id="14" idx="3"/>
          </p:cNvCxnSpPr>
          <p:nvPr/>
        </p:nvCxnSpPr>
        <p:spPr>
          <a:xfrm flipV="1">
            <a:off x="1428625" y="2667965"/>
            <a:ext cx="1779564" cy="82520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aoblený obdélník 11"/>
          <p:cNvSpPr/>
          <p:nvPr/>
        </p:nvSpPr>
        <p:spPr>
          <a:xfrm>
            <a:off x="179512" y="5622226"/>
            <a:ext cx="7920880" cy="504000"/>
          </a:xfrm>
          <a:prstGeom prst="round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Duplicitní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interakce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kumulativní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dominancí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57268" y="5243055"/>
            <a:ext cx="8015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Genotyp:       1:1:1:1</a:t>
            </a:r>
            <a:endParaRPr lang="cs-CZ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Fenotyp:1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(A1 _A2 _)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:2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</a:t>
            </a:r>
            <a:r>
              <a:rPr lang="cs-CZ" sz="24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_ _ _);(_ _ A</a:t>
            </a:r>
            <a:r>
              <a:rPr lang="cs-CZ" sz="24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_)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:1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</a:t>
            </a:r>
            <a:r>
              <a:rPr lang="cs-CZ" sz="24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4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4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4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23528" y="2629361"/>
            <a:ext cx="41764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Zástupce F1 generace je křížen s recesivním homozygotem v obou genech.</a:t>
            </a:r>
            <a:endParaRPr lang="cs-CZ" sz="2000" b="1" dirty="0"/>
          </a:p>
        </p:txBody>
      </p:sp>
      <p:sp>
        <p:nvSpPr>
          <p:cNvPr id="7" name="Zaoblený obdélníkový popisek 6"/>
          <p:cNvSpPr/>
          <p:nvPr/>
        </p:nvSpPr>
        <p:spPr>
          <a:xfrm>
            <a:off x="323528" y="2636912"/>
            <a:ext cx="4176464" cy="1080120"/>
          </a:xfrm>
          <a:prstGeom prst="wedgeRoundRectCallout">
            <a:avLst>
              <a:gd name="adj1" fmla="val -2416"/>
              <a:gd name="adj2" fmla="val -70899"/>
              <a:gd name="adj3" fmla="val 16667"/>
            </a:avLst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384720" y="4055472"/>
          <a:ext cx="742764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528"/>
                <a:gridCol w="1485528"/>
                <a:gridCol w="1485528"/>
                <a:gridCol w="1485528"/>
                <a:gridCol w="14855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Gamety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baseline="-25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baseline="-25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baseline="-25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baseline="-25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baseline="-25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5220072" y="1576076"/>
            <a:ext cx="2340000" cy="540000"/>
          </a:xfrm>
          <a:prstGeom prst="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1: A</a:t>
            </a:r>
            <a:r>
              <a:rPr lang="cs-CZ" sz="28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;a</a:t>
            </a:r>
            <a:r>
              <a:rPr lang="cs-CZ" sz="28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cs-CZ" sz="2800" b="1" baseline="-25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220072" y="2240928"/>
            <a:ext cx="2340080" cy="540000"/>
          </a:xfrm>
          <a:prstGeom prst="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2: A</a:t>
            </a:r>
            <a:r>
              <a:rPr lang="cs-CZ" sz="28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;a</a:t>
            </a:r>
            <a:r>
              <a:rPr lang="cs-CZ" sz="28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cs-CZ" sz="2800" b="1" baseline="-25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179512" y="1393392"/>
            <a:ext cx="4536504" cy="10274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Zpětné analytické křížení: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A</a:t>
            </a:r>
            <a:r>
              <a:rPr kumimoji="0" lang="cs-CZ" sz="2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cs-CZ" sz="2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cs-CZ" sz="2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cs-CZ" sz="2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x 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cs-CZ" sz="2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cs-CZ" sz="2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cs-CZ" sz="2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cs-CZ" sz="2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cs-CZ" sz="2600" b="1" i="0" u="none" strike="noStrike" kern="1200" cap="none" spc="0" normalizeH="0" baseline="-2500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96752"/>
            <a:ext cx="8244408" cy="566124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Jediná interakce, kdy se rozšiřuje počet fenotypových tříd v segregujícím potomstvu.</a:t>
            </a:r>
          </a:p>
          <a:p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Intenzita výsledného fenotypového projevu závisí jen na celkovém počtu aktivních alel v genotypu.</a:t>
            </a:r>
          </a:p>
          <a:p>
            <a:r>
              <a:rPr lang="cs-CZ" dirty="0" smtClean="0"/>
              <a:t>Pro kumulativní duplicitní interakci bez dominance se v F2 generaci </a:t>
            </a:r>
            <a:r>
              <a:rPr lang="cs-CZ" dirty="0" err="1" smtClean="0"/>
              <a:t>vyštěpuje</a:t>
            </a:r>
            <a:r>
              <a:rPr lang="cs-CZ" dirty="0" smtClean="0"/>
              <a:t> celkem 5 fenotypových tříd:</a:t>
            </a:r>
          </a:p>
          <a:p>
            <a:pPr marL="444500" indent="-250825">
              <a:buFont typeface="+mj-lt"/>
              <a:buAutoNum type="arabicPeriod"/>
            </a:pPr>
            <a:r>
              <a:rPr lang="cs-CZ" dirty="0" smtClean="0"/>
              <a:t>fenotypová třída: genotyp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b="1" baseline="-25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b="1" baseline="-25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b="1" baseline="-25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b="1" baseline="-25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(maximální)</a:t>
            </a:r>
            <a:endParaRPr lang="cs-CZ" b="1" baseline="-250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4500" indent="-250825">
              <a:buFont typeface="+mj-lt"/>
              <a:buAutoNum type="arabicPeriod"/>
            </a:pPr>
            <a:r>
              <a:rPr lang="cs-CZ" dirty="0" smtClean="0"/>
              <a:t>fenotypová třída: genotyp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b="1" baseline="-25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b="1" baseline="-25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b="1" baseline="-25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</a:t>
            </a:r>
            <a:r>
              <a:rPr lang="cs-CZ" b="1" baseline="-25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smtClean="0"/>
              <a:t>resp.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b="1" baseline="-25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_A</a:t>
            </a:r>
            <a:r>
              <a:rPr lang="cs-CZ" b="1" baseline="-25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b="1" baseline="-25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dirty="0" smtClean="0"/>
              <a:t> </a:t>
            </a:r>
            <a:endParaRPr lang="cs-CZ" baseline="-25000" dirty="0" smtClean="0"/>
          </a:p>
          <a:p>
            <a:pPr marL="444500" indent="-250825">
              <a:buFont typeface="+mj-lt"/>
              <a:buAutoNum type="arabicPeriod"/>
            </a:pPr>
            <a:r>
              <a:rPr lang="cs-CZ" dirty="0" smtClean="0"/>
              <a:t>fenotypová třída: genotyp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b="1" baseline="-25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b="1" baseline="-25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 _ </a:t>
            </a:r>
            <a:r>
              <a:rPr lang="cs-CZ" dirty="0" smtClean="0"/>
              <a:t>;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b="1" baseline="-25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_A</a:t>
            </a:r>
            <a:r>
              <a:rPr lang="cs-CZ" b="1" baseline="-25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 </a:t>
            </a:r>
            <a:r>
              <a:rPr lang="cs-CZ" dirty="0" smtClean="0"/>
              <a:t>;</a:t>
            </a:r>
            <a:br>
              <a:rPr lang="cs-CZ" dirty="0" smtClean="0"/>
            </a:b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 _ A</a:t>
            </a:r>
            <a:r>
              <a:rPr lang="cs-CZ" b="1" baseline="-25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b="1" baseline="-25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(poloviční intenzita)</a:t>
            </a:r>
            <a:endParaRPr lang="cs-CZ" b="1" baseline="-250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4500" indent="-250825">
              <a:buFont typeface="+mj-lt"/>
              <a:buAutoNum type="arabicPeriod"/>
            </a:pPr>
            <a:r>
              <a:rPr lang="cs-CZ" dirty="0" smtClean="0"/>
              <a:t>fenotypová třída: genotyp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b="1" baseline="-25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 _ _ </a:t>
            </a:r>
            <a:r>
              <a:rPr lang="cs-CZ" dirty="0" smtClean="0"/>
              <a:t>;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 _ A</a:t>
            </a:r>
            <a:r>
              <a:rPr lang="cs-CZ" b="1" baseline="-25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</a:t>
            </a:r>
            <a:endParaRPr lang="cs-CZ" b="1" baseline="-250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4500" indent="-250825">
              <a:buFont typeface="+mj-lt"/>
              <a:buAutoNum type="arabicPeriod"/>
            </a:pPr>
            <a:r>
              <a:rPr lang="cs-CZ" dirty="0" smtClean="0"/>
              <a:t>fenotypová třída: genotyp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b="1" baseline="-25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b="1" baseline="-25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b="1" baseline="-25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b="1" baseline="-25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(nulový)</a:t>
            </a:r>
            <a:endParaRPr lang="cs-CZ" b="1" baseline="-250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250825">
              <a:buFont typeface="+mj-lt"/>
              <a:buAutoNum type="arabicPeriod"/>
            </a:pPr>
            <a:endParaRPr lang="cs-CZ" dirty="0" smtClean="0"/>
          </a:p>
          <a:p>
            <a:endParaRPr lang="cs-CZ" dirty="0"/>
          </a:p>
        </p:txBody>
      </p:sp>
      <p:sp>
        <p:nvSpPr>
          <p:cNvPr id="5" name="Zaoblený obdélník 4"/>
          <p:cNvSpPr/>
          <p:nvPr/>
        </p:nvSpPr>
        <p:spPr>
          <a:xfrm>
            <a:off x="96382" y="3861048"/>
            <a:ext cx="7812360" cy="288032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395536" y="-27384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Duplicitní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interakce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kumulativní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bez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dominance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1941070" y="6314976"/>
            <a:ext cx="3960000" cy="504000"/>
          </a:xfrm>
          <a:prstGeom prst="round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1581030" y="5957669"/>
            <a:ext cx="4824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Genotyp:       1:2:1:2:4:2:1:2:1</a:t>
            </a:r>
            <a:endParaRPr lang="cs-CZ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Fenotyp: 1:4:6:4:1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Nadpis 1"/>
          <p:cNvSpPr txBox="1">
            <a:spLocks/>
          </p:cNvSpPr>
          <p:nvPr/>
        </p:nvSpPr>
        <p:spPr>
          <a:xfrm>
            <a:off x="429344" y="-1"/>
            <a:ext cx="7239000" cy="1046341"/>
          </a:xfrm>
          <a:prstGeom prst="rect">
            <a:avLst/>
          </a:prstGeom>
        </p:spPr>
        <p:txBody>
          <a:bodyPr vert="horz" lIns="45720" tIns="0" rIns="45720" bIns="0" anchor="b" anchorCtr="0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400" b="1" i="0" u="sng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Duplicitní</a:t>
            </a:r>
            <a:r>
              <a:rPr kumimoji="0" lang="cs-CZ" sz="34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3400" b="1" i="0" u="sng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interakce</a:t>
            </a:r>
            <a:r>
              <a:rPr kumimoji="0" lang="cs-CZ" sz="34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3400" b="1" i="0" u="sng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kumulativní</a:t>
            </a:r>
            <a:r>
              <a:rPr kumimoji="0" lang="cs-CZ" sz="34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3400" b="1" i="0" u="sng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bez</a:t>
            </a:r>
            <a:r>
              <a:rPr kumimoji="0" lang="cs-CZ" sz="34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3400" b="1" i="0" u="sng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dominance</a:t>
            </a:r>
            <a:endParaRPr kumimoji="0" lang="cs-CZ" sz="34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4245552" y="1025026"/>
            <a:ext cx="3744000" cy="203132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P:   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x 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cs-CZ" sz="2600" b="1" baseline="-25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G:     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</a:t>
            </a:r>
            <a:r>
              <a:rPr lang="cs-CZ" sz="2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cs-CZ" sz="2600" b="1" baseline="-25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cs-CZ" sz="26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         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cs-CZ" sz="2600" b="1" baseline="-25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buNone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Genotyp: 100%</a:t>
            </a:r>
          </a:p>
          <a:p>
            <a:pPr algn="r">
              <a:buNone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Fenotyp:100%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7" name="Zástupný symbol pro obsah 7"/>
          <p:cNvGraphicFramePr>
            <a:graphicFrameLocks/>
          </p:cNvGraphicFramePr>
          <p:nvPr/>
        </p:nvGraphicFramePr>
        <p:xfrm>
          <a:off x="581307" y="3077349"/>
          <a:ext cx="6948000" cy="2862310"/>
        </p:xfrm>
        <a:graphic>
          <a:graphicData uri="http://schemas.openxmlformats.org/drawingml/2006/table">
            <a:tbl>
              <a:tblPr firstRow="1" bandRow="1">
                <a:solidFill>
                  <a:schemeClr val="bg1">
                    <a:lumMod val="95000"/>
                  </a:schemeClr>
                </a:solidFill>
                <a:tableStyleId>{69C7853C-536D-4A76-A0AE-DD22124D55A5}</a:tableStyleId>
              </a:tblPr>
              <a:tblGrid>
                <a:gridCol w="900000"/>
                <a:gridCol w="1548000"/>
                <a:gridCol w="1512000"/>
                <a:gridCol w="1512000"/>
                <a:gridCol w="1476000"/>
              </a:tblGrid>
              <a:tr h="572462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GF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cs-CZ" sz="2600" b="1" baseline="-25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baseline="-250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baseline="-250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baseline="-250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72462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baseline="-250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baseline="-25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CC00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CCFF"/>
                    </a:solidFill>
                  </a:tcPr>
                </a:tc>
              </a:tr>
              <a:tr h="572462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baseline="-250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CCCCFF"/>
                    </a:solidFill>
                  </a:tcPr>
                </a:tc>
              </a:tr>
              <a:tr h="572462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baseline="-250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CCCCFF"/>
                    </a:solidFill>
                  </a:tcPr>
                </a:tc>
              </a:tr>
              <a:tr h="572462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baseline="-250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3399FF"/>
                    </a:solidFill>
                  </a:tcPr>
                </a:tc>
              </a:tr>
            </a:tbl>
          </a:graphicData>
        </a:graphic>
      </p:graphicFrame>
      <p:sp>
        <p:nvSpPr>
          <p:cNvPr id="18" name="TextovéPole 17"/>
          <p:cNvSpPr txBox="1"/>
          <p:nvPr/>
        </p:nvSpPr>
        <p:spPr>
          <a:xfrm>
            <a:off x="1464809" y="1473819"/>
            <a:ext cx="2556104" cy="523220"/>
          </a:xfrm>
          <a:prstGeom prst="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1: A</a:t>
            </a:r>
            <a:r>
              <a:rPr lang="cs-CZ" sz="28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800" b="1" baseline="-25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cs-CZ" sz="2800" b="1" baseline="-25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1464809" y="2121891"/>
            <a:ext cx="2556104" cy="523220"/>
          </a:xfrm>
          <a:prstGeom prst="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2: A</a:t>
            </a:r>
            <a:r>
              <a:rPr lang="cs-CZ" sz="28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800" b="1" baseline="-25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cs-CZ" sz="2800" b="1" baseline="-25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Elipsa 19"/>
          <p:cNvSpPr/>
          <p:nvPr/>
        </p:nvSpPr>
        <p:spPr>
          <a:xfrm>
            <a:off x="2625051" y="1315791"/>
            <a:ext cx="576064" cy="1584176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357307" y="1194019"/>
            <a:ext cx="1043608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AKTIVNÍ</a:t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ALELY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2" name="Přímá spojovací šipka 21"/>
          <p:cNvCxnSpPr/>
          <p:nvPr/>
        </p:nvCxnSpPr>
        <p:spPr>
          <a:xfrm>
            <a:off x="1359350" y="1310325"/>
            <a:ext cx="1440160" cy="72008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104771" y="2173429"/>
            <a:ext cx="1296144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NEUTRÁNÍ</a:t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ALELY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Elipsa 23"/>
          <p:cNvSpPr/>
          <p:nvPr/>
        </p:nvSpPr>
        <p:spPr>
          <a:xfrm>
            <a:off x="3123826" y="1315786"/>
            <a:ext cx="576064" cy="1584176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5" name="Přímá spojovací šipka 24"/>
          <p:cNvCxnSpPr>
            <a:endCxn id="24" idx="3"/>
          </p:cNvCxnSpPr>
          <p:nvPr/>
        </p:nvCxnSpPr>
        <p:spPr>
          <a:xfrm flipV="1">
            <a:off x="1428625" y="2667965"/>
            <a:ext cx="1779564" cy="82520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79512" y="5622226"/>
            <a:ext cx="7920880" cy="504000"/>
          </a:xfrm>
          <a:prstGeom prst="round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57200" y="14181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800" b="1" i="0" u="sng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Duplicitní</a:t>
            </a:r>
            <a:r>
              <a:rPr kumimoji="0" lang="cs-CZ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3800" b="1" i="0" u="sng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interakce</a:t>
            </a:r>
            <a:r>
              <a:rPr kumimoji="0" lang="cs-CZ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3800" b="1" i="0" u="sng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kumulativní</a:t>
            </a:r>
            <a:r>
              <a:rPr kumimoji="0" lang="cs-CZ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3800" b="1" i="0" u="sng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bez</a:t>
            </a:r>
            <a:r>
              <a:rPr kumimoji="0" lang="cs-CZ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3800" b="1" i="0" u="sng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dominance</a:t>
            </a:r>
            <a:endParaRPr kumimoji="0" lang="cs-CZ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57268" y="5243055"/>
            <a:ext cx="8015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Genotyp:       1:1:1:1</a:t>
            </a:r>
            <a:endParaRPr lang="cs-CZ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Fenotyp:1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(A1 _A2 _)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:2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</a:t>
            </a:r>
            <a:r>
              <a:rPr lang="cs-CZ" sz="24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_ _ _);(_ _ A</a:t>
            </a:r>
            <a:r>
              <a:rPr lang="cs-CZ" sz="24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_)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:1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</a:t>
            </a:r>
            <a:r>
              <a:rPr lang="cs-CZ" sz="24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4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4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4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23528" y="2629361"/>
            <a:ext cx="41764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Zástupce F1 generace je křížen s recesivním homozygotem v obou genech.</a:t>
            </a:r>
            <a:endParaRPr lang="cs-CZ" sz="2000" b="1" dirty="0"/>
          </a:p>
        </p:txBody>
      </p:sp>
      <p:sp>
        <p:nvSpPr>
          <p:cNvPr id="8" name="Zaoblený obdélníkový popisek 7"/>
          <p:cNvSpPr/>
          <p:nvPr/>
        </p:nvSpPr>
        <p:spPr>
          <a:xfrm>
            <a:off x="323528" y="2636912"/>
            <a:ext cx="4176464" cy="1080120"/>
          </a:xfrm>
          <a:prstGeom prst="wedgeRoundRectCallout">
            <a:avLst>
              <a:gd name="adj1" fmla="val -2416"/>
              <a:gd name="adj2" fmla="val -70899"/>
              <a:gd name="adj3" fmla="val 16667"/>
            </a:avLst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384720" y="4055472"/>
          <a:ext cx="742764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528"/>
                <a:gridCol w="1485528"/>
                <a:gridCol w="1485528"/>
                <a:gridCol w="1485528"/>
                <a:gridCol w="14855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Gamety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baseline="-250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baseline="-250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baseline="-250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baseline="-250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baseline="-250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26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cs-CZ" sz="2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3399FF"/>
                    </a:solidFill>
                  </a:tcPr>
                </a:tc>
              </a:tr>
            </a:tbl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5220072" y="1576076"/>
            <a:ext cx="2340000" cy="540000"/>
          </a:xfrm>
          <a:prstGeom prst="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1: A</a:t>
            </a:r>
            <a:r>
              <a:rPr lang="cs-CZ" sz="28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;a</a:t>
            </a:r>
            <a:r>
              <a:rPr lang="cs-CZ" sz="28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cs-CZ" sz="2800" b="1" baseline="-25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220072" y="2240928"/>
            <a:ext cx="2340080" cy="540000"/>
          </a:xfrm>
          <a:prstGeom prst="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2: A</a:t>
            </a:r>
            <a:r>
              <a:rPr lang="cs-CZ" sz="28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;a</a:t>
            </a:r>
            <a:r>
              <a:rPr lang="cs-CZ" sz="28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cs-CZ" sz="2800" b="1" baseline="-25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179512" y="1393392"/>
            <a:ext cx="4536504" cy="10274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Zpětné analytické křížení: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A</a:t>
            </a:r>
            <a:r>
              <a:rPr kumimoji="0" lang="cs-CZ" sz="2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cs-CZ" sz="2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cs-CZ" sz="2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cs-CZ" sz="2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x 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cs-CZ" sz="2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cs-CZ" sz="2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cs-CZ" sz="2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cs-CZ" sz="2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cs-CZ" sz="2600" b="1" i="0" u="none" strike="noStrike" kern="1200" cap="none" spc="0" normalizeH="0" baseline="-2500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36512" y="648072"/>
            <a:ext cx="8208912" cy="6237312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Dominantní dědičnost:</a:t>
            </a:r>
            <a:r>
              <a:rPr lang="cs-CZ" dirty="0" smtClean="0"/>
              <a:t> </a:t>
            </a:r>
            <a:r>
              <a:rPr lang="cs-CZ" sz="2000" dirty="0" smtClean="0"/>
              <a:t>fenotypový projev znaku je</a:t>
            </a:r>
            <a:br>
              <a:rPr lang="cs-CZ" sz="2000" dirty="0" smtClean="0"/>
            </a:br>
            <a:r>
              <a:rPr lang="cs-CZ" sz="2000" dirty="0" smtClean="0"/>
              <a:t>výsledkem působení dominantní alely daného genu.</a:t>
            </a:r>
          </a:p>
          <a:p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Recesivní dědičnost:</a:t>
            </a:r>
            <a:r>
              <a:rPr lang="cs-CZ" dirty="0" smtClean="0"/>
              <a:t> </a:t>
            </a:r>
            <a:r>
              <a:rPr lang="cs-CZ" sz="2000" dirty="0" smtClean="0"/>
              <a:t>fenotypový projev je výsledkem</a:t>
            </a:r>
            <a:br>
              <a:rPr lang="cs-CZ" sz="2000" dirty="0" smtClean="0"/>
            </a:br>
            <a:r>
              <a:rPr lang="cs-CZ" sz="2000" dirty="0" smtClean="0"/>
              <a:t>působení recesivních alel. </a:t>
            </a:r>
          </a:p>
          <a:p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Úplná dominance: </a:t>
            </a:r>
            <a:r>
              <a:rPr lang="cs-CZ" sz="2000" dirty="0" smtClean="0"/>
              <a:t>fenotypově se projevuje dominantní alela jak v dominantně homozygotním genotypu (AA)tak i v genotypu heterozygotním (</a:t>
            </a:r>
            <a:r>
              <a:rPr lang="cs-CZ" sz="2000" dirty="0" err="1" smtClean="0"/>
              <a:t>Aa</a:t>
            </a:r>
            <a:r>
              <a:rPr lang="cs-CZ" sz="2000" dirty="0" smtClean="0"/>
              <a:t>). Fenotypově jsou jedinci shodní. Recesivní alela se projeví pouze u recesivně homozygotního genotypu (</a:t>
            </a:r>
            <a:r>
              <a:rPr lang="cs-CZ" sz="2000" dirty="0" err="1" smtClean="0"/>
              <a:t>aa</a:t>
            </a:r>
            <a:r>
              <a:rPr lang="cs-CZ" sz="2000" dirty="0" smtClean="0"/>
              <a:t>). </a:t>
            </a:r>
          </a:p>
          <a:p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Neúplná dominance: </a:t>
            </a:r>
            <a:r>
              <a:rPr lang="cs-CZ" sz="2000" dirty="0" smtClean="0"/>
              <a:t>fenotypově se projevuje v</a:t>
            </a:r>
            <a:br>
              <a:rPr lang="cs-CZ" sz="2000" dirty="0" smtClean="0"/>
            </a:br>
            <a:r>
              <a:rPr lang="cs-CZ" sz="2000" dirty="0" smtClean="0"/>
              <a:t>heterozygotním genotypu (</a:t>
            </a:r>
            <a:r>
              <a:rPr lang="cs-CZ" sz="2000" dirty="0" err="1" smtClean="0"/>
              <a:t>Aa</a:t>
            </a:r>
            <a:r>
              <a:rPr lang="cs-CZ" sz="2000" dirty="0" smtClean="0"/>
              <a:t>) i recesivní alela. Heterozygot (</a:t>
            </a:r>
            <a:r>
              <a:rPr lang="cs-CZ" sz="2000" dirty="0" err="1" smtClean="0"/>
              <a:t>Aa</a:t>
            </a:r>
            <a:r>
              <a:rPr lang="cs-CZ" sz="2000" dirty="0" smtClean="0"/>
              <a:t>) je intermediátem mezi dominantním a recesivním homozygotem. </a:t>
            </a:r>
          </a:p>
          <a:p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Kodominance:</a:t>
            </a:r>
            <a:r>
              <a:rPr lang="cs-CZ" dirty="0" smtClean="0"/>
              <a:t> </a:t>
            </a:r>
            <a:r>
              <a:rPr lang="cs-CZ" sz="2000" dirty="0" smtClean="0"/>
              <a:t>typ dědičnosti, kdy se dvě různé alely téhož alelického páru projeví ve fenotypu </a:t>
            </a:r>
            <a:r>
              <a:rPr lang="cs-CZ" sz="2000" dirty="0" err="1" smtClean="0"/>
              <a:t>heterozygota</a:t>
            </a:r>
            <a:r>
              <a:rPr lang="cs-CZ" sz="2000" dirty="0" smtClean="0"/>
              <a:t> na 100%. </a:t>
            </a:r>
          </a:p>
          <a:p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Superdominance:</a:t>
            </a:r>
            <a:r>
              <a:rPr lang="cs-CZ" dirty="0" smtClean="0"/>
              <a:t> </a:t>
            </a:r>
            <a:r>
              <a:rPr lang="cs-CZ" sz="2000" dirty="0" smtClean="0"/>
              <a:t>stav, kdy výsledný fenotypový projev</a:t>
            </a:r>
            <a:br>
              <a:rPr lang="cs-CZ" sz="2000" dirty="0" smtClean="0"/>
            </a:br>
            <a:r>
              <a:rPr lang="cs-CZ" sz="2000" dirty="0" smtClean="0"/>
              <a:t>působení dvou různých alel téhož alelického páru je u </a:t>
            </a:r>
            <a:r>
              <a:rPr lang="cs-CZ" sz="2000" dirty="0" err="1" smtClean="0"/>
              <a:t>heterozygota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(</a:t>
            </a:r>
            <a:r>
              <a:rPr lang="cs-CZ" sz="2000" dirty="0" err="1" smtClean="0"/>
              <a:t>Aa</a:t>
            </a:r>
            <a:r>
              <a:rPr lang="cs-CZ" sz="2000" dirty="0" smtClean="0"/>
              <a:t>) vyšší než u kteréhokoliv z homozygotů (AA ; </a:t>
            </a:r>
            <a:r>
              <a:rPr lang="cs-CZ" sz="2000" dirty="0" err="1" smtClean="0"/>
              <a:t>aa</a:t>
            </a:r>
            <a:r>
              <a:rPr lang="cs-CZ" sz="2000" dirty="0" smtClean="0"/>
              <a:t>).</a:t>
            </a:r>
            <a:endParaRPr lang="cs-CZ" sz="20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79512" y="-99392"/>
            <a:ext cx="6419056" cy="698336"/>
          </a:xfrm>
        </p:spPr>
        <p:txBody>
          <a:bodyPr/>
          <a:lstStyle/>
          <a:p>
            <a:r>
              <a:rPr lang="cs-CZ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Intraalelické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interakce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971600" y="1052736"/>
          <a:ext cx="5942856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Nadpis 1"/>
          <p:cNvSpPr txBox="1">
            <a:spLocks noGrp="1"/>
          </p:cNvSpPr>
          <p:nvPr>
            <p:ph type="title"/>
          </p:nvPr>
        </p:nvSpPr>
        <p:spPr>
          <a:xfrm>
            <a:off x="457200" y="-27384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800" b="1" i="0" u="sng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Duplicitní</a:t>
            </a:r>
            <a:r>
              <a:rPr kumimoji="0" lang="cs-CZ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3800" b="1" i="0" u="sng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interakce</a:t>
            </a:r>
            <a:r>
              <a:rPr kumimoji="0" lang="cs-CZ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3800" b="1" i="0" u="sng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kumulativní</a:t>
            </a:r>
            <a:r>
              <a:rPr kumimoji="0" lang="cs-CZ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3800" b="1" i="0" u="sng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bez</a:t>
            </a:r>
            <a:r>
              <a:rPr kumimoji="0" lang="cs-CZ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3800" b="1" i="0" u="sng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dominance</a:t>
            </a:r>
            <a:endParaRPr kumimoji="0" lang="cs-CZ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Oblouk 6"/>
          <p:cNvSpPr/>
          <p:nvPr/>
        </p:nvSpPr>
        <p:spPr>
          <a:xfrm rot="16200000">
            <a:off x="1565397" y="1467051"/>
            <a:ext cx="5112567" cy="4860000"/>
          </a:xfrm>
          <a:prstGeom prst="arc">
            <a:avLst>
              <a:gd name="adj1" fmla="val 16092975"/>
              <a:gd name="adj2" fmla="val 5645773"/>
            </a:avLst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72008" y="4941168"/>
            <a:ext cx="8028384" cy="19389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/>
              <a:t>Z grafu je patrné, že </a:t>
            </a:r>
            <a:r>
              <a:rPr lang="cs-CZ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aditivní duplicitní interakce 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bez dominance je přechodem </a:t>
            </a:r>
            <a:r>
              <a:rPr lang="cs-CZ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 dědičnosti kvantitativních znaků s kontinuální proměnlivostí (polygenní dědičnost)</a:t>
            </a:r>
            <a:r>
              <a:rPr lang="cs-CZ" sz="2400" dirty="0"/>
              <a:t>, při které může jít o </a:t>
            </a:r>
            <a:r>
              <a:rPr lang="cs-CZ" sz="2400" dirty="0" err="1"/>
              <a:t>aditivitu</a:t>
            </a:r>
            <a:r>
              <a:rPr lang="cs-CZ" sz="2400" dirty="0"/>
              <a:t> nebo o </a:t>
            </a:r>
            <a:r>
              <a:rPr lang="cs-CZ" sz="2400" dirty="0" smtClean="0"/>
              <a:t>kumulaci.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 noGrp="1"/>
          </p:cNvSpPr>
          <p:nvPr>
            <p:ph type="title"/>
          </p:nvPr>
        </p:nvSpPr>
        <p:spPr>
          <a:xfrm>
            <a:off x="457200" y="1886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800" b="1" i="0" u="sng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Duplicitní</a:t>
            </a:r>
            <a:r>
              <a:rPr kumimoji="0" lang="cs-CZ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3800" b="1" i="0" u="sng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interakce</a:t>
            </a:r>
            <a:r>
              <a:rPr kumimoji="0" lang="cs-CZ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3800" b="1" i="0" u="sng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kumulativní</a:t>
            </a:r>
            <a:r>
              <a:rPr kumimoji="0" lang="cs-CZ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3800" b="1" i="0" u="sng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bez</a:t>
            </a:r>
            <a:r>
              <a:rPr kumimoji="0" lang="cs-CZ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3800" b="1" i="0" u="sng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dominance</a:t>
            </a:r>
            <a:endParaRPr kumimoji="0" lang="cs-CZ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ástupný symbol pro obsah 2"/>
          <p:cNvSpPr txBox="1">
            <a:spLocks noGrp="1"/>
          </p:cNvSpPr>
          <p:nvPr>
            <p:ph idx="1"/>
          </p:nvPr>
        </p:nvSpPr>
        <p:spPr>
          <a:xfrm>
            <a:off x="179512" y="1609416"/>
            <a:ext cx="7776864" cy="36197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algn="ctr" eaLnBrk="0" hangingPunct="0">
              <a:spcBef>
                <a:spcPct val="20000"/>
              </a:spcBef>
              <a:buNone/>
              <a:defRPr/>
            </a:pPr>
            <a:r>
              <a:rPr lang="cs-CZ" sz="40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(a + b)</a:t>
            </a:r>
            <a:r>
              <a:rPr lang="cs-CZ" sz="6000" b="1" kern="0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</a:t>
            </a:r>
          </a:p>
          <a:p>
            <a:pPr marL="342900" indent="-342900" algn="r" eaLnBrk="0" hangingPunct="0">
              <a:spcBef>
                <a:spcPct val="20000"/>
              </a:spcBef>
              <a:buNone/>
              <a:defRPr/>
            </a:pPr>
            <a:r>
              <a:rPr lang="cs-CZ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</a:t>
            </a:r>
            <a:r>
              <a:rPr lang="cs-CZ" kern="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cs-CZ" kern="0" dirty="0">
                <a:solidFill>
                  <a:schemeClr val="tx1"/>
                </a:solidFill>
                <a:latin typeface="+mn-lt"/>
              </a:rPr>
              <a:t>počet zúčastněných </a:t>
            </a:r>
            <a:r>
              <a:rPr lang="cs-CZ" kern="0" dirty="0" smtClean="0">
                <a:solidFill>
                  <a:schemeClr val="tx1"/>
                </a:solidFill>
                <a:latin typeface="+mn-lt"/>
              </a:rPr>
              <a:t>alel</a:t>
            </a:r>
          </a:p>
          <a:p>
            <a:pPr marL="342900" indent="-342900" algn="r" eaLnBrk="0" hangingPunct="0">
              <a:spcBef>
                <a:spcPts val="0"/>
              </a:spcBef>
              <a:buNone/>
              <a:defRPr/>
            </a:pPr>
            <a:r>
              <a:rPr lang="cs-CZ" b="1" kern="0" dirty="0" smtClean="0">
                <a:solidFill>
                  <a:srgbClr val="FF0000"/>
                </a:solidFill>
              </a:rPr>
              <a:t>a</a:t>
            </a:r>
            <a:r>
              <a:rPr lang="cs-CZ" kern="0" dirty="0" smtClean="0"/>
              <a:t> počet aktivních alel</a:t>
            </a:r>
          </a:p>
          <a:p>
            <a:pPr marL="342900" indent="-342900" algn="r" eaLnBrk="0" hangingPunct="0">
              <a:spcBef>
                <a:spcPts val="0"/>
              </a:spcBef>
              <a:buNone/>
              <a:defRPr/>
            </a:pPr>
            <a:r>
              <a:rPr lang="cs-CZ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</a:t>
            </a:r>
            <a:r>
              <a:rPr lang="cs-CZ" kern="0" dirty="0" smtClean="0">
                <a:solidFill>
                  <a:schemeClr val="tx1"/>
                </a:solidFill>
                <a:latin typeface="+mn-lt"/>
              </a:rPr>
              <a:t> počet neutrálních alel</a:t>
            </a:r>
            <a:endParaRPr lang="cs-CZ" kern="0" dirty="0">
              <a:solidFill>
                <a:schemeClr val="tx1"/>
              </a:solidFill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buNone/>
              <a:defRPr/>
            </a:pPr>
            <a:r>
              <a:rPr lang="cs-CZ" kern="0" dirty="0" smtClean="0">
                <a:solidFill>
                  <a:schemeClr val="tx1"/>
                </a:solidFill>
                <a:latin typeface="+mn-lt"/>
              </a:rPr>
              <a:t>Pro duplicitní interakci platí: </a:t>
            </a:r>
            <a:r>
              <a:rPr lang="cs-CZ" b="1" kern="0" dirty="0" smtClean="0">
                <a:solidFill>
                  <a:srgbClr val="3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(a </a:t>
            </a:r>
            <a:r>
              <a:rPr lang="cs-CZ" b="1" kern="0" dirty="0">
                <a:solidFill>
                  <a:srgbClr val="3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+ b)</a:t>
            </a:r>
            <a:r>
              <a:rPr lang="cs-CZ" sz="4000" b="1" kern="0" baseline="30000" dirty="0">
                <a:solidFill>
                  <a:srgbClr val="3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 </a:t>
            </a:r>
            <a:endParaRPr lang="cs-CZ" kern="0" dirty="0">
              <a:solidFill>
                <a:schemeClr val="tx1"/>
              </a:solidFill>
              <a:latin typeface="+mn-lt"/>
            </a:endParaRPr>
          </a:p>
          <a:p>
            <a:pPr marL="342900" indent="-342900" algn="ctr" eaLnBrk="0" hangingPunct="0">
              <a:spcBef>
                <a:spcPct val="20000"/>
              </a:spcBef>
              <a:buNone/>
              <a:defRPr/>
            </a:pPr>
            <a:r>
              <a:rPr lang="cs-CZ" sz="40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1a</a:t>
            </a:r>
            <a:r>
              <a:rPr lang="cs-CZ" sz="4000" b="1" kern="0" baseline="30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</a:t>
            </a:r>
            <a:r>
              <a:rPr lang="cs-CZ" sz="40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cs-CZ" sz="40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+ 4a</a:t>
            </a:r>
            <a:r>
              <a:rPr lang="cs-CZ" sz="4000" b="1" kern="0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</a:t>
            </a:r>
            <a:r>
              <a:rPr lang="cs-CZ" sz="40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 + 6a</a:t>
            </a:r>
            <a:r>
              <a:rPr lang="cs-CZ" sz="4000" b="1" kern="0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</a:t>
            </a:r>
            <a:r>
              <a:rPr lang="cs-CZ" sz="40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</a:t>
            </a:r>
            <a:r>
              <a:rPr lang="cs-CZ" sz="4000" b="1" kern="0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</a:t>
            </a:r>
            <a:r>
              <a:rPr lang="cs-CZ" sz="40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+ 4ab</a:t>
            </a:r>
            <a:r>
              <a:rPr lang="cs-CZ" sz="4000" b="1" kern="0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</a:t>
            </a:r>
            <a:r>
              <a:rPr lang="cs-CZ" sz="40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+ 1b</a:t>
            </a:r>
            <a:r>
              <a:rPr lang="cs-CZ" sz="4000" b="1" kern="0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</a:t>
            </a:r>
          </a:p>
          <a:p>
            <a:pPr marL="342900" indent="-342900" eaLnBrk="0" hangingPunct="0">
              <a:spcBef>
                <a:spcPct val="20000"/>
              </a:spcBef>
              <a:buNone/>
              <a:defRPr/>
            </a:pPr>
            <a:endParaRPr lang="cs-CZ" sz="4000" kern="0" baseline="30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251520" y="4293096"/>
            <a:ext cx="7704856" cy="792088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>
            <a:off x="2699792" y="1540204"/>
            <a:ext cx="2520280" cy="828000"/>
          </a:xfrm>
          <a:prstGeom prst="roundRect">
            <a:avLst/>
          </a:prstGeom>
          <a:solidFill>
            <a:srgbClr val="FF0000">
              <a:alpha val="1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365093" y="4312067"/>
            <a:ext cx="360000" cy="7560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Elipsa 8"/>
          <p:cNvSpPr/>
          <p:nvPr/>
        </p:nvSpPr>
        <p:spPr>
          <a:xfrm>
            <a:off x="1719430" y="4304218"/>
            <a:ext cx="360000" cy="7560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Elipsa 9"/>
          <p:cNvSpPr/>
          <p:nvPr/>
        </p:nvSpPr>
        <p:spPr>
          <a:xfrm>
            <a:off x="3370148" y="4331923"/>
            <a:ext cx="360000" cy="7560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Elipsa 10"/>
          <p:cNvSpPr/>
          <p:nvPr/>
        </p:nvSpPr>
        <p:spPr>
          <a:xfrm>
            <a:off x="5261677" y="4331918"/>
            <a:ext cx="360000" cy="7560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Elipsa 11"/>
          <p:cNvSpPr/>
          <p:nvPr/>
        </p:nvSpPr>
        <p:spPr>
          <a:xfrm>
            <a:off x="6890151" y="4331913"/>
            <a:ext cx="360000" cy="7560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107504" y="5625296"/>
            <a:ext cx="3888000" cy="46166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indent="-342900"/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Fenotypový štěpný poměr</a:t>
            </a:r>
          </a:p>
        </p:txBody>
      </p:sp>
      <p:cxnSp>
        <p:nvCxnSpPr>
          <p:cNvPr id="17" name="Přímá spojovací šipka 16"/>
          <p:cNvCxnSpPr>
            <a:stCxn id="15" idx="0"/>
            <a:endCxn id="8" idx="4"/>
          </p:cNvCxnSpPr>
          <p:nvPr/>
        </p:nvCxnSpPr>
        <p:spPr>
          <a:xfrm flipH="1" flipV="1">
            <a:off x="545093" y="5068067"/>
            <a:ext cx="1506411" cy="557229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19"/>
          <p:cNvCxnSpPr>
            <a:stCxn id="15" idx="0"/>
          </p:cNvCxnSpPr>
          <p:nvPr/>
        </p:nvCxnSpPr>
        <p:spPr>
          <a:xfrm flipH="1" flipV="1">
            <a:off x="1907704" y="5085184"/>
            <a:ext cx="143800" cy="540112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>
            <a:stCxn id="15" idx="0"/>
            <a:endCxn id="10" idx="3"/>
          </p:cNvCxnSpPr>
          <p:nvPr/>
        </p:nvCxnSpPr>
        <p:spPr>
          <a:xfrm flipV="1">
            <a:off x="2051504" y="4977209"/>
            <a:ext cx="1371365" cy="648087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2843808" y="6135687"/>
            <a:ext cx="3023904" cy="46166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indent="-342900"/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Počet aktivních alel</a:t>
            </a:r>
          </a:p>
        </p:txBody>
      </p:sp>
      <p:sp>
        <p:nvSpPr>
          <p:cNvPr id="27" name="Elipsa 26"/>
          <p:cNvSpPr/>
          <p:nvPr/>
        </p:nvSpPr>
        <p:spPr>
          <a:xfrm>
            <a:off x="3951638" y="4401192"/>
            <a:ext cx="288000" cy="4320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9" name="Přímá spojovací šipka 28"/>
          <p:cNvCxnSpPr>
            <a:stCxn id="23" idx="0"/>
            <a:endCxn id="27" idx="4"/>
          </p:cNvCxnSpPr>
          <p:nvPr/>
        </p:nvCxnSpPr>
        <p:spPr>
          <a:xfrm flipH="1" flipV="1">
            <a:off x="4095638" y="4833192"/>
            <a:ext cx="260122" cy="1302495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4716016" y="5619683"/>
            <a:ext cx="3348000" cy="46166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indent="-342900"/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Počet neutrálních alel</a:t>
            </a:r>
          </a:p>
        </p:txBody>
      </p:sp>
      <p:sp>
        <p:nvSpPr>
          <p:cNvPr id="31" name="Elipsa 30"/>
          <p:cNvSpPr/>
          <p:nvPr/>
        </p:nvSpPr>
        <p:spPr>
          <a:xfrm>
            <a:off x="6125733" y="4406669"/>
            <a:ext cx="288000" cy="4320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3" name="Přímá spojovací šipka 32"/>
          <p:cNvCxnSpPr>
            <a:stCxn id="30" idx="0"/>
            <a:endCxn id="31" idx="4"/>
          </p:cNvCxnSpPr>
          <p:nvPr/>
        </p:nvCxnSpPr>
        <p:spPr>
          <a:xfrm flipH="1" flipV="1">
            <a:off x="6269733" y="4838669"/>
            <a:ext cx="120283" cy="781014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239000" cy="3456384"/>
          </a:xfrm>
        </p:spPr>
        <p:txBody>
          <a:bodyPr/>
          <a:lstStyle/>
          <a:p>
            <a:r>
              <a:rPr lang="cs-CZ" dirty="0" smtClean="0"/>
              <a:t>Znak je podložen spolupůsobením třech genů: A</a:t>
            </a:r>
            <a:r>
              <a:rPr lang="cs-CZ" baseline="-25000" dirty="0" smtClean="0"/>
              <a:t>1</a:t>
            </a:r>
            <a:r>
              <a:rPr lang="cs-CZ" dirty="0" smtClean="0"/>
              <a:t>,A</a:t>
            </a:r>
            <a:r>
              <a:rPr lang="cs-CZ" baseline="-25000" dirty="0" smtClean="0"/>
              <a:t>2</a:t>
            </a:r>
            <a:r>
              <a:rPr lang="cs-CZ" dirty="0" smtClean="0"/>
              <a:t>,A</a:t>
            </a:r>
            <a:r>
              <a:rPr lang="cs-CZ" baseline="-25000" dirty="0" smtClean="0"/>
              <a:t>3</a:t>
            </a:r>
          </a:p>
          <a:p>
            <a:r>
              <a:rPr lang="cs-CZ" dirty="0" err="1" smtClean="0"/>
              <a:t>Např</a:t>
            </a:r>
            <a:r>
              <a:rPr lang="cs-CZ" dirty="0" smtClean="0"/>
              <a:t>:</a:t>
            </a:r>
            <a:r>
              <a:rPr lang="cs-CZ" baseline="-25000" dirty="0" smtClean="0"/>
              <a:t> </a:t>
            </a:r>
            <a:r>
              <a:rPr lang="cs-CZ" dirty="0" smtClean="0">
                <a:solidFill>
                  <a:srgbClr val="000000"/>
                </a:solidFill>
                <a:cs typeface="Times New Roman" pitchFamily="18" charset="0"/>
              </a:rPr>
              <a:t>délka uší u králíků</a:t>
            </a:r>
          </a:p>
          <a:p>
            <a:pPr marL="895350" indent="-273050">
              <a:buFont typeface="Arial" pitchFamily="34" charset="0"/>
              <a:buChar char="•"/>
            </a:pPr>
            <a:r>
              <a:rPr lang="cs-CZ" sz="2400" dirty="0" smtClean="0">
                <a:solidFill>
                  <a:srgbClr val="000000"/>
                </a:solidFill>
                <a:cs typeface="Times New Roman" pitchFamily="18" charset="0"/>
              </a:rPr>
              <a:t>Aktivní alela přispívá k délce boltců 2cm</a:t>
            </a:r>
          </a:p>
          <a:p>
            <a:pPr marL="895350" indent="-273050">
              <a:buFont typeface="Arial" pitchFamily="34" charset="0"/>
              <a:buChar char="•"/>
            </a:pPr>
            <a:r>
              <a:rPr lang="cs-CZ" sz="2400" dirty="0" smtClean="0">
                <a:solidFill>
                  <a:srgbClr val="000000"/>
                </a:solidFill>
                <a:cs typeface="Times New Roman" pitchFamily="18" charset="0"/>
              </a:rPr>
              <a:t>Trojnásobně recesivní genotyp odpovídá délce boltců 10cm</a:t>
            </a:r>
          </a:p>
          <a:p>
            <a:pPr marL="895350" indent="-273050">
              <a:buFont typeface="Arial" pitchFamily="34" charset="0"/>
              <a:buChar char="•"/>
            </a:pPr>
            <a:r>
              <a:rPr lang="cs-CZ" sz="2400" dirty="0" smtClean="0">
                <a:solidFill>
                  <a:srgbClr val="000000"/>
                </a:solidFill>
                <a:cs typeface="Times New Roman" pitchFamily="18" charset="0"/>
              </a:rPr>
              <a:t>6 aktivních alel v genotypu odpovídá délce 22cm.</a:t>
            </a:r>
          </a:p>
          <a:p>
            <a:pPr marL="895350" indent="-273050">
              <a:buFont typeface="Arial" pitchFamily="34" charset="0"/>
              <a:buChar char="•"/>
            </a:pPr>
            <a:endParaRPr lang="cs-CZ" dirty="0" smtClean="0">
              <a:solidFill>
                <a:srgbClr val="000000"/>
              </a:solidFill>
            </a:endParaRPr>
          </a:p>
          <a:p>
            <a:pPr>
              <a:buNone/>
            </a:pPr>
            <a:endParaRPr lang="cs-CZ" baseline="-25000" dirty="0"/>
          </a:p>
        </p:txBody>
      </p:sp>
      <p:sp>
        <p:nvSpPr>
          <p:cNvPr id="4" name="Obdélník 10"/>
          <p:cNvSpPr>
            <a:spLocks noGrp="1" noChangeArrowheads="1"/>
          </p:cNvSpPr>
          <p:nvPr>
            <p:ph type="title"/>
          </p:nvPr>
        </p:nvSpPr>
        <p:spPr bwMode="auto">
          <a:xfrm>
            <a:off x="673224" y="99209"/>
            <a:ext cx="663508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Triplicitní</a:t>
            </a:r>
            <a:r>
              <a:rPr lang="cs-CZ" dirty="0"/>
              <a:t> </a:t>
            </a:r>
            <a:r>
              <a:rPr lang="cs-CZ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kumulativní</a:t>
            </a:r>
            <a:r>
              <a:rPr lang="cs-CZ" dirty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interakce</a:t>
            </a:r>
            <a:r>
              <a:rPr lang="cs-CZ" dirty="0" smtClean="0"/>
              <a:t> </a:t>
            </a:r>
            <a:r>
              <a:rPr lang="cs-CZ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bez</a:t>
            </a:r>
            <a:r>
              <a:rPr lang="cs-CZ" dirty="0"/>
              <a:t> </a:t>
            </a:r>
            <a:r>
              <a:rPr lang="cs-CZ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dominance</a:t>
            </a: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0" y="4725144"/>
            <a:ext cx="8172400" cy="1224136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(a + b)</a:t>
            </a:r>
            <a:r>
              <a:rPr kumimoji="0" lang="cs-CZ" sz="40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6 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cs-CZ" sz="36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6</a:t>
            </a:r>
            <a:r>
              <a:rPr kumimoji="0" lang="cs-CZ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+6a</a:t>
            </a:r>
            <a:r>
              <a:rPr kumimoji="0" lang="cs-CZ" sz="36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</a:t>
            </a:r>
            <a:r>
              <a:rPr kumimoji="0" lang="cs-CZ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b+15a</a:t>
            </a:r>
            <a:r>
              <a:rPr kumimoji="0" lang="cs-CZ" sz="36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cs-CZ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cs-CZ" sz="36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cs-CZ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+20a</a:t>
            </a:r>
            <a:r>
              <a:rPr kumimoji="0" lang="cs-CZ" sz="36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cs-CZ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cs-CZ" sz="36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cs-CZ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+15a</a:t>
            </a:r>
            <a:r>
              <a:rPr kumimoji="0" lang="cs-CZ" sz="36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cs-CZ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cs-CZ" sz="36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cs-CZ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+6ab</a:t>
            </a:r>
            <a:r>
              <a:rPr kumimoji="0" lang="cs-CZ" sz="36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</a:t>
            </a:r>
            <a:r>
              <a:rPr kumimoji="0" lang="cs-CZ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+b</a:t>
            </a:r>
            <a:r>
              <a:rPr kumimoji="0" lang="cs-CZ" sz="36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6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0" y="4653136"/>
            <a:ext cx="8172400" cy="1296144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49144" y="2492896"/>
          <a:ext cx="9036495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522"/>
                <a:gridCol w="1045545"/>
                <a:gridCol w="1008204"/>
                <a:gridCol w="1008204"/>
                <a:gridCol w="1008204"/>
                <a:gridCol w="1008204"/>
                <a:gridCol w="1008204"/>
                <a:gridCol w="1008204"/>
                <a:gridCol w="1008204"/>
              </a:tblGrid>
              <a:tr h="564340">
                <a:tc>
                  <a:txBody>
                    <a:bodyPr/>
                    <a:lstStyle/>
                    <a:p>
                      <a:pPr algn="ctr"/>
                      <a:endParaRPr lang="cs-CZ" sz="32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cs-CZ" sz="1800" b="1" baseline="-250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564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cs-CZ" sz="11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CCFF"/>
                    </a:solidFill>
                  </a:tcPr>
                </a:tc>
              </a:tr>
              <a:tr h="3564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cs-CZ" sz="11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cs-CZ" sz="11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66CC"/>
                    </a:solidFill>
                  </a:tcPr>
                </a:tc>
              </a:tr>
              <a:tr h="3564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cs-CZ" sz="11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cs-CZ" sz="11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66CC"/>
                    </a:solidFill>
                  </a:tcPr>
                </a:tc>
              </a:tr>
              <a:tr h="3564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cs-CZ" sz="11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cs-CZ" sz="11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66CC"/>
                    </a:solidFill>
                  </a:tcPr>
                </a:tc>
              </a:tr>
              <a:tr h="3564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cs-CZ" sz="11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cs-CZ" sz="11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CC0099"/>
                    </a:solidFill>
                  </a:tcPr>
                </a:tc>
              </a:tr>
              <a:tr h="3564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CC0099"/>
                    </a:solidFill>
                  </a:tcPr>
                </a:tc>
              </a:tr>
              <a:tr h="3564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CC0099"/>
                    </a:solidFill>
                  </a:tcPr>
                </a:tc>
              </a:tr>
              <a:tr h="3564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800" b="1" baseline="-25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CC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CC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CC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11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cs-CZ" sz="1100" b="0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1115616" y="1196752"/>
            <a:ext cx="5960318" cy="1200329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cs-CZ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P:</a:t>
            </a:r>
            <a:r>
              <a:rPr lang="cs-CZ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4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4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4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4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4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4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cs-CZ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x 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4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4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4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4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4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4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  <a:p>
            <a:r>
              <a:rPr lang="cs-CZ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G:             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4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4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4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400" b="1" baseline="-25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400" b="1" baseline="-25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400" b="1" baseline="-25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cs-CZ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cs-CZ" sz="2400" b="1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	 </a:t>
            </a:r>
            <a:r>
              <a:rPr lang="cs-CZ" sz="2400" b="1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4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4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4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4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4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4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cs-CZ" sz="2400" b="1" baseline="-25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Obdélník 10"/>
          <p:cNvSpPr>
            <a:spLocks noGrp="1" noChangeArrowheads="1"/>
          </p:cNvSpPr>
          <p:nvPr>
            <p:ph type="title"/>
          </p:nvPr>
        </p:nvSpPr>
        <p:spPr bwMode="auto">
          <a:xfrm>
            <a:off x="1221432" y="0"/>
            <a:ext cx="6590928" cy="1208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Triplicitní</a:t>
            </a:r>
            <a:r>
              <a:rPr lang="cs-CZ" dirty="0"/>
              <a:t> </a:t>
            </a:r>
            <a:r>
              <a:rPr lang="cs-CZ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kumulativní</a:t>
            </a:r>
            <a:r>
              <a:rPr lang="cs-CZ" dirty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interakce</a:t>
            </a:r>
            <a:r>
              <a:rPr lang="cs-CZ" dirty="0" smtClean="0"/>
              <a:t> </a:t>
            </a:r>
            <a:r>
              <a:rPr lang="cs-CZ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bez</a:t>
            </a:r>
            <a:r>
              <a:rPr lang="cs-CZ" dirty="0"/>
              <a:t> </a:t>
            </a:r>
            <a:r>
              <a:rPr lang="cs-CZ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dominance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029476" y="6207695"/>
            <a:ext cx="47747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Fenotyp:1:6:15:20:15:6:1</a:t>
            </a:r>
            <a:endParaRPr lang="cs-CZ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/>
          <p:nvPr/>
        </p:nvSpPr>
        <p:spPr>
          <a:xfrm>
            <a:off x="35497" y="1840756"/>
            <a:ext cx="2160240" cy="2308324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Fenotypový štěpný poměr</a:t>
            </a:r>
          </a:p>
          <a:p>
            <a:r>
              <a:rPr lang="cs-CZ" sz="2400" b="1" dirty="0" smtClean="0"/>
              <a:t>při </a:t>
            </a:r>
            <a:r>
              <a:rPr lang="cs-CZ" sz="2400" b="1" dirty="0" err="1" smtClean="0"/>
              <a:t>triciplitní</a:t>
            </a:r>
            <a:r>
              <a:rPr lang="cs-CZ" sz="2400" b="1" dirty="0" smtClean="0"/>
              <a:t> genové</a:t>
            </a:r>
          </a:p>
          <a:p>
            <a:r>
              <a:rPr lang="cs-CZ" sz="2400" b="1" dirty="0" smtClean="0"/>
              <a:t>interakci bez</a:t>
            </a:r>
          </a:p>
          <a:p>
            <a:r>
              <a:rPr lang="cs-CZ" sz="2400" b="1" dirty="0" smtClean="0"/>
              <a:t>dominance</a:t>
            </a:r>
            <a:endParaRPr lang="cs-CZ" sz="2400" b="1" dirty="0"/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6876256" y="1650280"/>
            <a:ext cx="1188000" cy="4154984"/>
          </a:xfrm>
          <a:prstGeom prst="rect">
            <a:avLst/>
          </a:prstGeom>
          <a:solidFill>
            <a:srgbClr val="0070C0">
              <a:alpha val="20000"/>
            </a:srgbClr>
          </a:solidFill>
          <a:ln w="25400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(1+1)</a:t>
            </a:r>
            <a:r>
              <a:rPr lang="en-US" sz="2400" b="1" baseline="3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0</a:t>
            </a:r>
            <a:endParaRPr lang="en-US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l" eaLnBrk="0" hangingPunct="0"/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(1+1)</a:t>
            </a:r>
            <a:r>
              <a:rPr lang="en-US" sz="2400" b="1" baseline="3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1</a:t>
            </a:r>
            <a:endParaRPr lang="en-US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l" eaLnBrk="0" hangingPunct="0"/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(1+1)</a:t>
            </a:r>
            <a:r>
              <a:rPr lang="en-US" sz="2400" b="1" baseline="3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2</a:t>
            </a:r>
            <a:endParaRPr lang="en-US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l" eaLnBrk="0" hangingPunct="0"/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(1+1)</a:t>
            </a:r>
            <a:r>
              <a:rPr lang="en-US" sz="2400" b="1" baseline="3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3</a:t>
            </a:r>
            <a:endParaRPr lang="en-US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l" eaLnBrk="0" hangingPunct="0"/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(1+1)</a:t>
            </a:r>
            <a:r>
              <a:rPr lang="en-US" sz="2400" b="1" baseline="3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4</a:t>
            </a:r>
            <a:endParaRPr lang="en-US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l" eaLnBrk="0" hangingPunct="0"/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(1+1)</a:t>
            </a:r>
            <a:r>
              <a:rPr lang="en-US" sz="2400" b="1" baseline="3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5</a:t>
            </a:r>
            <a:endParaRPr lang="en-US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l" eaLnBrk="0" hangingPunct="0"/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(1+1)</a:t>
            </a:r>
            <a:r>
              <a:rPr lang="en-US" sz="2400" b="1" baseline="3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6</a:t>
            </a:r>
            <a:endParaRPr lang="en-US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l" eaLnBrk="0" hangingPunct="0"/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(1+1)</a:t>
            </a:r>
            <a:r>
              <a:rPr lang="en-US" sz="2400" b="1" baseline="3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l" eaLnBrk="0" hangingPunct="0"/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(1+1)</a:t>
            </a:r>
            <a:r>
              <a:rPr lang="en-US" sz="2400" b="1" baseline="3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8</a:t>
            </a:r>
            <a:endParaRPr lang="en-US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l" eaLnBrk="0" hangingPunct="0"/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(1+1)</a:t>
            </a:r>
            <a:r>
              <a:rPr lang="en-US" sz="2400" b="1" baseline="3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l" eaLnBrk="0" hangingPunct="0"/>
            <a:r>
              <a:rPr lang="cs-CZ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(1+1)</a:t>
            </a:r>
            <a:r>
              <a:rPr lang="cs-CZ" sz="2400" b="1" baseline="3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10</a:t>
            </a:r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8" name="Obdélník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79929"/>
            <a:ext cx="7239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Pascalův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trojúhelník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23528" y="836712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Štěpné poměry fenotypů pro rozvinutý binom 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(1+1)</a:t>
            </a:r>
            <a:r>
              <a:rPr lang="cs-CZ" sz="2400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148064" y="1268760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n</a:t>
            </a:r>
            <a:r>
              <a:rPr lang="cs-CZ" dirty="0" smtClean="0">
                <a:solidFill>
                  <a:schemeClr val="tx1"/>
                </a:solidFill>
                <a:cs typeface="Times New Roman" pitchFamily="18" charset="0"/>
              </a:rPr>
              <a:t> počet zúčastněných alel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endParaRPr lang="cs-CZ" dirty="0"/>
          </a:p>
        </p:txBody>
      </p:sp>
      <p:sp>
        <p:nvSpPr>
          <p:cNvPr id="12" name="Zaoblený obdélník 11"/>
          <p:cNvSpPr/>
          <p:nvPr/>
        </p:nvSpPr>
        <p:spPr>
          <a:xfrm>
            <a:off x="611560" y="4221088"/>
            <a:ext cx="5976664" cy="504056"/>
          </a:xfrm>
          <a:prstGeom prst="roundRect">
            <a:avLst/>
          </a:prstGeom>
          <a:solidFill>
            <a:srgbClr val="FFFF66">
              <a:alpha val="20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ovnoramenný trojúhelník 10"/>
          <p:cNvSpPr/>
          <p:nvPr/>
        </p:nvSpPr>
        <p:spPr>
          <a:xfrm>
            <a:off x="144016" y="1447608"/>
            <a:ext cx="6804248" cy="4933720"/>
          </a:xfrm>
          <a:prstGeom prst="triangle">
            <a:avLst/>
          </a:prstGeom>
          <a:solidFill>
            <a:srgbClr val="FF0000">
              <a:alpha val="10000"/>
            </a:srgbClr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Rectangle 27"/>
          <p:cNvSpPr>
            <a:spLocks noChangeArrowheads="1"/>
          </p:cNvSpPr>
          <p:nvPr/>
        </p:nvSpPr>
        <p:spPr bwMode="auto">
          <a:xfrm>
            <a:off x="251520" y="1628800"/>
            <a:ext cx="6552728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1</a:t>
            </a:r>
          </a:p>
          <a:p>
            <a:pPr algn="ctr" eaLnBrk="0" hangingPunct="0"/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1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 1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ctr" eaLnBrk="0" hangingPunct="0"/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1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2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1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ctr" eaLnBrk="0" hangingPunct="0"/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1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3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3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1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ctr" eaLnBrk="0" hangingPunct="0"/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1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4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6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4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1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ctr" eaLnBrk="0" hangingPunct="0"/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1  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5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10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10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5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1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ctr" eaLnBrk="0" hangingPunct="0"/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1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6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15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20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1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5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6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1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ctr" eaLnBrk="0" hangingPunct="0"/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1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21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35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35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21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1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ctr" eaLnBrk="0" hangingPunct="0"/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1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8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28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56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70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56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28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8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1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ctr" eaLnBrk="0" hangingPunct="0"/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1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36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84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126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1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26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84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36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1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ctr" eaLnBrk="0" hangingPunct="0"/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1 10 45 120 210 252 210 120 45 10 1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Šipka ohnutá nahoru 12"/>
          <p:cNvSpPr/>
          <p:nvPr/>
        </p:nvSpPr>
        <p:spPr>
          <a:xfrm rot="5400000">
            <a:off x="252652" y="4006196"/>
            <a:ext cx="646940" cy="502924"/>
          </a:xfrm>
          <a:prstGeom prst="bentUpArrow">
            <a:avLst>
              <a:gd name="adj1" fmla="val 25000"/>
              <a:gd name="adj2" fmla="val 25000"/>
              <a:gd name="adj3" fmla="val 31004"/>
            </a:avLst>
          </a:prstGeom>
          <a:solidFill>
            <a:srgbClr val="FFFFCC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Počet různých fenotypů: </a:t>
            </a:r>
            <a:r>
              <a:rPr lang="cs-CZ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3600" b="1" baseline="4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endParaRPr lang="cs-CZ" b="1" baseline="40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ct val="50000"/>
              </a:spcBef>
            </a:pPr>
            <a:r>
              <a:rPr lang="cs-CZ" dirty="0" smtClean="0"/>
              <a:t>Počet různých genotypů: </a:t>
            </a:r>
            <a:r>
              <a:rPr lang="cs-CZ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cs-CZ" sz="3600" b="1" baseline="4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endParaRPr lang="cs-CZ" b="1" baseline="40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spcBef>
                <a:spcPct val="50000"/>
              </a:spcBef>
              <a:buNone/>
            </a:pP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cs-CZ" dirty="0" smtClean="0"/>
              <a:t> = počet alelických párů</a:t>
            </a:r>
          </a:p>
          <a:p>
            <a:pPr>
              <a:spcBef>
                <a:spcPct val="50000"/>
              </a:spcBef>
              <a:buNone/>
            </a:pPr>
            <a:r>
              <a:rPr lang="cs-CZ" dirty="0" smtClean="0"/>
              <a:t>např. pro znak determinovaný 10-ti geny resp. 20-ti geny</a:t>
            </a:r>
          </a:p>
          <a:p>
            <a:pPr algn="ctr">
              <a:spcBef>
                <a:spcPct val="50000"/>
              </a:spcBef>
              <a:buNone/>
            </a:pPr>
            <a:r>
              <a:rPr lang="cs-CZ" dirty="0" smtClean="0"/>
              <a:t>2</a:t>
            </a:r>
            <a:r>
              <a:rPr lang="cs-CZ" baseline="30000" dirty="0" smtClean="0"/>
              <a:t>10</a:t>
            </a:r>
            <a:r>
              <a:rPr lang="cs-CZ" dirty="0" smtClean="0"/>
              <a:t> = 1 024     3</a:t>
            </a:r>
            <a:r>
              <a:rPr lang="cs-CZ" baseline="30000" dirty="0" smtClean="0"/>
              <a:t>10</a:t>
            </a:r>
            <a:r>
              <a:rPr lang="cs-CZ" dirty="0" smtClean="0"/>
              <a:t> = 59 049</a:t>
            </a:r>
          </a:p>
          <a:p>
            <a:pPr algn="ctr">
              <a:spcBef>
                <a:spcPct val="50000"/>
              </a:spcBef>
              <a:buNone/>
            </a:pPr>
            <a:r>
              <a:rPr lang="cs-CZ" dirty="0" smtClean="0"/>
              <a:t>2</a:t>
            </a:r>
            <a:r>
              <a:rPr lang="cs-CZ" baseline="30000" dirty="0" smtClean="0"/>
              <a:t>20</a:t>
            </a:r>
            <a:r>
              <a:rPr lang="cs-CZ" dirty="0" smtClean="0"/>
              <a:t> = 1 048 580   3</a:t>
            </a:r>
            <a:r>
              <a:rPr lang="cs-CZ" baseline="30000" dirty="0" smtClean="0"/>
              <a:t>20</a:t>
            </a:r>
            <a:r>
              <a:rPr lang="cs-CZ" dirty="0" smtClean="0"/>
              <a:t> = 3 486 700 000</a:t>
            </a:r>
          </a:p>
          <a:p>
            <a:pPr>
              <a:spcBef>
                <a:spcPct val="50000"/>
              </a:spcBef>
            </a:pPr>
            <a:endParaRPr lang="cs-CZ" dirty="0" smtClean="0"/>
          </a:p>
          <a:p>
            <a:pPr>
              <a:spcBef>
                <a:spcPct val="50000"/>
              </a:spcBef>
            </a:pPr>
            <a:endParaRPr lang="cs-CZ" dirty="0" smtClean="0"/>
          </a:p>
          <a:p>
            <a:endParaRPr lang="cs-CZ" baseline="30000" dirty="0" smtClean="0"/>
          </a:p>
          <a:p>
            <a:endParaRPr lang="cs-CZ" dirty="0"/>
          </a:p>
        </p:txBody>
      </p:sp>
      <p:sp>
        <p:nvSpPr>
          <p:cNvPr id="5" name="Obdélník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3489"/>
            <a:ext cx="7239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kumulativní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interakce</a:t>
            </a:r>
            <a:r>
              <a:rPr lang="cs-CZ" dirty="0" smtClean="0"/>
              <a:t> </a:t>
            </a:r>
            <a:r>
              <a:rPr lang="cs-CZ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bez</a:t>
            </a:r>
            <a:r>
              <a:rPr lang="cs-CZ" dirty="0"/>
              <a:t> </a:t>
            </a:r>
            <a:r>
              <a:rPr lang="cs-CZ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dominance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395536" y="1646216"/>
            <a:ext cx="5184576" cy="1368152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467544" y="3789040"/>
            <a:ext cx="7200800" cy="216024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1176" y="260648"/>
            <a:ext cx="6347048" cy="698336"/>
          </a:xfrm>
        </p:spPr>
        <p:txBody>
          <a:bodyPr/>
          <a:lstStyle/>
          <a:p>
            <a:r>
              <a:rPr lang="cs-CZ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Interalelické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interakce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052736"/>
            <a:ext cx="7920880" cy="4846320"/>
          </a:xfrm>
        </p:spPr>
        <p:txBody>
          <a:bodyPr/>
          <a:lstStyle/>
          <a:p>
            <a:r>
              <a:rPr lang="cs-CZ" dirty="0" smtClean="0"/>
              <a:t>představují vztahy mezi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dvěma nebo více alelickými páry (geny)</a:t>
            </a:r>
            <a:r>
              <a:rPr lang="cs-CZ" dirty="0" smtClean="0"/>
              <a:t>, jejichž výsledkem je fenotypový projev určitého znaku.</a:t>
            </a:r>
          </a:p>
          <a:p>
            <a:r>
              <a:rPr lang="cs-CZ" dirty="0" smtClean="0"/>
              <a:t>Platné pro znaky podložené více než jedním genem. Hovoříme o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duplicitní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(2 geny)</a:t>
            </a:r>
            <a:r>
              <a:rPr lang="cs-CZ" dirty="0" smtClean="0"/>
              <a:t>,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triplicitní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(3 geny) </a:t>
            </a:r>
            <a:r>
              <a:rPr lang="cs-CZ" dirty="0" smtClean="0"/>
              <a:t>až obecně o </a:t>
            </a:r>
            <a:r>
              <a:rPr lang="cs-CZ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polyfaktoriální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dědičnosti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(n genů)</a:t>
            </a:r>
            <a:r>
              <a:rPr lang="cs-CZ" dirty="0" smtClean="0"/>
              <a:t>.</a:t>
            </a:r>
          </a:p>
          <a:p>
            <a:r>
              <a:rPr lang="cs-CZ" dirty="0" smtClean="0"/>
              <a:t>Důsledkem </a:t>
            </a:r>
            <a:r>
              <a:rPr lang="cs-CZ" dirty="0" err="1" smtClean="0"/>
              <a:t>interalelických</a:t>
            </a:r>
            <a:r>
              <a:rPr lang="cs-CZ" dirty="0" smtClean="0"/>
              <a:t> interakcí je posun ve fenotypových štěpných poměrech dle typu interakce od standardního poměru </a:t>
            </a:r>
            <a:r>
              <a:rPr lang="cs-CZ" dirty="0" err="1" smtClean="0"/>
              <a:t>dihybrida</a:t>
            </a:r>
            <a:r>
              <a:rPr lang="cs-CZ" dirty="0" smtClean="0"/>
              <a:t> v F2 generaci:</a:t>
            </a:r>
            <a:endParaRPr lang="cs-CZ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555776" y="5661248"/>
            <a:ext cx="2880320" cy="707886"/>
          </a:xfrm>
          <a:prstGeom prst="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 : 3 : </a:t>
            </a:r>
            <a:r>
              <a:rPr lang="cs-CZ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cs-CZ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:1</a:t>
            </a:r>
            <a:endParaRPr lang="cs-CZ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6419056" cy="770344"/>
          </a:xfrm>
        </p:spPr>
        <p:txBody>
          <a:bodyPr/>
          <a:lstStyle/>
          <a:p>
            <a:r>
              <a:rPr lang="cs-CZ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Interalelické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interakce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4744"/>
            <a:ext cx="7920880" cy="5733256"/>
          </a:xfrm>
        </p:spPr>
        <p:txBody>
          <a:bodyPr>
            <a:norm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Epistatické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interakce: </a:t>
            </a:r>
            <a:r>
              <a:rPr lang="cs-CZ" dirty="0" err="1" smtClean="0"/>
              <a:t>mezialelický</a:t>
            </a:r>
            <a:r>
              <a:rPr lang="cs-CZ" dirty="0" smtClean="0"/>
              <a:t> vztah, kdy jeden gen je funkčně „nadřazen“ genu druhému.</a:t>
            </a:r>
          </a:p>
          <a:p>
            <a:pPr marL="1346200" indent="-514350">
              <a:buFont typeface="+mj-lt"/>
              <a:buAutoNum type="arabicPeriod"/>
            </a:pPr>
            <a:r>
              <a:rPr lang="cs-CZ" b="1" cap="all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Dominantní </a:t>
            </a:r>
            <a:r>
              <a:rPr lang="cs-CZ" b="1" cap="all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epistáze</a:t>
            </a:r>
            <a:endParaRPr lang="cs-CZ" b="1" cap="all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46200" indent="-514350">
              <a:buFont typeface="+mj-lt"/>
              <a:buAutoNum type="arabicPeriod"/>
            </a:pPr>
            <a:r>
              <a:rPr lang="cs-CZ" b="1" cap="all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Inhibice</a:t>
            </a:r>
          </a:p>
          <a:p>
            <a:pPr marL="1346200" indent="-514350">
              <a:buFont typeface="+mj-lt"/>
              <a:buAutoNum type="arabicPeriod"/>
            </a:pPr>
            <a:r>
              <a:rPr lang="cs-CZ" b="1" cap="all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Recesivní </a:t>
            </a:r>
            <a:r>
              <a:rPr lang="cs-CZ" b="1" cap="all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epistáze</a:t>
            </a:r>
            <a:endParaRPr lang="cs-CZ" b="1" cap="all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Komplementární interakce: </a:t>
            </a:r>
            <a:r>
              <a:rPr lang="cs-CZ" dirty="0" smtClean="0"/>
              <a:t>fenotypový projev znaku je závislý na komplementárním spolupůsobení interagujících genů.</a:t>
            </a:r>
          </a:p>
          <a:p>
            <a:pPr marL="1346200" indent="-514350">
              <a:buFont typeface="+mj-lt"/>
              <a:buAutoNum type="arabicPeriod"/>
            </a:pPr>
            <a:r>
              <a:rPr lang="cs-CZ" b="1" cap="all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komplementarita</a:t>
            </a:r>
          </a:p>
          <a:p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Kompenzační interakce: </a:t>
            </a:r>
            <a:r>
              <a:rPr lang="cs-CZ" dirty="0" smtClean="0"/>
              <a:t>interagující geny jsou vzájemně v protisměrném působení.</a:t>
            </a:r>
          </a:p>
          <a:p>
            <a:pPr marL="1346200" indent="-514350">
              <a:buFont typeface="+mj-lt"/>
              <a:buAutoNum type="arabicPeriod"/>
            </a:pPr>
            <a:r>
              <a:rPr lang="cs-CZ" b="1" cap="all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kompenzace</a:t>
            </a:r>
            <a:endParaRPr lang="cs-CZ" b="1" cap="all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899592" y="1988840"/>
            <a:ext cx="4608512" cy="144016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899587" y="4653136"/>
            <a:ext cx="4608512" cy="54000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902325" y="5982611"/>
            <a:ext cx="4608512" cy="54000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Genové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interakce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kvantitativní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povahy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9416"/>
            <a:ext cx="8100392" cy="524858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Interakce mezi geny, které vedou k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změně intenzity</a:t>
            </a:r>
            <a:r>
              <a:rPr lang="cs-CZ" dirty="0" smtClean="0"/>
              <a:t> fenotypového projevu daného znaku.</a:t>
            </a:r>
          </a:p>
          <a:p>
            <a:r>
              <a:rPr lang="cs-CZ" dirty="0" smtClean="0"/>
              <a:t>Interagující geny se svou funkcí od sebe kvalitativně neliší. V případě dvou hovoříme o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duplicitních genech</a:t>
            </a:r>
            <a:r>
              <a:rPr lang="cs-CZ" dirty="0" smtClean="0"/>
              <a:t>.</a:t>
            </a:r>
          </a:p>
          <a:p>
            <a:r>
              <a:rPr lang="cs-CZ" dirty="0" smtClean="0"/>
              <a:t>Pro intenzitu fenotypového projevu při interakcích kvantitativní povahy je rozhodující, zda se účinek </a:t>
            </a:r>
            <a:r>
              <a:rPr lang="cs-CZ" dirty="0" err="1" smtClean="0"/>
              <a:t>iteragujících</a:t>
            </a:r>
            <a:r>
              <a:rPr lang="cs-CZ" dirty="0" smtClean="0"/>
              <a:t> genů sčítá:</a:t>
            </a:r>
          </a:p>
          <a:p>
            <a:pPr marL="901700" indent="-514350">
              <a:buFont typeface="+mj-lt"/>
              <a:buAutoNum type="arabicPeriod"/>
            </a:pPr>
            <a:r>
              <a:rPr lang="cs-CZ" b="1" cap="all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kumulativní interakce s dominancí</a:t>
            </a:r>
          </a:p>
          <a:p>
            <a:pPr marL="901700" indent="-514350">
              <a:buFont typeface="+mj-lt"/>
              <a:buAutoNum type="arabicPeriod"/>
            </a:pPr>
            <a:r>
              <a:rPr lang="cs-CZ" b="1" cap="all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kumulativní interakce bez dominance</a:t>
            </a:r>
            <a:endParaRPr lang="cs-CZ" dirty="0" smtClean="0"/>
          </a:p>
          <a:p>
            <a:pPr marL="514350" indent="-250825">
              <a:buNone/>
            </a:pPr>
            <a:r>
              <a:rPr lang="cs-CZ" dirty="0" smtClean="0"/>
              <a:t>či nikoli</a:t>
            </a:r>
          </a:p>
          <a:p>
            <a:pPr marL="901700" indent="-514350">
              <a:buFont typeface="+mj-lt"/>
              <a:buAutoNum type="arabicPeriod"/>
            </a:pPr>
            <a:r>
              <a:rPr lang="cs-CZ" b="1" cap="all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nekumulativní interakce</a:t>
            </a:r>
            <a:endParaRPr lang="cs-CZ" b="1" cap="all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51520" y="4653136"/>
            <a:ext cx="7344816" cy="936104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251515" y="5935425"/>
            <a:ext cx="7344816" cy="517911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5192" y="210384"/>
            <a:ext cx="5410944" cy="698336"/>
          </a:xfrm>
        </p:spPr>
        <p:txBody>
          <a:bodyPr>
            <a:normAutofit fontScale="90000"/>
          </a:bodyPr>
          <a:lstStyle/>
          <a:p>
            <a:r>
              <a:rPr lang="cs-CZ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Epistatické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interakce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63000"/>
            <a:ext cx="7632848" cy="4846320"/>
          </a:xfrm>
        </p:spPr>
        <p:txBody>
          <a:bodyPr>
            <a:normAutofit/>
          </a:bodyPr>
          <a:lstStyle/>
          <a:p>
            <a:r>
              <a:rPr lang="cs-CZ" dirty="0" smtClean="0"/>
              <a:t>Jeden z interagujících genů (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EPISTATICKÝ</a:t>
            </a:r>
            <a:r>
              <a:rPr lang="cs-CZ" dirty="0" smtClean="0"/>
              <a:t>) je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nadřazen</a:t>
            </a:r>
            <a:r>
              <a:rPr lang="cs-CZ" dirty="0" smtClean="0"/>
              <a:t> genu druhému (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HYPOSTATICKÉMU</a:t>
            </a:r>
            <a:r>
              <a:rPr lang="cs-CZ" dirty="0" smtClean="0"/>
              <a:t>).</a:t>
            </a:r>
          </a:p>
          <a:p>
            <a:r>
              <a:rPr lang="cs-CZ" dirty="0" smtClean="0"/>
              <a:t>Fenotypový projev genu hypostatického je úplně potlačen účinkem genu </a:t>
            </a:r>
            <a:r>
              <a:rPr lang="cs-CZ" dirty="0" err="1" smtClean="0"/>
              <a:t>epistatického</a:t>
            </a:r>
            <a:r>
              <a:rPr lang="cs-CZ" dirty="0" smtClean="0"/>
              <a:t>.</a:t>
            </a:r>
          </a:p>
          <a:p>
            <a:pPr>
              <a:spcAft>
                <a:spcPts val="2400"/>
              </a:spcAft>
            </a:pPr>
            <a:r>
              <a:rPr lang="cs-CZ" dirty="0" smtClean="0"/>
              <a:t>Podle toho, zda je </a:t>
            </a:r>
            <a:r>
              <a:rPr lang="cs-CZ" dirty="0" err="1" smtClean="0"/>
              <a:t>epistatické</a:t>
            </a:r>
            <a:r>
              <a:rPr lang="cs-CZ" dirty="0" smtClean="0"/>
              <a:t> působení vázáno na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dominantní alelu</a:t>
            </a:r>
            <a:r>
              <a:rPr lang="cs-CZ" dirty="0" smtClean="0"/>
              <a:t> nebo na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recesivně homozygotní genotyp</a:t>
            </a:r>
            <a:r>
              <a:rPr lang="cs-CZ" dirty="0" smtClean="0"/>
              <a:t> rozlišujeme:</a:t>
            </a:r>
          </a:p>
          <a:p>
            <a:pPr marL="1082675" indent="-514350" algn="ctr">
              <a:buFont typeface="+mj-lt"/>
              <a:buAutoNum type="arabicPeriod"/>
            </a:pPr>
            <a:r>
              <a:rPr lang="cs-CZ" b="1" cap="all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Dominantní </a:t>
            </a:r>
            <a:r>
              <a:rPr lang="cs-CZ" b="1" cap="all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epistáze</a:t>
            </a:r>
            <a:endParaRPr lang="cs-CZ" b="1" cap="all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82675" indent="-514350" algn="ctr">
              <a:buFont typeface="+mj-lt"/>
              <a:buAutoNum type="arabicPeriod"/>
            </a:pPr>
            <a:r>
              <a:rPr lang="cs-CZ" b="1" cap="all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Recesivní </a:t>
            </a:r>
            <a:r>
              <a:rPr lang="cs-CZ" b="1" cap="all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epistáze</a:t>
            </a:r>
            <a:endParaRPr lang="cs-CZ" b="1" cap="all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1979712" y="4725144"/>
            <a:ext cx="4536504" cy="1008112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5482952" cy="698336"/>
          </a:xfrm>
        </p:spPr>
        <p:txBody>
          <a:bodyPr/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Dominantní</a:t>
            </a:r>
            <a:r>
              <a:rPr lang="cs-CZ" dirty="0" smtClean="0"/>
              <a:t> </a:t>
            </a:r>
            <a:r>
              <a:rPr lang="cs-CZ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epistáze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895048"/>
            <a:ext cx="7239000" cy="4846320"/>
          </a:xfrm>
        </p:spPr>
        <p:txBody>
          <a:bodyPr>
            <a:normAutofit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Hypostatický gen </a:t>
            </a:r>
            <a:r>
              <a:rPr lang="cs-CZ" dirty="0" smtClean="0"/>
              <a:t>(</a:t>
            </a:r>
            <a:r>
              <a:rPr lang="cs-C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cs-CZ" dirty="0" smtClean="0"/>
              <a:t>) se může projevit jen tehdy, když je </a:t>
            </a:r>
            <a:r>
              <a:rPr lang="cs-CZ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epistatický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gen</a:t>
            </a:r>
            <a:r>
              <a:rPr lang="cs-CZ" dirty="0" smtClean="0"/>
              <a:t> (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dirty="0" smtClean="0"/>
              <a:t>) v 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recesivně homozygotním stavu </a:t>
            </a:r>
            <a:r>
              <a:rPr lang="cs-CZ" dirty="0" smtClean="0"/>
              <a:t>(</a:t>
            </a:r>
            <a:r>
              <a:rPr lang="cs-CZ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</a:t>
            </a:r>
            <a:r>
              <a:rPr lang="cs-CZ" dirty="0" smtClean="0"/>
              <a:t>).</a:t>
            </a:r>
          </a:p>
          <a:p>
            <a:r>
              <a:rPr lang="cs-CZ" dirty="0" smtClean="0"/>
              <a:t>Platí tedy vztah:</a:t>
            </a:r>
          </a:p>
          <a:p>
            <a:pPr algn="ctr">
              <a:buNone/>
            </a:pPr>
            <a:r>
              <a:rPr lang="cs-CZ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 &gt; </a:t>
            </a:r>
            <a:r>
              <a:rPr lang="cs-CZ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BB, </a:t>
            </a:r>
            <a:r>
              <a:rPr lang="cs-CZ" sz="30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</a:t>
            </a:r>
            <a:r>
              <a:rPr lang="cs-CZ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sz="30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</a:t>
            </a:r>
            <a:endParaRPr lang="cs-CZ" sz="30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79512" y="1177588"/>
            <a:ext cx="3204000" cy="523220"/>
          </a:xfrm>
          <a:prstGeom prst="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</a:t>
            </a:r>
            <a:r>
              <a:rPr lang="cs-CZ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epistatický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A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428376" y="1177588"/>
            <a:ext cx="3528000" cy="523220"/>
          </a:xfrm>
          <a:prstGeom prst="rect">
            <a:avLst/>
          </a:prstGeom>
          <a:solidFill>
            <a:srgbClr val="002060">
              <a:alpha val="10000"/>
            </a:srgbClr>
          </a:solidFill>
          <a:ln w="254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hypostatický: B</a:t>
            </a:r>
            <a:endParaRPr lang="cs-CZ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Šipka doprava 6"/>
          <p:cNvSpPr/>
          <p:nvPr/>
        </p:nvSpPr>
        <p:spPr>
          <a:xfrm>
            <a:off x="3491880" y="1268760"/>
            <a:ext cx="792088" cy="360040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aoblený obdélník 7"/>
          <p:cNvSpPr/>
          <p:nvPr/>
        </p:nvSpPr>
        <p:spPr>
          <a:xfrm>
            <a:off x="2123728" y="3645024"/>
            <a:ext cx="3312368" cy="504056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467544" y="5129897"/>
            <a:ext cx="40324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Přítomnost alespoň jedné dominantní alely </a:t>
            </a:r>
            <a:r>
              <a:rPr lang="cs-CZ" sz="2000" b="1" dirty="0" err="1" smtClean="0"/>
              <a:t>epistatického</a:t>
            </a:r>
            <a:r>
              <a:rPr lang="cs-CZ" sz="2000" b="1" dirty="0" smtClean="0"/>
              <a:t> genu úplně potlačí projev genu hypostatického.</a:t>
            </a:r>
            <a:endParaRPr lang="cs-CZ" sz="2000" b="1" dirty="0"/>
          </a:p>
        </p:txBody>
      </p:sp>
      <p:sp>
        <p:nvSpPr>
          <p:cNvPr id="10" name="Zaoblený obdélníkový popisek 9"/>
          <p:cNvSpPr/>
          <p:nvPr/>
        </p:nvSpPr>
        <p:spPr>
          <a:xfrm>
            <a:off x="251520" y="4941168"/>
            <a:ext cx="4464496" cy="1728192"/>
          </a:xfrm>
          <a:prstGeom prst="wedgeRoundRectCallout">
            <a:avLst>
              <a:gd name="adj1" fmla="val -2524"/>
              <a:gd name="adj2" fmla="val -94630"/>
              <a:gd name="adj3" fmla="val 16667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2152</TotalTime>
  <Words>2568</Words>
  <Application>Microsoft Office PowerPoint</Application>
  <PresentationFormat>Předvádění na obrazovce (4:3)</PresentationFormat>
  <Paragraphs>712</Paragraphs>
  <Slides>45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46" baseType="lpstr">
      <vt:lpstr>Bohatý</vt:lpstr>
      <vt:lpstr>Genové interakce I.</vt:lpstr>
      <vt:lpstr>Genové interakce</vt:lpstr>
      <vt:lpstr>Intraalelické interakce</vt:lpstr>
      <vt:lpstr>Intraalelické interakce</vt:lpstr>
      <vt:lpstr>Interalelické interakce</vt:lpstr>
      <vt:lpstr>Interalelické interakce</vt:lpstr>
      <vt:lpstr>Genové interakce kvantitativní povahy</vt:lpstr>
      <vt:lpstr>Epistatické interakce</vt:lpstr>
      <vt:lpstr>Dominantní epistáze</vt:lpstr>
      <vt:lpstr>Dominantní epistáze</vt:lpstr>
      <vt:lpstr>Dominantní epistáze</vt:lpstr>
      <vt:lpstr>Dominantní epistáze</vt:lpstr>
      <vt:lpstr>Dominantní epistáze</vt:lpstr>
      <vt:lpstr>Inhibice</vt:lpstr>
      <vt:lpstr>inhibice</vt:lpstr>
      <vt:lpstr>inhibice</vt:lpstr>
      <vt:lpstr>inhibice</vt:lpstr>
      <vt:lpstr>Snímek 18</vt:lpstr>
      <vt:lpstr>Recesivní epistáze</vt:lpstr>
      <vt:lpstr>Recesivní epistáze</vt:lpstr>
      <vt:lpstr>Recesivní epistáze</vt:lpstr>
      <vt:lpstr>Recesivní epistáze</vt:lpstr>
      <vt:lpstr>komplementarita</vt:lpstr>
      <vt:lpstr>komplementarita</vt:lpstr>
      <vt:lpstr>komplementarita</vt:lpstr>
      <vt:lpstr>komplementarita</vt:lpstr>
      <vt:lpstr>kompenzace</vt:lpstr>
      <vt:lpstr>kompenzace</vt:lpstr>
      <vt:lpstr>kompenzace</vt:lpstr>
      <vt:lpstr>Duplicitní interakce nekumulativní s dominancí</vt:lpstr>
      <vt:lpstr>Duplicitní interakce nekumulativní s dominancí</vt:lpstr>
      <vt:lpstr>Duplicitní interakce nekumulativní s dominancí</vt:lpstr>
      <vt:lpstr>Duplicitní interakce kumulativní s dominancí</vt:lpstr>
      <vt:lpstr>Duplicitní interakce kumulativní s dominancí</vt:lpstr>
      <vt:lpstr>Duplicitní interakce kumulativní s dominancí</vt:lpstr>
      <vt:lpstr>Duplicitní interakce kumulativní s dominancí</vt:lpstr>
      <vt:lpstr>Duplicitní interakce kumulativní bez dominance</vt:lpstr>
      <vt:lpstr>Snímek 38</vt:lpstr>
      <vt:lpstr>Snímek 39</vt:lpstr>
      <vt:lpstr>Duplicitní interakce kumulativní bez dominance</vt:lpstr>
      <vt:lpstr>Duplicitní interakce kumulativní bez dominance</vt:lpstr>
      <vt:lpstr>Triplicitní kumulativní interakce bez dominance</vt:lpstr>
      <vt:lpstr>Triplicitní kumulativní interakce bez dominance</vt:lpstr>
      <vt:lpstr>Pascalův trojúhelník</vt:lpstr>
      <vt:lpstr>kumulativní interakce bez dominance</vt:lpstr>
    </vt:vector>
  </TitlesOfParts>
  <Company>GML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Genové interakce I.</dc:title>
  <dc:creator>ucitel</dc:creator>
  <cp:lastModifiedBy>krejci</cp:lastModifiedBy>
  <cp:revision>25</cp:revision>
  <dcterms:created xsi:type="dcterms:W3CDTF">2014-06-28T14:04:27Z</dcterms:created>
  <dcterms:modified xsi:type="dcterms:W3CDTF">2018-04-24T10:39:56Z</dcterms:modified>
</cp:coreProperties>
</file>