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0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7C80"/>
    <a:srgbClr val="FF9933"/>
    <a:srgbClr val="682F04"/>
    <a:srgbClr val="DE64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D9EDEE3-01C0-4DE4-B73A-D4673AF980FC}" type="datetimeFigureOut">
              <a:rPr lang="cs-CZ" smtClean="0"/>
              <a:pPr/>
              <a:t>20.02.2018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0682EB-8929-4832-A124-75EBFF4172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arshall_W._Nirenberg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dirty="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dirty="0" smtClean="0"/>
              <a:t>12 </a:t>
            </a:r>
            <a:r>
              <a:rPr lang="cs-CZ" b="1" dirty="0"/>
              <a:t>v sadě</a:t>
            </a:r>
          </a:p>
          <a:p>
            <a:pPr algn="ctr"/>
            <a:r>
              <a:rPr lang="cs-CZ" b="1" dirty="0"/>
              <a:t>37. </a:t>
            </a:r>
            <a:r>
              <a:rPr lang="cs-CZ" b="1" dirty="0" err="1"/>
              <a:t>Bi</a:t>
            </a:r>
            <a:r>
              <a:rPr lang="cs-CZ" b="1" dirty="0"/>
              <a:t>-2 </a:t>
            </a:r>
            <a:r>
              <a:rPr lang="pl-PL" b="1" dirty="0"/>
              <a:t>Cytologie, molekulární biologie a genetika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pPr marL="1160463" indent="-1160463"/>
            <a:r>
              <a:rPr lang="cs-CZ" sz="1400" dirty="0"/>
              <a:t>Anotace </a:t>
            </a:r>
            <a:r>
              <a:rPr lang="cs-CZ" sz="1400" dirty="0" smtClean="0"/>
              <a:t>DŮM: Historie odhalení genetického kódu, princip kódování </a:t>
            </a:r>
            <a:r>
              <a:rPr lang="cs-CZ" sz="1400" dirty="0" err="1" smtClean="0"/>
              <a:t>proteinogenních</a:t>
            </a:r>
            <a:r>
              <a:rPr lang="cs-CZ" sz="1400" dirty="0" smtClean="0"/>
              <a:t> aminokyselin, vlastnosti genetického kódu.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14928"/>
            <a:ext cx="7920880" cy="60430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Kodony se stejným smyslem se rozdělují do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8-mi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kodonových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rodin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synonymní kodony lišící se 3. nukleotidem</a:t>
            </a:r>
            <a:r>
              <a:rPr lang="cs-CZ" dirty="0" smtClean="0"/>
              <a:t>) a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dvoukodonových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sad </a:t>
            </a:r>
            <a:r>
              <a:rPr lang="cs-CZ" dirty="0" smtClean="0"/>
              <a:t>(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dva synonymní kodony končící třetím nukleotidem jednoho na A </a:t>
            </a:r>
            <a:r>
              <a:rPr lang="cs-CZ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druhého na G nebo jeden na U a druhý na C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nepřekrývající se</a:t>
            </a:r>
            <a:r>
              <a:rPr lang="cs-CZ" dirty="0" smtClean="0"/>
              <a:t>. Záleží, na kterém nukleotidu začne překlad. Posun 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čtecího rámce</a:t>
            </a:r>
            <a:r>
              <a:rPr lang="cs-CZ" dirty="0" smtClean="0"/>
              <a:t> vede ke změně smyslu informace sekvence aminokyselin v proteinu.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Některé kodony jsou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nesmyslné</a:t>
            </a:r>
            <a:r>
              <a:rPr lang="cs-CZ" dirty="0" smtClean="0"/>
              <a:t>, nekódují žádnou aminokyselinu a mají funkci terminace translace na ribozomu: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UAA </a:t>
            </a:r>
            <a:r>
              <a:rPr lang="cs-CZ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ochre</a:t>
            </a:r>
            <a:r>
              <a:rPr lang="cs-CZ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UGA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cs-CZ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(amber)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 startAt="6"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79512" y="44624"/>
            <a:ext cx="7715200" cy="698336"/>
          </a:xfrm>
        </p:spPr>
        <p:txBody>
          <a:bodyPr>
            <a:normAutofit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Vlastnosti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genetického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kódu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0336"/>
            <a:ext cx="8172400" cy="56190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Kodon 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UAG </a:t>
            </a:r>
            <a:r>
              <a:rPr lang="cs-CZ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(opal)</a:t>
            </a:r>
            <a:r>
              <a:rPr lang="cs-CZ" i="1" dirty="0" smtClean="0"/>
              <a:t> </a:t>
            </a:r>
            <a:r>
              <a:rPr lang="cs-CZ" dirty="0" smtClean="0"/>
              <a:t>je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bifunkční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cs-CZ" dirty="0" smtClean="0"/>
              <a:t> má funkci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terminace translace</a:t>
            </a:r>
            <a:r>
              <a:rPr lang="cs-CZ" dirty="0" smtClean="0"/>
              <a:t> a také kóduje aminokyselinu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selenocystein</a:t>
            </a:r>
            <a:r>
              <a:rPr lang="cs-CZ" dirty="0" smtClean="0"/>
              <a:t>, který má svou vlastní </a:t>
            </a:r>
            <a:r>
              <a:rPr lang="cs-CZ" dirty="0" err="1" smtClean="0"/>
              <a:t>tRNA</a:t>
            </a:r>
            <a:r>
              <a:rPr lang="cs-CZ" dirty="0" smtClean="0"/>
              <a:t>. Ve většině případů má kódující funkci.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Kodon 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</a:t>
            </a:r>
            <a:r>
              <a:rPr lang="cs-CZ" dirty="0" smtClean="0"/>
              <a:t> je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bifunkční</a:t>
            </a:r>
            <a:r>
              <a:rPr lang="cs-CZ" dirty="0" smtClean="0"/>
              <a:t>: kóduje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methionin</a:t>
            </a:r>
            <a:r>
              <a:rPr lang="cs-CZ" dirty="0" smtClean="0"/>
              <a:t> nebo signalizuje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začátek translace 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(iniciační kodon)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Většina kodonů je 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univerzálních</a:t>
            </a:r>
            <a:r>
              <a:rPr lang="cs-CZ" dirty="0" smtClean="0"/>
              <a:t>, takže mají stejný smysl u všech živých soustav (standardní genetický kód).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Standardním genetickým kódem</a:t>
            </a:r>
            <a:r>
              <a:rPr lang="cs-CZ" dirty="0" smtClean="0"/>
              <a:t> nazýváme kód, který je používán v plném znění většinou organismů.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 smtClean="0"/>
              <a:t>Genetický kód podléhá evoluci.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7643192" cy="770344"/>
          </a:xfrm>
        </p:spPr>
        <p:txBody>
          <a:bodyPr>
            <a:normAutofit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Vlastnosti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genetického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kódu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2420888"/>
            <a:ext cx="6048672" cy="980680"/>
          </a:xfrm>
        </p:spPr>
        <p:txBody>
          <a:bodyPr/>
          <a:lstStyle/>
          <a:p>
            <a:r>
              <a:rPr lang="cs-CZ" sz="4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Genetický kód</a:t>
            </a:r>
            <a:endParaRPr lang="cs-CZ" sz="4800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15816" y="3539864"/>
            <a:ext cx="6228184" cy="1101248"/>
          </a:xfrm>
        </p:spPr>
        <p:txBody>
          <a:bodyPr>
            <a:noAutofit/>
          </a:bodyPr>
          <a:lstStyle/>
          <a:p>
            <a:pPr>
              <a:buClr>
                <a:srgbClr val="FFFF00"/>
              </a:buClr>
              <a:buFont typeface="Arial" pitchFamily="34" charset="0"/>
              <a:buChar char="•"/>
            </a:pPr>
            <a:r>
              <a:rPr lang="cs-CZ" sz="3600" dirty="0" smtClean="0">
                <a:solidFill>
                  <a:srgbClr val="FFFF00"/>
                </a:solidFill>
              </a:rPr>
              <a:t> Čtení genetického kódu</a:t>
            </a:r>
          </a:p>
          <a:p>
            <a:pPr>
              <a:buClr>
                <a:srgbClr val="FFFF00"/>
              </a:buClr>
              <a:buFont typeface="Arial" pitchFamily="34" charset="0"/>
              <a:buChar char="•"/>
            </a:pPr>
            <a:r>
              <a:rPr lang="cs-CZ" sz="3600" dirty="0" smtClean="0">
                <a:solidFill>
                  <a:srgbClr val="FFFF00"/>
                </a:solidFill>
              </a:rPr>
              <a:t> Vlastnosti genetického kódu</a:t>
            </a:r>
            <a:endParaRPr lang="cs-CZ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7848872" cy="770344"/>
          </a:xfrm>
        </p:spPr>
        <p:txBody>
          <a:bodyPr>
            <a:normAutofit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Rozluštění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genetického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kódu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8" y="5212619"/>
            <a:ext cx="8028384" cy="1559192"/>
          </a:xfrm>
          <a:ln w="38100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1968</a:t>
            </a:r>
            <a:r>
              <a:rPr lang="cs-CZ" dirty="0" smtClean="0"/>
              <a:t> Nobelova cena za fyziologii a medicínu za výzkum, který vysvětlil, jak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sekvence nukleotidů v nukleových kyselinách,  nositelkách buněčné genetické informace, řídí syntézu proteinů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 descr="http://upload.wikimedia.org/wikipedia/en/d/d9/Har_Gobind_Khorana_nobel.jp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9800" y="981048"/>
            <a:ext cx="2160000" cy="288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5364400" y="3883265"/>
            <a:ext cx="2808000" cy="6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http://en.wikipedia.org/wiki/</a:t>
            </a:r>
          </a:p>
          <a:p>
            <a:r>
              <a:rPr lang="cs-CZ" sz="1200" b="1" dirty="0" err="1" smtClean="0"/>
              <a:t>Har</a:t>
            </a:r>
            <a:r>
              <a:rPr lang="cs-CZ" sz="1200" b="1" dirty="0" smtClean="0"/>
              <a:t>_</a:t>
            </a:r>
            <a:r>
              <a:rPr lang="cs-CZ" sz="1200" b="1" dirty="0" err="1" smtClean="0"/>
              <a:t>Gobind</a:t>
            </a:r>
            <a:r>
              <a:rPr lang="cs-CZ" sz="1200" b="1" dirty="0" smtClean="0"/>
              <a:t>_</a:t>
            </a:r>
            <a:r>
              <a:rPr lang="cs-CZ" sz="1200" b="1" dirty="0" err="1" smtClean="0"/>
              <a:t>Khorana</a:t>
            </a:r>
            <a:r>
              <a:rPr lang="cs-CZ" sz="1200" b="1" dirty="0" smtClean="0"/>
              <a:t>#</a:t>
            </a:r>
            <a:r>
              <a:rPr lang="cs-CZ" sz="1200" b="1" dirty="0" err="1" smtClean="0"/>
              <a:t>mediaviewer</a:t>
            </a:r>
            <a:r>
              <a:rPr lang="cs-CZ" sz="1200" b="1" dirty="0" smtClean="0"/>
              <a:t>/</a:t>
            </a:r>
          </a:p>
          <a:p>
            <a:r>
              <a:rPr lang="cs-CZ" sz="1200" b="1" dirty="0" smtClean="0"/>
              <a:t>File:Har_Gobind_Khorana_nobel.jpg</a:t>
            </a:r>
            <a:endParaRPr lang="cs-CZ" sz="1200" b="1" dirty="0"/>
          </a:p>
        </p:txBody>
      </p:sp>
      <p:pic>
        <p:nvPicPr>
          <p:cNvPr id="1028" name="Picture 4" descr="http://upload.wikimedia.org/wikipedia/commons/d/d9/Marshall_Nirenberg_2003.jpg"/>
          <p:cNvPicPr>
            <a:picLocks noChangeArrowheads="1"/>
          </p:cNvPicPr>
          <p:nvPr/>
        </p:nvPicPr>
        <p:blipFill>
          <a:blip r:embed="rId3" cstate="print">
            <a:grayscl/>
            <a:lum bright="10000"/>
          </a:blip>
          <a:srcRect l="18753" r="6240" b="17490"/>
          <a:stretch>
            <a:fillRect/>
          </a:stretch>
        </p:blipFill>
        <p:spPr bwMode="auto">
          <a:xfrm>
            <a:off x="287256" y="980728"/>
            <a:ext cx="2160000" cy="288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0" y="3861048"/>
            <a:ext cx="2916000" cy="6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http://en.wikipedia.org/wiki/</a:t>
            </a:r>
          </a:p>
          <a:p>
            <a:r>
              <a:rPr lang="cs-CZ" sz="1200" b="1" dirty="0" err="1" smtClean="0"/>
              <a:t>Marshall</a:t>
            </a:r>
            <a:r>
              <a:rPr lang="cs-CZ" sz="1200" b="1" dirty="0" smtClean="0"/>
              <a:t>_W._</a:t>
            </a:r>
            <a:r>
              <a:rPr lang="cs-CZ" sz="1200" b="1" dirty="0" err="1" smtClean="0"/>
              <a:t>Nirenberg</a:t>
            </a:r>
            <a:r>
              <a:rPr lang="cs-CZ" sz="1200" b="1" dirty="0" smtClean="0"/>
              <a:t>#</a:t>
            </a:r>
            <a:r>
              <a:rPr lang="cs-CZ" sz="1200" b="1" dirty="0" err="1" smtClean="0"/>
              <a:t>mediaviewer</a:t>
            </a:r>
            <a:r>
              <a:rPr lang="cs-CZ" sz="1200" b="1" dirty="0" smtClean="0"/>
              <a:t>/</a:t>
            </a:r>
          </a:p>
          <a:p>
            <a:r>
              <a:rPr lang="cs-CZ" sz="1200" b="1" dirty="0" smtClean="0"/>
              <a:t>File:Marshall_Nirenberg_2003.jpg</a:t>
            </a:r>
            <a:endParaRPr lang="cs-CZ" sz="1200" b="1" dirty="0"/>
          </a:p>
        </p:txBody>
      </p:sp>
      <p:pic>
        <p:nvPicPr>
          <p:cNvPr id="1030" name="Picture 6" descr="http://upload.wikimedia.org/wikipedia/en/8/88/Robert_W._Holley_nobel.jpg"/>
          <p:cNvPicPr>
            <a:picLocks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2879304" y="980728"/>
            <a:ext cx="2160000" cy="288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ovéPole 8"/>
          <p:cNvSpPr txBox="1"/>
          <p:nvPr/>
        </p:nvSpPr>
        <p:spPr>
          <a:xfrm>
            <a:off x="2736080" y="3861048"/>
            <a:ext cx="2556000" cy="6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http://en.wikipedia.org/wiki/</a:t>
            </a:r>
          </a:p>
          <a:p>
            <a:r>
              <a:rPr lang="cs-CZ" sz="1200" b="1" dirty="0" smtClean="0"/>
              <a:t>Robert_W._</a:t>
            </a:r>
            <a:r>
              <a:rPr lang="cs-CZ" sz="1200" b="1" dirty="0" err="1" smtClean="0"/>
              <a:t>Holley</a:t>
            </a:r>
            <a:r>
              <a:rPr lang="cs-CZ" sz="1200" b="1" dirty="0" smtClean="0"/>
              <a:t>#</a:t>
            </a:r>
            <a:r>
              <a:rPr lang="cs-CZ" sz="1200" b="1" dirty="0" err="1" smtClean="0"/>
              <a:t>mediaviewer</a:t>
            </a:r>
            <a:r>
              <a:rPr lang="cs-CZ" sz="1200" b="1" dirty="0" smtClean="0"/>
              <a:t>/</a:t>
            </a:r>
          </a:p>
          <a:p>
            <a:r>
              <a:rPr lang="cs-CZ" sz="1200" b="1" dirty="0" smtClean="0"/>
              <a:t>File:Robert_W._Holley_nobel.jpg</a:t>
            </a:r>
            <a:endParaRPr lang="cs-CZ" sz="1200" b="1" dirty="0"/>
          </a:p>
        </p:txBody>
      </p:sp>
      <p:sp>
        <p:nvSpPr>
          <p:cNvPr id="10" name="Obdélník 9"/>
          <p:cNvSpPr/>
          <p:nvPr/>
        </p:nvSpPr>
        <p:spPr>
          <a:xfrm>
            <a:off x="2699792" y="4509120"/>
            <a:ext cx="2556000" cy="612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Robert William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Holley</a:t>
            </a:r>
            <a:endParaRPr lang="cs-CZ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(28</a:t>
            </a:r>
            <a:r>
              <a:rPr lang="cs-CZ" dirty="0" smtClean="0"/>
              <a:t>.1.</a:t>
            </a:r>
            <a:r>
              <a:rPr lang="en-US" dirty="0" smtClean="0"/>
              <a:t>1922 –11</a:t>
            </a:r>
            <a:r>
              <a:rPr lang="cs-CZ" dirty="0" smtClean="0"/>
              <a:t>.2.</a:t>
            </a:r>
            <a:r>
              <a:rPr lang="en-US" dirty="0" smtClean="0"/>
              <a:t>1993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07504" y="4508039"/>
            <a:ext cx="2484000" cy="612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Gobind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Khorana</a:t>
            </a:r>
            <a:r>
              <a:rPr lang="en-US" dirty="0" smtClean="0"/>
              <a:t> </a:t>
            </a:r>
            <a:endParaRPr lang="cs-CZ" dirty="0" smtClean="0"/>
          </a:p>
          <a:p>
            <a:r>
              <a:rPr lang="en-US" dirty="0" smtClean="0"/>
              <a:t>(9</a:t>
            </a:r>
            <a:r>
              <a:rPr lang="cs-CZ" dirty="0" smtClean="0"/>
              <a:t>.1.</a:t>
            </a:r>
            <a:r>
              <a:rPr lang="en-US" dirty="0" smtClean="0"/>
              <a:t>1922</a:t>
            </a:r>
            <a:r>
              <a:rPr lang="cs-CZ" dirty="0" smtClean="0"/>
              <a:t> </a:t>
            </a:r>
            <a:r>
              <a:rPr lang="en-US" dirty="0" smtClean="0"/>
              <a:t>–</a:t>
            </a:r>
            <a:r>
              <a:rPr lang="cs-CZ" dirty="0" smtClean="0"/>
              <a:t> </a:t>
            </a:r>
            <a:r>
              <a:rPr lang="en-US" dirty="0" smtClean="0"/>
              <a:t>9</a:t>
            </a:r>
            <a:r>
              <a:rPr lang="cs-CZ" dirty="0" smtClean="0"/>
              <a:t>.11</a:t>
            </a:r>
            <a:r>
              <a:rPr lang="cs-CZ" dirty="0"/>
              <a:t>.</a:t>
            </a:r>
            <a:r>
              <a:rPr lang="en-US" dirty="0" smtClean="0"/>
              <a:t>2011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5184408" y="4510861"/>
            <a:ext cx="3060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Marshall Warren </a:t>
            </a:r>
            <a:r>
              <a:rPr 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Nirenberg</a:t>
            </a:r>
            <a:endParaRPr lang="cs-CZ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 smtClean="0"/>
              <a:t>(10</a:t>
            </a:r>
            <a:r>
              <a:rPr lang="cs-CZ" dirty="0" smtClean="0"/>
              <a:t>.4.1</a:t>
            </a:r>
            <a:r>
              <a:rPr lang="de-DE" dirty="0" smtClean="0"/>
              <a:t>927 –</a:t>
            </a:r>
            <a:r>
              <a:rPr lang="cs-CZ" dirty="0" smtClean="0"/>
              <a:t> </a:t>
            </a:r>
            <a:r>
              <a:rPr lang="de-DE" dirty="0" smtClean="0"/>
              <a:t>15</a:t>
            </a:r>
            <a:r>
              <a:rPr lang="cs-CZ" dirty="0" smtClean="0"/>
              <a:t>.1.</a:t>
            </a:r>
            <a:r>
              <a:rPr lang="de-DE" dirty="0" smtClean="0"/>
              <a:t>2010</a:t>
            </a:r>
            <a:r>
              <a:rPr lang="de-DE" dirty="0"/>
              <a:t>)</a:t>
            </a:r>
            <a:r>
              <a:rPr lang="de-DE" baseline="30000" dirty="0">
                <a:hlinkClick r:id="rId5"/>
              </a:rPr>
              <a:t>[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3898776" cy="626328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Genetický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52128"/>
            <a:ext cx="7992888" cy="5805264"/>
          </a:xfrm>
        </p:spPr>
        <p:txBody>
          <a:bodyPr>
            <a:normAutofit/>
          </a:bodyPr>
          <a:lstStyle/>
          <a:p>
            <a:r>
              <a:rPr lang="cs-CZ" dirty="0" smtClean="0"/>
              <a:t>Každá aminokyselina v procesu translace je kódována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trojicí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(tripletem)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nukleotidů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Kódováním rozumíme:</a:t>
            </a:r>
            <a:br>
              <a:rPr lang="cs-CZ" dirty="0" smtClean="0"/>
            </a:br>
            <a:r>
              <a:rPr lang="cs-CZ" b="1" dirty="0" smtClean="0"/>
              <a:t>určování primární struktury (sekvence aminokyselin) </a:t>
            </a:r>
            <a:r>
              <a:rPr lang="cs-CZ" b="1" dirty="0" err="1" smtClean="0"/>
              <a:t>polypeptidového</a:t>
            </a:r>
            <a:r>
              <a:rPr lang="cs-CZ" b="1" dirty="0" smtClean="0"/>
              <a:t> řetězce jako odraz sekvence deoxyribonukleotidů v </a:t>
            </a:r>
            <a:r>
              <a:rPr lang="cs-CZ" b="1" dirty="0" err="1" smtClean="0"/>
              <a:t>dsDNA</a:t>
            </a:r>
            <a:r>
              <a:rPr lang="cs-CZ" b="1" dirty="0" smtClean="0"/>
              <a:t> respektive </a:t>
            </a:r>
            <a:r>
              <a:rPr lang="cs-CZ" b="1" dirty="0" err="1" smtClean="0"/>
              <a:t>ribonukleotidů</a:t>
            </a:r>
            <a:r>
              <a:rPr lang="cs-CZ" b="1" dirty="0" smtClean="0"/>
              <a:t> v </a:t>
            </a:r>
            <a:r>
              <a:rPr lang="cs-CZ" b="1" dirty="0" err="1" smtClean="0"/>
              <a:t>mRNA</a:t>
            </a:r>
            <a:r>
              <a:rPr lang="cs-CZ" b="1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Základní jednotkou genetického kódu je 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kodon</a:t>
            </a:r>
            <a:r>
              <a:rPr lang="cs-CZ" dirty="0" smtClean="0"/>
              <a:t>. Jedná se o trojici nukleotidů odpovídající jedné konkrétní aminokyselině, případně signalizující začátek respektive konec </a:t>
            </a:r>
            <a:r>
              <a:rPr lang="cs-CZ" dirty="0" err="1" smtClean="0"/>
              <a:t>proteosyntézy</a:t>
            </a:r>
            <a:r>
              <a:rPr lang="cs-CZ" dirty="0" smtClean="0"/>
              <a:t> na ribozomech).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67826" y="2479041"/>
            <a:ext cx="7344816" cy="1584176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419056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genetického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kódu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7920880" cy="580526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Kodony</a:t>
            </a:r>
            <a:r>
              <a:rPr lang="cs-CZ" dirty="0" smtClean="0"/>
              <a:t> jdou v </a:t>
            </a:r>
            <a:r>
              <a:rPr lang="cs-CZ" dirty="0" err="1" smtClean="0"/>
              <a:t>mRNA</a:t>
            </a:r>
            <a:r>
              <a:rPr lang="cs-CZ" dirty="0" smtClean="0"/>
              <a:t> za sebou, bez mezer a bez překrývání v tzv. 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čtecím rámci 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 smtClean="0"/>
              <a:t>.</a:t>
            </a:r>
          </a:p>
          <a:p>
            <a:r>
              <a:rPr lang="cs-CZ" dirty="0" smtClean="0"/>
              <a:t>K čtení daného rámce dochází ve směru 5´</a:t>
            </a:r>
            <a:r>
              <a:rPr lang="cs-CZ" dirty="0" smtClean="0">
                <a:sym typeface="Symbol"/>
              </a:rPr>
              <a:t>3´</a:t>
            </a:r>
            <a:r>
              <a:rPr lang="cs-CZ" dirty="0" err="1" smtClean="0">
                <a:sym typeface="Symbol"/>
              </a:rPr>
              <a:t>mRNA</a:t>
            </a:r>
            <a:r>
              <a:rPr lang="cs-CZ" dirty="0" smtClean="0">
                <a:sym typeface="Symbol"/>
              </a:rPr>
              <a:t>.</a:t>
            </a:r>
          </a:p>
          <a:p>
            <a:r>
              <a:rPr lang="cs-CZ" dirty="0" smtClean="0">
                <a:sym typeface="Symbol"/>
              </a:rPr>
              <a:t>Rozeznávání kodonů </a:t>
            </a:r>
            <a:r>
              <a:rPr lang="cs-CZ" dirty="0" err="1" smtClean="0">
                <a:sym typeface="Symbol"/>
              </a:rPr>
              <a:t>mRNA</a:t>
            </a:r>
            <a:r>
              <a:rPr lang="cs-CZ" dirty="0" smtClean="0">
                <a:sym typeface="Symbol"/>
              </a:rPr>
              <a:t> se děje přechodnou vazbou antikodonu (komplementárního kodonu) </a:t>
            </a:r>
            <a:r>
              <a:rPr lang="cs-CZ" dirty="0" err="1" smtClean="0">
                <a:sym typeface="Symbol"/>
              </a:rPr>
              <a:t>tRNA</a:t>
            </a:r>
            <a:r>
              <a:rPr lang="cs-CZ" dirty="0" smtClean="0">
                <a:sym typeface="Symbol"/>
              </a:rPr>
              <a:t>.</a:t>
            </a:r>
          </a:p>
          <a:p>
            <a:r>
              <a:rPr lang="cs-CZ" dirty="0" smtClean="0">
                <a:sym typeface="Symbol"/>
              </a:rPr>
              <a:t>Každá </a:t>
            </a:r>
            <a:r>
              <a:rPr lang="cs-CZ" dirty="0" err="1" smtClean="0">
                <a:sym typeface="Symbol"/>
              </a:rPr>
              <a:t>tRNA</a:t>
            </a:r>
            <a:r>
              <a:rPr lang="cs-CZ" dirty="0" smtClean="0">
                <a:sym typeface="Symbol"/>
              </a:rPr>
              <a:t> nese pouze přesně určenou aminokyselinu.</a:t>
            </a:r>
            <a:endParaRPr lang="cs-CZ" dirty="0" smtClean="0"/>
          </a:p>
          <a:p>
            <a:r>
              <a:rPr lang="cs-CZ" dirty="0" smtClean="0"/>
              <a:t>Pro každý </a:t>
            </a:r>
            <a:r>
              <a:rPr lang="cs-CZ" dirty="0" err="1" smtClean="0"/>
              <a:t>sekvent</a:t>
            </a:r>
            <a:r>
              <a:rPr lang="cs-CZ" dirty="0" smtClean="0"/>
              <a:t> </a:t>
            </a:r>
            <a:r>
              <a:rPr lang="cs-CZ" dirty="0" err="1" smtClean="0"/>
              <a:t>mRNA</a:t>
            </a:r>
            <a:r>
              <a:rPr lang="cs-CZ" dirty="0" smtClean="0"/>
              <a:t> existují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dirty="0" smtClean="0"/>
              <a:t> možné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způsoby</a:t>
            </a:r>
            <a:r>
              <a:rPr lang="cs-CZ" dirty="0" smtClean="0"/>
              <a:t> rozpoznávání kodonů v nukleotidové sekvenci. (</a:t>
            </a:r>
            <a:r>
              <a:rPr lang="cs-CZ" sz="2000" dirty="0" smtClean="0"/>
              <a:t>Každá z možností je dána polohou nukleotidu, na kterém začíná čtení genetického kódu. Posunutí čtecího rámce o jeden nukleotid vpřed či vzad zcela mění smysl rozpoznávaných </a:t>
            </a:r>
            <a:r>
              <a:rPr lang="cs-CZ" sz="2000" dirty="0" err="1" smtClean="0"/>
              <a:t>trojnukleotidových</a:t>
            </a:r>
            <a:r>
              <a:rPr lang="cs-CZ" sz="2000" dirty="0" smtClean="0"/>
              <a:t> kodonů).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336" y="3356992"/>
            <a:ext cx="7239000" cy="29547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mRNA</a:t>
            </a:r>
            <a:r>
              <a:rPr lang="cs-CZ" dirty="0" smtClean="0"/>
              <a:t>:    ...</a:t>
            </a:r>
            <a:r>
              <a:rPr lang="cs-CZ" b="1" dirty="0" smtClean="0"/>
              <a:t>UAG AUU UUA CCC ACG G</a:t>
            </a:r>
            <a:r>
              <a:rPr lang="cs-CZ" dirty="0" smtClean="0"/>
              <a:t>...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</a:t>
            </a:r>
            <a:r>
              <a:rPr lang="cs-CZ" dirty="0" smtClean="0"/>
              <a:t>: .. stop - </a:t>
            </a:r>
            <a:r>
              <a:rPr lang="cs-CZ" dirty="0" err="1" smtClean="0"/>
              <a:t>Ile</a:t>
            </a:r>
            <a:r>
              <a:rPr lang="cs-CZ" dirty="0" smtClean="0"/>
              <a:t> - Leu - Pro - </a:t>
            </a:r>
            <a:r>
              <a:rPr lang="cs-CZ" dirty="0" err="1" smtClean="0"/>
              <a:t>Thr</a:t>
            </a:r>
            <a:r>
              <a:rPr lang="cs-CZ" dirty="0" smtClean="0"/>
              <a:t> ...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mRNA</a:t>
            </a:r>
            <a:r>
              <a:rPr lang="cs-CZ" dirty="0" smtClean="0"/>
              <a:t>: </a:t>
            </a:r>
            <a:r>
              <a:rPr lang="cs-CZ" b="1" dirty="0" smtClean="0"/>
              <a:t>...U AGA UUU UAC CCA CGG...</a:t>
            </a:r>
            <a:br>
              <a:rPr lang="cs-CZ" b="1" dirty="0" smtClean="0"/>
            </a:b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</a:t>
            </a:r>
            <a:r>
              <a:rPr lang="cs-CZ" dirty="0" smtClean="0"/>
              <a:t>: ...... </a:t>
            </a:r>
            <a:r>
              <a:rPr lang="cs-CZ" dirty="0" err="1" smtClean="0"/>
              <a:t>Arg</a:t>
            </a:r>
            <a:r>
              <a:rPr lang="cs-CZ" dirty="0" smtClean="0"/>
              <a:t> - </a:t>
            </a:r>
            <a:r>
              <a:rPr lang="cs-CZ" dirty="0" err="1" smtClean="0"/>
              <a:t>Phe</a:t>
            </a:r>
            <a:r>
              <a:rPr lang="cs-CZ" dirty="0" smtClean="0"/>
              <a:t> - </a:t>
            </a:r>
            <a:r>
              <a:rPr lang="cs-CZ" dirty="0" err="1" smtClean="0"/>
              <a:t>Tyr</a:t>
            </a:r>
            <a:r>
              <a:rPr lang="cs-CZ" dirty="0" smtClean="0"/>
              <a:t> - Pro - </a:t>
            </a:r>
            <a:r>
              <a:rPr lang="cs-CZ" dirty="0" err="1" smtClean="0"/>
              <a:t>Arg</a:t>
            </a:r>
            <a:r>
              <a:rPr lang="cs-CZ" dirty="0" smtClean="0"/>
              <a:t>...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mRNA</a:t>
            </a:r>
            <a:r>
              <a:rPr lang="cs-CZ" dirty="0" smtClean="0"/>
              <a:t>: </a:t>
            </a:r>
            <a:r>
              <a:rPr lang="cs-CZ" b="1" dirty="0" smtClean="0"/>
              <a:t>...UA GAU UUU ACC CAC GG...</a:t>
            </a:r>
            <a:br>
              <a:rPr lang="cs-CZ" b="1" dirty="0" smtClean="0"/>
            </a:b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</a:t>
            </a:r>
            <a:r>
              <a:rPr lang="cs-CZ" dirty="0" smtClean="0"/>
              <a:t>: ...... </a:t>
            </a:r>
            <a:r>
              <a:rPr lang="cs-CZ" dirty="0" err="1" smtClean="0"/>
              <a:t>Asp</a:t>
            </a:r>
            <a:r>
              <a:rPr lang="cs-CZ" dirty="0" smtClean="0"/>
              <a:t> – </a:t>
            </a:r>
            <a:r>
              <a:rPr lang="cs-CZ" dirty="0" err="1" smtClean="0"/>
              <a:t>Phe</a:t>
            </a:r>
            <a:r>
              <a:rPr lang="cs-CZ" dirty="0" smtClean="0"/>
              <a:t> – </a:t>
            </a:r>
            <a:r>
              <a:rPr lang="cs-CZ" dirty="0" err="1" smtClean="0"/>
              <a:t>Thr</a:t>
            </a:r>
            <a:r>
              <a:rPr lang="cs-CZ" dirty="0" smtClean="0"/>
              <a:t> – His - 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340768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krátký úsek genomové DNA: 	</a:t>
            </a:r>
            <a:r>
              <a:rPr lang="cs-CZ" sz="2000" dirty="0" smtClean="0"/>
              <a:t>3' ... ATCTAAAATGGGTGCC...5'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27784" y="1988840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</a:tabLst>
            </a:pPr>
            <a:r>
              <a:rPr lang="cs-CZ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mRNA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cs-CZ" dirty="0" smtClean="0"/>
              <a:t> 	</a:t>
            </a:r>
            <a:r>
              <a:rPr lang="cs-CZ" sz="2000" dirty="0" smtClean="0"/>
              <a:t>5' ...UAGAUUUUACCCACGG... 3'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868304" y="1699006"/>
            <a:ext cx="1440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transkripce 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5815807" y="1659243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364192" y="2669185"/>
            <a:ext cx="9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protein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868299" y="2346940"/>
            <a:ext cx="1188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translace </a:t>
            </a: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5815802" y="2324278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79512" y="1268760"/>
            <a:ext cx="7632848" cy="19442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241176" y="260648"/>
            <a:ext cx="6419056" cy="770344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genetického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kódu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6033482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Čtení kodonů závisí na tom, od kterého nukleotidu započteme čtení.</a:t>
            </a:r>
            <a:endParaRPr lang="cs-CZ" sz="2000" dirty="0"/>
          </a:p>
        </p:txBody>
      </p:sp>
      <p:cxnSp>
        <p:nvCxnSpPr>
          <p:cNvPr id="20" name="Přímá spojovací čára 19"/>
          <p:cNvCxnSpPr/>
          <p:nvPr/>
        </p:nvCxnSpPr>
        <p:spPr>
          <a:xfrm>
            <a:off x="3433727" y="3387435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4181517" y="3387435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4932040" y="3387435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5624410" y="3387435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6341947" y="3387435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3419872" y="4265386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2699602" y="4279236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4181892" y="4276508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4915452" y="4265386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5638265" y="4279241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3641547" y="5157192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>
            <a:off x="2921082" y="5159925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4414129" y="5143332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5137882" y="5143337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5851556" y="5143332"/>
            <a:ext cx="0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a 34"/>
          <p:cNvSpPr>
            <a:spLocks noChangeAspect="1"/>
          </p:cNvSpPr>
          <p:nvPr/>
        </p:nvSpPr>
        <p:spPr>
          <a:xfrm>
            <a:off x="259909" y="3378696"/>
            <a:ext cx="540000" cy="540000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Elipsa 35"/>
          <p:cNvSpPr>
            <a:spLocks noChangeAspect="1"/>
          </p:cNvSpPr>
          <p:nvPr/>
        </p:nvSpPr>
        <p:spPr>
          <a:xfrm>
            <a:off x="259904" y="4246220"/>
            <a:ext cx="540000" cy="540000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>
            <a:spLocks noChangeAspect="1"/>
          </p:cNvSpPr>
          <p:nvPr/>
        </p:nvSpPr>
        <p:spPr>
          <a:xfrm>
            <a:off x="259904" y="5118515"/>
            <a:ext cx="540000" cy="540000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7848872" cy="5544616"/>
          </a:xfrm>
        </p:spPr>
        <p:txBody>
          <a:bodyPr>
            <a:normAutofit/>
          </a:bodyPr>
          <a:lstStyle/>
          <a:p>
            <a:r>
              <a:rPr lang="cs-CZ" dirty="0" smtClean="0"/>
              <a:t>Rozlišujeme </a:t>
            </a:r>
            <a:r>
              <a:rPr lang="cs-CZ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dva typy čtecích rámců</a:t>
            </a:r>
            <a:r>
              <a:rPr lang="cs-CZ" dirty="0" smtClean="0"/>
              <a:t>:</a:t>
            </a:r>
          </a:p>
          <a:p>
            <a:pPr marL="985838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Otevřený čtecí rámec 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(ORF - open </a:t>
            </a:r>
            <a:r>
              <a:rPr lang="cs-CZ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 smtClean="0"/>
              <a:t> je dostatečně dlouhý úsek nukleové kyseliny vymezený iniciačním a terminační kodonem, který kóduje souvislý a dostatečně dlouhý polypeptidový řetězec</a:t>
            </a:r>
          </a:p>
          <a:p>
            <a:pPr marL="985838" indent="-514350">
              <a:spcBef>
                <a:spcPts val="3000"/>
              </a:spcBef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Uzavřený čtecí rámec </a:t>
            </a:r>
            <a:r>
              <a:rPr lang="cs-CZ" dirty="0" smtClean="0"/>
              <a:t>je přerušován více terminačními kodony vždy v těsné blízkosti za kodonem iniciačním a nemůže tedy kódovat dlouhé a souvislé </a:t>
            </a:r>
            <a:r>
              <a:rPr lang="cs-CZ" dirty="0" err="1" smtClean="0"/>
              <a:t>polypeptidové</a:t>
            </a:r>
            <a:r>
              <a:rPr lang="cs-CZ" dirty="0" smtClean="0"/>
              <a:t> řetězce (nejde o geny).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347048" cy="770344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Čtení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genetického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kódu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6200000">
            <a:off x="-1168679" y="3038656"/>
            <a:ext cx="3826768" cy="698336"/>
          </a:xfrm>
        </p:spPr>
        <p:txBody>
          <a:bodyPr/>
          <a:lstStyle/>
          <a:p>
            <a:r>
              <a:rPr lang="cs-CZ" u="sng" dirty="0" smtClean="0"/>
              <a:t>Genetický</a:t>
            </a:r>
            <a:r>
              <a:rPr lang="cs-CZ" dirty="0" smtClean="0"/>
              <a:t> </a:t>
            </a:r>
            <a:r>
              <a:rPr lang="cs-CZ" u="sng" dirty="0" smtClean="0"/>
              <a:t>kód</a:t>
            </a:r>
            <a:endParaRPr lang="cs-CZ" u="sng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356320" y="332656"/>
          <a:ext cx="6096000" cy="6285716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36362">
                <a:tc gridSpan="10"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KODONY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anchor="ctr"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3938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X</a:t>
                      </a:r>
                      <a:r>
                        <a:rPr lang="cs-C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XX</a:t>
                      </a:r>
                      <a:endParaRPr lang="cs-CZ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X</a:t>
                      </a:r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X</a:t>
                      </a:r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X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XX</a:t>
                      </a:r>
                      <a:r>
                        <a:rPr lang="cs-CZ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X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53938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3">
                <a:tc rowSpan="4"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UUU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Phe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UCU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UAU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Tyr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UGU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Cys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UUC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Phe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UCC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UAC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Tyr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UGC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Cys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UUA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Leu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UCA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UAA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UGA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UUG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Leu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UCG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UAG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UGG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Trp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rowSpan="4"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Leu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CCU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His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CGU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Arg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Leu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CCC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His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CGC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Arg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Leu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CCA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Gln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CGA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Arg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Leu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CCG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Gln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CGG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Arg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rowSpan="4"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Ile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Asn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AGU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Ile</a:t>
                      </a:r>
                      <a:endParaRPr lang="cs-CZ" sz="1500" b="1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Asn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AGC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Ile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Lys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AGA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Arg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Met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Thr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AAG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Lys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AGG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Arg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rowSpan="4"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GUU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Val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GCU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Ala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Asp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GGU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Gly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GUC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Val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GCC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Ala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Asp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GGC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Gly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GUA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Val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GCA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Ala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Glu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GGA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Gly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5453">
                <a:tc vMerge="1">
                  <a:txBody>
                    <a:bodyPr/>
                    <a:lstStyle/>
                    <a:p>
                      <a:endParaRPr lang="cs-CZ" sz="1500" b="1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GUG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Val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GCG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Ala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Glu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GGG</a:t>
                      </a:r>
                      <a:endParaRPr lang="cs-CZ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Gly</a:t>
                      </a:r>
                      <a:endParaRPr lang="cs-CZ" sz="15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cs-CZ" sz="15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" y="116632"/>
            <a:ext cx="7643192" cy="770344"/>
          </a:xfrm>
        </p:spPr>
        <p:txBody>
          <a:bodyPr>
            <a:normAutofit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Vlastnosti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genetického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kódu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7992888" cy="58772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Genetický kód je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tripletový</a:t>
            </a:r>
            <a:r>
              <a:rPr lang="cs-CZ" dirty="0" smtClean="0"/>
              <a:t> (</a:t>
            </a:r>
            <a:r>
              <a:rPr lang="cs-CZ" dirty="0" err="1" smtClean="0"/>
              <a:t>třínukleotidový</a:t>
            </a:r>
            <a:r>
              <a:rPr lang="cs-CZ" dirty="0" smtClean="0"/>
              <a:t>). Každá aminokyselina je kódována trojicí (</a:t>
            </a:r>
            <a:r>
              <a:rPr lang="cs-CZ" dirty="0" err="1" smtClean="0"/>
              <a:t>deoxi</a:t>
            </a:r>
            <a:r>
              <a:rPr lang="cs-CZ" dirty="0" smtClean="0"/>
              <a:t>)</a:t>
            </a:r>
            <a:r>
              <a:rPr lang="cs-CZ" dirty="0" err="1" smtClean="0"/>
              <a:t>ribonukleotidů</a:t>
            </a:r>
            <a:r>
              <a:rPr lang="cs-CZ" dirty="0" smtClean="0"/>
              <a:t> v </a:t>
            </a:r>
            <a:r>
              <a:rPr lang="cs-CZ" dirty="0" err="1" smtClean="0"/>
              <a:t>dsDNA</a:t>
            </a:r>
            <a:r>
              <a:rPr lang="cs-CZ" dirty="0" smtClean="0"/>
              <a:t>(</a:t>
            </a:r>
            <a:r>
              <a:rPr lang="cs-CZ" dirty="0" err="1" smtClean="0"/>
              <a:t>mRNA</a:t>
            </a:r>
            <a:r>
              <a:rPr lang="cs-CZ" dirty="0" smtClean="0"/>
              <a:t>) tzv.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KODONEM (tripletem)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Celkem sestává ze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 kodonů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DEGENEROVANÝ</a:t>
            </a:r>
            <a:r>
              <a:rPr lang="cs-CZ" dirty="0" smtClean="0"/>
              <a:t>, což znamená, že v některých případech je jedna aminokyselina kódována více různými kodony.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Kódujících kodonů některou z </a:t>
            </a:r>
            <a:r>
              <a:rPr lang="cs-CZ" dirty="0" err="1" smtClean="0"/>
              <a:t>proteinogenních</a:t>
            </a:r>
            <a:r>
              <a:rPr lang="cs-CZ" dirty="0" smtClean="0"/>
              <a:t> aminokyselin je pouze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</a:t>
            </a:r>
            <a:r>
              <a:rPr lang="cs-CZ" dirty="0" smtClean="0"/>
              <a:t>. Schopnost kodonu kódovat se označuje jako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smysl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kodonu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Některé kodony jsou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synonymní</a:t>
            </a:r>
            <a:r>
              <a:rPr lang="cs-CZ" dirty="0" smtClean="0"/>
              <a:t>. Jedná se o odlišné kodony určující stejnou aminokyselinu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650</TotalTime>
  <Words>588</Words>
  <Application>Microsoft Office PowerPoint</Application>
  <PresentationFormat>Předvádění na obrazovce (4:3)</PresentationFormat>
  <Paragraphs>228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Bohatý</vt:lpstr>
      <vt:lpstr>Snímek 1</vt:lpstr>
      <vt:lpstr>Genetický kód</vt:lpstr>
      <vt:lpstr>Rozluštění genetického kódu</vt:lpstr>
      <vt:lpstr>Genetický kód</vt:lpstr>
      <vt:lpstr>Čtení genetického kódu</vt:lpstr>
      <vt:lpstr>Čtení genetického kódu</vt:lpstr>
      <vt:lpstr>Čtení genetického kódu</vt:lpstr>
      <vt:lpstr>Genetický kód</vt:lpstr>
      <vt:lpstr>Vlastnosti genetického kódu</vt:lpstr>
      <vt:lpstr>Vlastnosti genetického kódu</vt:lpstr>
      <vt:lpstr>Vlastnosti genetického kódu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Genetický kód</dc:title>
  <dc:creator>ucitel</dc:creator>
  <cp:lastModifiedBy>ucitel</cp:lastModifiedBy>
  <cp:revision>10</cp:revision>
  <dcterms:created xsi:type="dcterms:W3CDTF">2014-06-27T11:43:29Z</dcterms:created>
  <dcterms:modified xsi:type="dcterms:W3CDTF">2018-02-20T13:35:43Z</dcterms:modified>
</cp:coreProperties>
</file>