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5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A6"/>
    <a:srgbClr val="EDDC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C3D322C-144F-42C4-B8A8-F426E0EE1E7D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0BEA73-2A09-4CA0-B9FE-FEA2433BC7A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smtClean="0"/>
              <a:t>4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37. </a:t>
            </a:r>
            <a:r>
              <a:rPr lang="cs-CZ" b="1" dirty="0" err="1"/>
              <a:t>Bi</a:t>
            </a:r>
            <a:r>
              <a:rPr lang="cs-CZ" b="1" dirty="0"/>
              <a:t>-2 </a:t>
            </a:r>
            <a:r>
              <a:rPr lang="pl-PL" b="1" dirty="0"/>
              <a:t>Cytologie, molekulární biologie a genetika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pPr marL="1169988" indent="-1169988"/>
            <a:r>
              <a:rPr lang="cs-CZ" sz="1400" dirty="0"/>
              <a:t>Anotace DUM: </a:t>
            </a:r>
            <a:r>
              <a:rPr lang="cs-CZ" sz="1400" dirty="0" smtClean="0"/>
              <a:t>Morfologie a </a:t>
            </a:r>
            <a:r>
              <a:rPr lang="cs-CZ" sz="1400" dirty="0" smtClean="0"/>
              <a:t>rozdělení chromozomů, </a:t>
            </a:r>
            <a:r>
              <a:rPr lang="cs-CZ" sz="1400" dirty="0" err="1" smtClean="0"/>
              <a:t>homologní</a:t>
            </a:r>
            <a:r>
              <a:rPr lang="cs-CZ" sz="1400" dirty="0" smtClean="0"/>
              <a:t> chromozomy, </a:t>
            </a:r>
            <a:r>
              <a:rPr lang="cs-CZ" sz="1400" dirty="0" smtClean="0"/>
              <a:t>počty chromozomů, </a:t>
            </a:r>
            <a:r>
              <a:rPr lang="cs-CZ" sz="1400" dirty="0" err="1" smtClean="0"/>
              <a:t>karyotyp</a:t>
            </a:r>
            <a:r>
              <a:rPr lang="cs-CZ" sz="1400" dirty="0" smtClean="0"/>
              <a:t>, </a:t>
            </a:r>
            <a:r>
              <a:rPr lang="cs-CZ" sz="1400" dirty="0" err="1" smtClean="0"/>
              <a:t>karyogram</a:t>
            </a:r>
            <a:r>
              <a:rPr lang="cs-CZ" sz="1400" dirty="0" smtClean="0"/>
              <a:t>, </a:t>
            </a:r>
            <a:r>
              <a:rPr lang="cs-CZ" sz="1400" dirty="0" smtClean="0"/>
              <a:t>ideogram.</a:t>
            </a:r>
            <a:endParaRPr lang="cs-CZ" sz="1400" dirty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266928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Počty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848" y="1035958"/>
            <a:ext cx="7704856" cy="5822042"/>
          </a:xfrm>
        </p:spPr>
        <p:txBody>
          <a:bodyPr>
            <a:normAutofit/>
          </a:bodyPr>
          <a:lstStyle/>
          <a:p>
            <a:r>
              <a:rPr lang="cs-CZ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Ploidie</a:t>
            </a:r>
            <a:r>
              <a:rPr lang="cs-CZ" sz="2400" dirty="0" smtClean="0"/>
              <a:t> je počet </a:t>
            </a:r>
            <a:r>
              <a:rPr lang="cs-CZ" sz="2400" dirty="0" err="1" smtClean="0"/>
              <a:t>homologních</a:t>
            </a:r>
            <a:r>
              <a:rPr lang="cs-CZ" sz="2400" dirty="0" smtClean="0"/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</a:t>
            </a:r>
            <a:r>
              <a:rPr lang="cs-CZ" sz="2400" dirty="0" smtClean="0"/>
              <a:t> chromozomů v živé buňce. </a:t>
            </a:r>
            <a:r>
              <a:rPr lang="cs-CZ" sz="2400" b="1" dirty="0" smtClean="0"/>
              <a:t>Počet chromozomů v jedné sadě je specifický pro každý organismus.</a:t>
            </a:r>
          </a:p>
          <a:p>
            <a:r>
              <a:rPr lang="cs-CZ" sz="2400" dirty="0" smtClean="0"/>
              <a:t>Počet chromozomů v jedné sadě udává </a:t>
            </a:r>
            <a:r>
              <a:rPr lang="cs-CZ" sz="2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Monoploidní</a:t>
            </a:r>
            <a:r>
              <a:rPr lang="cs-CZ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číslo</a:t>
            </a:r>
            <a:r>
              <a:rPr lang="cs-CZ" sz="2400" dirty="0" smtClean="0"/>
              <a:t> 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(x)</a:t>
            </a:r>
            <a:r>
              <a:rPr lang="cs-CZ" sz="2400" dirty="0" smtClean="0"/>
              <a:t>. Je stejné pro každou buňku v určitém organismu (pozn. u člověka platí x=23).</a:t>
            </a:r>
          </a:p>
          <a:p>
            <a:pPr>
              <a:tabLst>
                <a:tab pos="1441450" algn="l"/>
                <a:tab pos="1703388" algn="l"/>
              </a:tabLst>
            </a:pPr>
            <a:r>
              <a:rPr lang="cs-CZ" sz="2400" dirty="0" smtClean="0"/>
              <a:t>Podle počtu chromozomových sad rozlišujeme buňky:	-	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HAPLOIDNÍ (n)</a:t>
            </a:r>
          </a:p>
          <a:p>
            <a:pPr marL="1698625" indent="-273050">
              <a:buClrTx/>
              <a:buSzPct val="100000"/>
              <a:buFontTx/>
              <a:buChar char="-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DIPLOIDNÍ (2n)</a:t>
            </a:r>
          </a:p>
          <a:p>
            <a:pPr marL="1698625" indent="-273050">
              <a:buClrTx/>
              <a:buSzPct val="100000"/>
              <a:buFontTx/>
              <a:buChar char="-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TRIPLOIDNÍ (3n)</a:t>
            </a:r>
          </a:p>
          <a:p>
            <a:pPr marL="1698625" indent="-273050">
              <a:buClrTx/>
              <a:buSzPct val="100000"/>
              <a:buFontTx/>
              <a:buChar char="-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TETRAPLOIDNÍ (4n)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7239000" cy="5688632"/>
          </a:xfrm>
        </p:spPr>
        <p:txBody>
          <a:bodyPr>
            <a:normAutofit/>
          </a:bodyPr>
          <a:lstStyle/>
          <a:p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Euploidie</a:t>
            </a:r>
            <a:r>
              <a:rPr lang="cs-CZ" dirty="0" smtClean="0"/>
              <a:t> počet chromozomových sad v buňce je roven celočíselnému násobku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monoploidního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čísla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(u člověka je normální diploidní počet chromozomů v somatických buňkách 2 x 23 (2n), tedy 46 chromozomů. Pozn. I člověk s 69 chromozomy (3 x 23) by byl považován za </a:t>
            </a:r>
            <a:r>
              <a:rPr lang="cs-CZ" dirty="0" err="1" smtClean="0"/>
              <a:t>euploidního</a:t>
            </a:r>
            <a:r>
              <a:rPr lang="cs-CZ" dirty="0" smtClean="0"/>
              <a:t>).</a:t>
            </a:r>
          </a:p>
          <a:p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Aneuploidie</a:t>
            </a:r>
            <a:r>
              <a:rPr lang="cs-CZ" dirty="0" smtClean="0"/>
              <a:t>: Jev, kdy dochází k absenci nebo naopak k nadbytku chromozómů ve všech buňkách určitého organismu. (např.  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trisomie</a:t>
            </a:r>
            <a:r>
              <a:rPr lang="cs-CZ" dirty="0" smtClean="0"/>
              <a:t> (1 chromozom navíc) nebo 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monosomie</a:t>
            </a:r>
            <a:r>
              <a:rPr lang="cs-CZ" dirty="0" smtClean="0"/>
              <a:t> (o 1 chromozom méně).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33893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Počty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41464"/>
            <a:ext cx="3034680" cy="52344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b="1" dirty="0" err="1" smtClean="0"/>
              <a:t>Patauův</a:t>
            </a:r>
            <a:r>
              <a:rPr lang="cs-CZ" b="1" dirty="0" smtClean="0"/>
              <a:t> syndrom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266928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Počty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www.biokurs.de/skripten/bilder/pat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4286250" cy="2533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95536" y="6453337"/>
            <a:ext cx="3744416" cy="27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biokurs.de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skripten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bilder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patau.jpg</a:t>
            </a:r>
            <a:endParaRPr lang="cs-CZ" sz="1200" b="1" dirty="0"/>
          </a:p>
        </p:txBody>
      </p:sp>
      <p:pic>
        <p:nvPicPr>
          <p:cNvPr id="25610" name="Picture 10" descr="http://www.biokurs.de/skripten/bilder/edw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4286250" cy="2533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4561656" y="4777768"/>
            <a:ext cx="3322712" cy="5234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Edwardsův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syndrom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chelle maxi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36" y="1224369"/>
            <a:ext cx="5875040" cy="443687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504" y="5733256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http://cvirtuel.cochin.univ-paris5.fr/cytogen/cadricon/fich1-3/6-8/mouleb1.htm</a:t>
            </a:r>
            <a:endParaRPr lang="cs-CZ" sz="1200" b="1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Počty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28184" y="4573577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ženy v </a:t>
            </a:r>
            <a:r>
              <a:rPr lang="cs-CZ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triploidní (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3n</a:t>
            </a:r>
            <a:r>
              <a:rPr lang="cs-CZ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výbavě.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5194920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Počty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primates.com/chimps/chimpanz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713" y="836712"/>
            <a:ext cx="1557884" cy="2160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28338" y="2944265"/>
            <a:ext cx="21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primates.com</a:t>
            </a:r>
            <a:r>
              <a:rPr lang="cs-CZ" sz="1200" b="1" dirty="0" smtClean="0"/>
              <a:t>/</a:t>
            </a:r>
          </a:p>
          <a:p>
            <a:r>
              <a:rPr lang="cs-CZ" sz="1200" b="1" dirty="0" err="1" smtClean="0"/>
              <a:t>chimps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chimpanzee.jpg</a:t>
            </a:r>
            <a:endParaRPr lang="cs-CZ" sz="1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682" y="336976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Šimpanz učenlivý</a:t>
            </a:r>
          </a:p>
          <a:p>
            <a:pPr algn="ctr"/>
            <a:r>
              <a:rPr lang="cs-CZ" i="1" dirty="0" smtClean="0"/>
              <a:t>(Pan </a:t>
            </a:r>
            <a:r>
              <a:rPr lang="cs-CZ" i="1" dirty="0" err="1" smtClean="0"/>
              <a:t>troglodytes</a:t>
            </a:r>
            <a:r>
              <a:rPr lang="cs-CZ" i="1" dirty="0" smtClean="0"/>
              <a:t>)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2n=48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1799" y="836712"/>
            <a:ext cx="18073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721846" y="295519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hlasek.com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foto/</a:t>
            </a:r>
            <a:r>
              <a:rPr lang="cs-CZ" sz="1200" b="1" dirty="0" err="1" smtClean="0"/>
              <a:t>mus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musculus</a:t>
            </a:r>
            <a:r>
              <a:rPr lang="cs-CZ" sz="1200" b="1" dirty="0" smtClean="0"/>
              <a:t>_ag6966.jpg</a:t>
            </a:r>
            <a:endParaRPr lang="cs-CZ" sz="1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4930" y="3369761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Myš domácí</a:t>
            </a:r>
          </a:p>
          <a:p>
            <a:pPr algn="ctr"/>
            <a:r>
              <a:rPr lang="cs-CZ" i="1" dirty="0" smtClean="0"/>
              <a:t>(</a:t>
            </a:r>
            <a:r>
              <a:rPr lang="cs-CZ" i="1" dirty="0" err="1" smtClean="0"/>
              <a:t>Mus</a:t>
            </a:r>
            <a:r>
              <a:rPr lang="cs-CZ" i="1" dirty="0" smtClean="0"/>
              <a:t> </a:t>
            </a:r>
            <a:r>
              <a:rPr lang="cs-CZ" i="1" dirty="0" err="1" smtClean="0"/>
              <a:t>musculus</a:t>
            </a:r>
            <a:r>
              <a:rPr lang="cs-CZ" i="1" dirty="0" smtClean="0"/>
              <a:t>)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2n=40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auto.img.v4.skyrock.net/8831/64298831/pics/258374853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108" y="836952"/>
            <a:ext cx="1739302" cy="216000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076056" y="295265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http://auto.img.v4.skyrock.net/8831/64298831/</a:t>
            </a:r>
            <a:r>
              <a:rPr lang="cs-CZ" sz="1200" b="1" dirty="0" err="1" smtClean="0"/>
              <a:t>pics</a:t>
            </a:r>
            <a:r>
              <a:rPr lang="cs-CZ" sz="1200" b="1" dirty="0" smtClean="0"/>
              <a:t>/2583748533_1.jpg</a:t>
            </a:r>
            <a:endParaRPr lang="cs-CZ" sz="1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31194" y="336975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Vlk</a:t>
            </a:r>
          </a:p>
          <a:p>
            <a:pPr algn="ctr"/>
            <a:r>
              <a:rPr lang="cs-CZ" i="1" dirty="0" smtClean="0"/>
              <a:t>(</a:t>
            </a:r>
            <a:r>
              <a:rPr lang="cs-CZ" i="1" dirty="0" err="1" smtClean="0"/>
              <a:t>Canis</a:t>
            </a:r>
            <a:r>
              <a:rPr lang="cs-CZ" i="1" dirty="0" smtClean="0"/>
              <a:t> lupus)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2n=78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http://theazollafoundation.org/wp-content/uploads/2013/05/mosqui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8" y="4254264"/>
            <a:ext cx="2514625" cy="1440000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0" y="5703639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http://theazollafoundation.org/wp-content/uploads/2013/05/mosquito.png</a:t>
            </a:r>
            <a:endParaRPr lang="cs-CZ" sz="1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9275" y="6108659"/>
            <a:ext cx="28465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(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Anopheles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culicifacies</a:t>
            </a:r>
            <a:r>
              <a:rPr lang="cs-CZ" i="1" dirty="0" smtClean="0"/>
              <a:t>)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2n=6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8109" y="4293096"/>
            <a:ext cx="219397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2771800" y="6208276"/>
            <a:ext cx="2880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(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Trypanosoma 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brucei</a:t>
            </a:r>
            <a:r>
              <a:rPr lang="cs-CZ" i="1" dirty="0" smtClean="0"/>
              <a:t>)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2n=128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915816" y="5662989"/>
            <a:ext cx="3419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http://imgc.artprintimages.com/images/</a:t>
            </a:r>
          </a:p>
          <a:p>
            <a:r>
              <a:rPr lang="cs-CZ" sz="1200" b="1" dirty="0" err="1" smtClean="0"/>
              <a:t>art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print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arthur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siegelman</a:t>
            </a:r>
            <a:r>
              <a:rPr lang="cs-CZ" sz="1200" b="1" dirty="0" smtClean="0"/>
              <a:t>-trypanosoma-</a:t>
            </a:r>
          </a:p>
          <a:p>
            <a:r>
              <a:rPr lang="cs-CZ" sz="1200" b="1" dirty="0" smtClean="0"/>
              <a:t>protozoa-in-</a:t>
            </a:r>
            <a:r>
              <a:rPr lang="cs-CZ" sz="1200" b="1" dirty="0" err="1" smtClean="0"/>
              <a:t>blood</a:t>
            </a:r>
            <a:r>
              <a:rPr lang="cs-CZ" sz="1200" b="1" dirty="0" smtClean="0"/>
              <a:t>_i-G-38-3811-D6SIF00Z.jpg</a:t>
            </a:r>
            <a:endParaRPr lang="cs-CZ" sz="1200" b="1" dirty="0"/>
          </a:p>
        </p:txBody>
      </p:sp>
      <p:pic>
        <p:nvPicPr>
          <p:cNvPr id="1036" name="Picture 12" descr="6872-004-F62560FB.jpg (300×13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0695" y="4293096"/>
            <a:ext cx="2679697" cy="1188000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5292080" y="6208276"/>
            <a:ext cx="2880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(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Artemia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salina</a:t>
            </a:r>
            <a:r>
              <a:rPr lang="cs-CZ" i="1" dirty="0" smtClean="0"/>
              <a:t>)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2n=168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00192" y="5478323"/>
            <a:ext cx="183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http://media-2.web.britannica.com/</a:t>
            </a:r>
            <a:r>
              <a:rPr lang="cs-CZ" sz="1200" b="1" dirty="0" err="1" smtClean="0"/>
              <a:t>eb</a:t>
            </a:r>
            <a:r>
              <a:rPr lang="cs-CZ" sz="1200" b="1" dirty="0" smtClean="0"/>
              <a:t>-media/72/6872-004-F62560FB.jpg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9755" y="2924944"/>
            <a:ext cx="358658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23928" y="2852936"/>
            <a:ext cx="3744416" cy="2952328"/>
          </a:xfrm>
          <a:prstGeom prst="rect">
            <a:avLst/>
          </a:prstGeom>
          <a:solidFill>
            <a:srgbClr val="0070C0">
              <a:alpha val="10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987008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Chromozomová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výbava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239000" cy="4846320"/>
          </a:xfrm>
        </p:spPr>
        <p:txBody>
          <a:bodyPr/>
          <a:lstStyle/>
          <a:p>
            <a:r>
              <a:rPr lang="cs-CZ" sz="28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</a:t>
            </a:r>
            <a:r>
              <a:rPr lang="cs-CZ" dirty="0" smtClean="0"/>
              <a:t> je soubor všech chromozómů v jádře buňky. V buněčných jádrech určitého druhu je tento soubor konstantní do počtu, velikosti i tvaru chromozómů.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92080" y="594928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http://upload.wikimedia.org/wikipedia/commons/thumb/2/21/DNA_human_male_chromosomes.gif/640px-DNA_human_male_chromosomes.gif</a:t>
            </a:r>
            <a:endParaRPr lang="cs-CZ" sz="1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6093296"/>
            <a:ext cx="1872208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muže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64088" y="2411596"/>
            <a:ext cx="2088232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Karyogram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muže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http://www.contexo.info/DNA_Basics/images/karyotyp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45243"/>
            <a:ext cx="3506288" cy="327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1052736"/>
            <a:ext cx="3312368" cy="5278368"/>
          </a:xfrm>
        </p:spPr>
        <p:txBody>
          <a:bodyPr>
            <a:normAutofit/>
          </a:bodyPr>
          <a:lstStyle/>
          <a:p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Ideogram, </a:t>
            </a:r>
            <a:r>
              <a:rPr lang="cs-CZ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idiogram</a:t>
            </a:r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dirty="0" smtClean="0"/>
              <a:t>= grafické </a:t>
            </a:r>
            <a:r>
              <a:rPr lang="cs-CZ" dirty="0" err="1" smtClean="0"/>
              <a:t>schema</a:t>
            </a:r>
            <a:r>
              <a:rPr lang="cs-CZ" dirty="0" smtClean="0"/>
              <a:t> zobrazující chromozomové proužky vzniklé například metodou G-</a:t>
            </a:r>
            <a:r>
              <a:rPr lang="cs-CZ" dirty="0" err="1" smtClean="0"/>
              <a:t>banding</a:t>
            </a:r>
            <a:r>
              <a:rPr lang="cs-CZ" dirty="0" smtClean="0"/>
              <a:t> (G-proužkování směsí methylenové modři + eozin po ošetření trypsinem. </a:t>
            </a:r>
            <a:endParaRPr lang="cs-CZ" dirty="0"/>
          </a:p>
        </p:txBody>
      </p:sp>
      <p:pic>
        <p:nvPicPr>
          <p:cNvPr id="27652" name="Picture 4" descr="http://upload.wikimedia.org/wikipedia/commons/thumb/b/b2/Karyotype.png/500px-Kary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762500" cy="5124451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13102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Chromozomová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výbava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53336"/>
            <a:ext cx="7380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http://upload.wikimedia.org/wikipedia/commons/thumb/b/b2/Karyotype.png/500px-Karyotype.png</a:t>
            </a:r>
            <a:endParaRPr lang="cs-CZ" sz="1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15200" cy="638944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Charakterizace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704" y="908720"/>
            <a:ext cx="7239000" cy="594928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Proužek</a:t>
            </a:r>
            <a:r>
              <a:rPr lang="cs-CZ" dirty="0" smtClean="0"/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(band) </a:t>
            </a:r>
            <a:r>
              <a:rPr lang="cs-CZ" dirty="0" smtClean="0"/>
              <a:t>je část chromosomu</a:t>
            </a:r>
            <a:br>
              <a:rPr lang="cs-CZ" dirty="0" smtClean="0"/>
            </a:br>
            <a:r>
              <a:rPr lang="cs-CZ" dirty="0" smtClean="0"/>
              <a:t>snadno odlišitelná od sousedního</a:t>
            </a:r>
            <a:br>
              <a:rPr lang="cs-CZ" dirty="0" smtClean="0"/>
            </a:br>
            <a:r>
              <a:rPr lang="cs-CZ" dirty="0" smtClean="0"/>
              <a:t>segmentu jevící se jako tmavší či</a:t>
            </a:r>
            <a:br>
              <a:rPr lang="cs-CZ" dirty="0" smtClean="0"/>
            </a:br>
            <a:r>
              <a:rPr lang="cs-CZ" dirty="0" smtClean="0"/>
              <a:t>světlejší úsek vyvolaný jednou z</a:t>
            </a:r>
            <a:br>
              <a:rPr lang="cs-CZ" dirty="0" smtClean="0"/>
            </a:br>
            <a:r>
              <a:rPr lang="cs-CZ" dirty="0" smtClean="0"/>
              <a:t>použitých barvících technik.</a:t>
            </a:r>
          </a:p>
          <a:p>
            <a:r>
              <a:rPr lang="cs-CZ" dirty="0" smtClean="0"/>
              <a:t>Chromosomová raménka rozdělena</a:t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</a:t>
            </a:r>
            <a:r>
              <a:rPr lang="cs-CZ" dirty="0" smtClean="0"/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– souhlasné a</a:t>
            </a:r>
            <a:br>
              <a:rPr lang="cs-CZ" dirty="0" smtClean="0"/>
            </a:br>
            <a:r>
              <a:rPr lang="cs-CZ" dirty="0" smtClean="0"/>
              <a:t>odlišné morfologické znaky</a:t>
            </a:r>
            <a:br>
              <a:rPr lang="cs-CZ" dirty="0" smtClean="0"/>
            </a:br>
            <a:r>
              <a:rPr lang="cs-CZ" dirty="0" smtClean="0"/>
              <a:t>(orientační body) byly použity k</a:t>
            </a:r>
            <a:br>
              <a:rPr lang="cs-CZ" dirty="0" smtClean="0"/>
            </a:br>
            <a:r>
              <a:rPr lang="cs-CZ" dirty="0" smtClean="0"/>
              <a:t>pojmenování každé oblasti.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</a:t>
            </a:r>
            <a:r>
              <a:rPr lang="cs-CZ" dirty="0" smtClean="0"/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(Region) </a:t>
            </a:r>
            <a:r>
              <a:rPr lang="cs-CZ" dirty="0" smtClean="0"/>
              <a:t>= úsek</a:t>
            </a:r>
            <a:br>
              <a:rPr lang="cs-CZ" dirty="0" smtClean="0"/>
            </a:br>
            <a:r>
              <a:rPr lang="cs-CZ" dirty="0" smtClean="0"/>
              <a:t>chromosomového raménka ležící</a:t>
            </a:r>
            <a:br>
              <a:rPr lang="cs-CZ" dirty="0" smtClean="0"/>
            </a:br>
            <a:r>
              <a:rPr lang="cs-CZ" dirty="0" smtClean="0"/>
              <a:t>mezi středy dvou orientačních</a:t>
            </a:r>
            <a:br>
              <a:rPr lang="cs-CZ" dirty="0" smtClean="0"/>
            </a:br>
            <a:r>
              <a:rPr lang="cs-CZ" dirty="0" smtClean="0"/>
              <a:t>bodů - značeny arabskými číslicemi</a:t>
            </a:r>
            <a:br>
              <a:rPr lang="cs-CZ" dirty="0" smtClean="0"/>
            </a:br>
            <a:r>
              <a:rPr lang="cs-CZ" dirty="0" smtClean="0"/>
              <a:t>od centromery směrem ke koncům</a:t>
            </a:r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390" t="615" r="4270" b="2717"/>
          <a:stretch>
            <a:fillRect/>
          </a:stretch>
        </p:blipFill>
        <p:spPr bwMode="auto">
          <a:xfrm>
            <a:off x="6012160" y="980728"/>
            <a:ext cx="1954623" cy="52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80720" cy="698336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muž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239000" cy="484632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r="4770"/>
          <a:stretch>
            <a:fillRect/>
          </a:stretch>
        </p:blipFill>
        <p:spPr bwMode="auto">
          <a:xfrm>
            <a:off x="251520" y="1124744"/>
            <a:ext cx="5184576" cy="47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Elipsa 4"/>
          <p:cNvSpPr>
            <a:spLocks noChangeAspect="1"/>
          </p:cNvSpPr>
          <p:nvPr/>
        </p:nvSpPr>
        <p:spPr>
          <a:xfrm>
            <a:off x="4383686" y="4841450"/>
            <a:ext cx="1116000" cy="11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1556792"/>
            <a:ext cx="2376264" cy="1569660"/>
          </a:xfrm>
          <a:prstGeom prst="rect">
            <a:avLst/>
          </a:prstGeom>
          <a:solidFill>
            <a:srgbClr val="0070C0">
              <a:alpha val="15000"/>
            </a:srgb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 kompletního 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karyotypu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muže</a:t>
            </a:r>
          </a:p>
          <a:p>
            <a:pPr algn="ctr"/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 XY</a:t>
            </a:r>
          </a:p>
          <a:p>
            <a:pPr algn="ctr"/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AAXY</a:t>
            </a:r>
            <a:endParaRPr lang="cs-CZ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165305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laborlexikon.de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images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Karyogramm</a:t>
            </a:r>
            <a:r>
              <a:rPr lang="cs-CZ" sz="1400" b="1" dirty="0" smtClean="0"/>
              <a:t>-813.JPG</a:t>
            </a:r>
            <a:endParaRPr lang="cs-CZ" sz="1400" b="1" dirty="0"/>
          </a:p>
        </p:txBody>
      </p:sp>
      <p:pic>
        <p:nvPicPr>
          <p:cNvPr id="29700" name="Picture 4" descr="boy-smiling_small.jpg (125×12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2016224" cy="201622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724128" y="55172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http://images.clipartlogo.com/files/ss/thumb/312/31268017/boy-smiling_small.jpg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419056" cy="770344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5400000" cy="478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5496" y="6381328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repromeda.cz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wp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content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uploads</a:t>
            </a:r>
            <a:r>
              <a:rPr lang="cs-CZ" sz="1400" b="1" dirty="0" smtClean="0"/>
              <a:t>/%C5%</a:t>
            </a:r>
            <a:r>
              <a:rPr lang="cs-CZ" sz="1400" b="1" dirty="0" err="1" smtClean="0"/>
              <a:t>BEensk</a:t>
            </a:r>
            <a:r>
              <a:rPr lang="cs-CZ" sz="1400" b="1" dirty="0" smtClean="0"/>
              <a:t>%C3%</a:t>
            </a:r>
            <a:r>
              <a:rPr lang="cs-CZ" sz="1400" b="1" dirty="0" err="1" smtClean="0"/>
              <a:t>BD.jpg</a:t>
            </a:r>
            <a:endParaRPr lang="cs-CZ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1556792"/>
            <a:ext cx="2376264" cy="1569660"/>
          </a:xfrm>
          <a:prstGeom prst="rect">
            <a:avLst/>
          </a:prstGeom>
          <a:solidFill>
            <a:srgbClr val="0070C0">
              <a:alpha val="15000"/>
            </a:srgb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 kompletního 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karyotypu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ženy</a:t>
            </a:r>
          </a:p>
          <a:p>
            <a:pPr algn="ctr"/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 XX</a:t>
            </a:r>
          </a:p>
          <a:p>
            <a:pPr algn="ctr"/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AAXX</a:t>
            </a:r>
            <a:endParaRPr lang="cs-CZ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3032122" y="5090840"/>
            <a:ext cx="1116000" cy="11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24" name="Picture 4" descr="http://www.svetdetskefantazie.cz/images/clanky/holcicka-Na-volne-no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2571750" cy="232410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724128" y="54452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svetdetskefantazie.cz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images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clanky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holcicka</a:t>
            </a:r>
            <a:r>
              <a:rPr lang="cs-CZ" sz="1200" b="1" dirty="0" smtClean="0"/>
              <a:t>-Na-</a:t>
            </a:r>
            <a:r>
              <a:rPr lang="cs-CZ" sz="1200" b="1" dirty="0" err="1" smtClean="0"/>
              <a:t>volne</a:t>
            </a:r>
            <a:r>
              <a:rPr lang="cs-CZ" sz="1200" b="1" dirty="0" smtClean="0"/>
              <a:t>-noze.</a:t>
            </a:r>
            <a:r>
              <a:rPr lang="cs-CZ" sz="1200" b="1" dirty="0" err="1" smtClean="0"/>
              <a:t>jpg</a:t>
            </a:r>
            <a:endParaRPr lang="cs-CZ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chromozomy</a:t>
            </a:r>
            <a:endParaRPr lang="cs-CZ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55100" y="3539864"/>
            <a:ext cx="5553404" cy="110124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Morfologie chromozomů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84576" cy="127440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lidských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7992888" cy="4846320"/>
          </a:xfrm>
        </p:spPr>
        <p:txBody>
          <a:bodyPr/>
          <a:lstStyle/>
          <a:p>
            <a:r>
              <a:rPr lang="cs-CZ" dirty="0" smtClean="0"/>
              <a:t>Lidský </a:t>
            </a:r>
            <a:r>
              <a:rPr lang="cs-CZ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</a:t>
            </a:r>
            <a:r>
              <a:rPr lang="cs-CZ" dirty="0" smtClean="0"/>
              <a:t> lze rozdělit do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sedmi</a:t>
            </a:r>
            <a:r>
              <a:rPr lang="cs-CZ" dirty="0" smtClean="0"/>
              <a:t> skupin podle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tvaru</a:t>
            </a:r>
            <a:r>
              <a:rPr lang="cs-CZ" dirty="0" smtClean="0"/>
              <a:t> 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velikosti</a:t>
            </a:r>
            <a:r>
              <a:rPr lang="cs-CZ" dirty="0" smtClean="0"/>
              <a:t> chromozomů.</a:t>
            </a:r>
          </a:p>
          <a:p>
            <a:r>
              <a:rPr lang="cs-CZ" dirty="0" smtClean="0"/>
              <a:t>Důležitým kritériem je také poloha </a:t>
            </a:r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229" y="2924944"/>
            <a:ext cx="4968552" cy="373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284245" y="3010807"/>
            <a:ext cx="2376264" cy="122413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394444" y="3284984"/>
            <a:ext cx="1573054" cy="9499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86977" y="4293096"/>
            <a:ext cx="4677787" cy="86409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284245" y="5215345"/>
            <a:ext cx="2376264" cy="66192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366734" y="5215340"/>
            <a:ext cx="1598031" cy="66192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84245" y="6093296"/>
            <a:ext cx="1080120" cy="51791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35527" y="6107146"/>
            <a:ext cx="924982" cy="51791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852197" y="328771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52197" y="436684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976251" y="343738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66052" y="51987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937419" y="521708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852197" y="603688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320067" y="605073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9275" y="3118914"/>
            <a:ext cx="2784764" cy="331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 X</a:t>
            </a:r>
            <a:r>
              <a:rPr lang="cs-CZ" sz="2400" dirty="0" smtClean="0"/>
              <a:t> </a:t>
            </a:r>
            <a:r>
              <a:rPr lang="cs-CZ" sz="2000" dirty="0" smtClean="0"/>
              <a:t>– lze zařadit do</a:t>
            </a:r>
            <a:r>
              <a:rPr lang="cs-CZ" sz="2400" dirty="0" smtClean="0"/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 Y </a:t>
            </a:r>
            <a:r>
              <a:rPr lang="cs-CZ" sz="2400" dirty="0" smtClean="0"/>
              <a:t>– </a:t>
            </a:r>
            <a:r>
              <a:rPr lang="cs-CZ" sz="2000" dirty="0" smtClean="0"/>
              <a:t>velikostně se blíží chromosomům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</a:t>
            </a:r>
            <a:r>
              <a:rPr lang="cs-CZ" sz="2400" dirty="0" smtClean="0"/>
              <a:t>. Rozdíl je ten, že chromosom Y na p raméncích </a:t>
            </a:r>
            <a:r>
              <a:rPr lang="cs-CZ" sz="2400" b="1" dirty="0" smtClean="0"/>
              <a:t>nenese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satelity</a:t>
            </a:r>
            <a:r>
              <a:rPr lang="cs-CZ" sz="2400" b="1" dirty="0" smtClean="0"/>
              <a:t>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18984"/>
            <a:ext cx="7239000" cy="5278368"/>
          </a:xfrm>
        </p:spPr>
        <p:txBody>
          <a:bodyPr>
            <a:normAutofit fontScale="85000" lnSpcReduction="10000"/>
          </a:bodyPr>
          <a:lstStyle/>
          <a:p>
            <a:r>
              <a:rPr lang="cs-CZ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  <a:r>
              <a:rPr lang="cs-CZ" dirty="0" smtClean="0"/>
              <a:t> chr.1,2,3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metacentrické</a:t>
            </a:r>
            <a:r>
              <a:rPr lang="cs-CZ" dirty="0" smtClean="0"/>
              <a:t> či nanejvýš mírně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submetacentrické</a:t>
            </a:r>
            <a:r>
              <a:rPr lang="cs-CZ" dirty="0" smtClean="0"/>
              <a:t> chromozomy.</a:t>
            </a:r>
          </a:p>
          <a:p>
            <a:r>
              <a:rPr lang="cs-CZ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</a:t>
            </a:r>
            <a:r>
              <a:rPr lang="cs-CZ" dirty="0" smtClean="0"/>
              <a:t> chr.4,5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</a:t>
            </a:r>
            <a:r>
              <a:rPr lang="cs-CZ" dirty="0" smtClean="0"/>
              <a:t>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submetacentrické</a:t>
            </a:r>
            <a:r>
              <a:rPr lang="cs-CZ" dirty="0" smtClean="0"/>
              <a:t> chromozomy.</a:t>
            </a:r>
          </a:p>
          <a:p>
            <a:r>
              <a:rPr lang="cs-CZ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</a:t>
            </a:r>
            <a:r>
              <a:rPr lang="cs-CZ" dirty="0" smtClean="0"/>
              <a:t> chr.6,7,8,9,10,11,12,X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středně velké</a:t>
            </a:r>
            <a:r>
              <a:rPr lang="cs-CZ" dirty="0" smtClean="0"/>
              <a:t>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submetacentrické</a:t>
            </a:r>
            <a:r>
              <a:rPr lang="cs-CZ" dirty="0" smtClean="0"/>
              <a:t> chromozomy.</a:t>
            </a:r>
          </a:p>
          <a:p>
            <a:r>
              <a:rPr lang="cs-CZ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</a:t>
            </a:r>
            <a:r>
              <a:rPr lang="cs-CZ" dirty="0" smtClean="0"/>
              <a:t>chr.13,14,15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středně velké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akrocentrické</a:t>
            </a:r>
            <a:r>
              <a:rPr lang="cs-CZ" dirty="0" smtClean="0"/>
              <a:t> chromozomy, 13 a 14 nesou na jednom konci chromatidy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satelity</a:t>
            </a:r>
            <a:r>
              <a:rPr lang="cs-CZ" dirty="0" smtClean="0"/>
              <a:t>.</a:t>
            </a:r>
          </a:p>
          <a:p>
            <a:r>
              <a:rPr lang="cs-CZ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</a:t>
            </a:r>
            <a:r>
              <a:rPr lang="cs-CZ" dirty="0" smtClean="0"/>
              <a:t> chr.16,17,18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krátké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metacentrické</a:t>
            </a:r>
            <a:r>
              <a:rPr lang="cs-CZ" dirty="0" smtClean="0"/>
              <a:t> či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submetacentrické</a:t>
            </a:r>
            <a:r>
              <a:rPr lang="cs-CZ" dirty="0" smtClean="0"/>
              <a:t> chromozomy.</a:t>
            </a:r>
          </a:p>
          <a:p>
            <a:r>
              <a:rPr lang="cs-CZ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F: </a:t>
            </a:r>
            <a:r>
              <a:rPr lang="cs-CZ" dirty="0" smtClean="0"/>
              <a:t>chr.19,20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krátké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metacentrické</a:t>
            </a:r>
            <a:r>
              <a:rPr lang="cs-CZ" dirty="0" smtClean="0"/>
              <a:t> chromozomy.</a:t>
            </a:r>
          </a:p>
          <a:p>
            <a:r>
              <a:rPr lang="cs-CZ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</a:t>
            </a:r>
            <a:r>
              <a:rPr lang="cs-CZ" dirty="0" smtClean="0"/>
              <a:t> chr.21,22,Y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krátké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akrocentrické</a:t>
            </a:r>
            <a:r>
              <a:rPr lang="cs-CZ" dirty="0" smtClean="0"/>
              <a:t> chromozomy obsahující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satelity</a:t>
            </a:r>
            <a:r>
              <a:rPr lang="cs-CZ" dirty="0" smtClean="0"/>
              <a:t> (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je však neobsahuje</a:t>
            </a:r>
            <a:r>
              <a:rPr lang="cs-CZ" dirty="0" smtClean="0"/>
              <a:t>).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07810" y="235481"/>
            <a:ext cx="4978896" cy="770344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260648"/>
            <a:ext cx="2458616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jadérko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2611" y="1124744"/>
            <a:ext cx="7920880" cy="5733256"/>
          </a:xfrm>
        </p:spPr>
        <p:txBody>
          <a:bodyPr>
            <a:norm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Organizátory jadérka</a:t>
            </a: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(</a:t>
            </a:r>
            <a:r>
              <a:rPr lang="cs-CZ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nucleolar</a:t>
            </a:r>
            <a:r>
              <a:rPr lang="cs-CZ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organizer</a:t>
            </a:r>
            <a:r>
              <a:rPr lang="cs-CZ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cs-CZ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NORs</a:t>
            </a:r>
            <a:r>
              <a:rPr lang="cs-CZ" sz="2500" dirty="0" smtClean="0"/>
              <a:t>) leží v oblasti</a:t>
            </a:r>
            <a:br>
              <a:rPr lang="cs-CZ" sz="2500" dirty="0" smtClean="0"/>
            </a:br>
            <a:r>
              <a:rPr lang="cs-CZ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sekundárních</a:t>
            </a:r>
            <a:r>
              <a:rPr lang="cs-CZ" sz="2500" dirty="0" smtClean="0"/>
              <a:t> konstrikcí 10.</a:t>
            </a:r>
            <a:br>
              <a:rPr lang="cs-CZ" sz="2500" dirty="0" smtClean="0"/>
            </a:br>
            <a:r>
              <a:rPr lang="cs-CZ" sz="2500" dirty="0" err="1" smtClean="0"/>
              <a:t>dekondenzovaných</a:t>
            </a:r>
            <a:r>
              <a:rPr lang="cs-CZ" sz="2500" dirty="0" smtClean="0"/>
              <a:t> </a:t>
            </a:r>
            <a:r>
              <a:rPr lang="cs-CZ" sz="2500" dirty="0" err="1" smtClean="0"/>
              <a:t>akrocentri</a:t>
            </a:r>
            <a:r>
              <a:rPr lang="cs-CZ" sz="2500" dirty="0" smtClean="0"/>
              <a:t>-</a:t>
            </a:r>
            <a:br>
              <a:rPr lang="cs-CZ" sz="2500" dirty="0" smtClean="0"/>
            </a:br>
            <a:r>
              <a:rPr lang="cs-CZ" sz="2500" dirty="0" err="1" smtClean="0"/>
              <a:t>ckých</a:t>
            </a:r>
            <a:r>
              <a:rPr lang="cs-CZ" sz="2500" dirty="0" smtClean="0"/>
              <a:t> chromosomů v </a:t>
            </a:r>
            <a:r>
              <a:rPr lang="cs-CZ" sz="2500" dirty="0" err="1" smtClean="0"/>
              <a:t>interfázi</a:t>
            </a:r>
            <a:r>
              <a:rPr lang="cs-CZ" sz="2500" dirty="0" smtClean="0"/>
              <a:t>.</a:t>
            </a:r>
          </a:p>
          <a:p>
            <a:r>
              <a:rPr lang="cs-CZ" sz="2500" dirty="0" smtClean="0"/>
              <a:t>Jejich chromatinové smyčky se</a:t>
            </a:r>
            <a:br>
              <a:rPr lang="cs-CZ" sz="2500" dirty="0" smtClean="0"/>
            </a:br>
            <a:r>
              <a:rPr lang="cs-CZ" sz="2500" dirty="0" smtClean="0"/>
              <a:t>shlukují a tvoří základ jadérka. </a:t>
            </a:r>
          </a:p>
          <a:p>
            <a:r>
              <a:rPr lang="cs-C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Funkcí</a:t>
            </a:r>
            <a:r>
              <a:rPr lang="cs-CZ" sz="2500" dirty="0" smtClean="0"/>
              <a:t> organizátoru jadérka je </a:t>
            </a:r>
            <a:r>
              <a:rPr lang="cs-C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formování a udržování jadérka v </a:t>
            </a:r>
            <a:r>
              <a:rPr lang="cs-CZ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interfázním</a:t>
            </a:r>
            <a:r>
              <a:rPr lang="cs-C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jádře</a:t>
            </a:r>
            <a:r>
              <a:rPr lang="cs-CZ" sz="2500" dirty="0" smtClean="0"/>
              <a:t>.</a:t>
            </a:r>
          </a:p>
          <a:p>
            <a:r>
              <a:rPr lang="cs-CZ" sz="2500" dirty="0" smtClean="0"/>
              <a:t>Obsahuje vysoký počet kopií </a:t>
            </a:r>
            <a:r>
              <a:rPr lang="cs-C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genů pro </a:t>
            </a:r>
            <a:r>
              <a:rPr lang="cs-CZ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rRNA</a:t>
            </a:r>
            <a:r>
              <a:rPr lang="cs-CZ" sz="2500" dirty="0" smtClean="0"/>
              <a:t>. Část ramínek chromosomů, která leží distálně od sekundární konstrikce se nazývá satelit.</a:t>
            </a:r>
          </a:p>
          <a:p>
            <a:endParaRPr lang="cs-CZ" sz="2500" dirty="0"/>
          </a:p>
        </p:txBody>
      </p:sp>
      <p:pic>
        <p:nvPicPr>
          <p:cNvPr id="32770" name="Picture 2" descr="http://sszdra-karvina.cz/bunka/bi/03eu/obr/jaderko1.jpg"/>
          <p:cNvPicPr>
            <a:picLocks noChangeAspect="1" noChangeArrowheads="1"/>
          </p:cNvPicPr>
          <p:nvPr/>
        </p:nvPicPr>
        <p:blipFill>
          <a:blip r:embed="rId2" cstate="print"/>
          <a:srcRect l="3926" t="2287" r="2775" b="3592"/>
          <a:stretch>
            <a:fillRect/>
          </a:stretch>
        </p:blipFill>
        <p:spPr bwMode="auto">
          <a:xfrm>
            <a:off x="4685573" y="705303"/>
            <a:ext cx="3422073" cy="250767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788024" y="32849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http://sszdra-karvina.cz/bunka/bi/</a:t>
            </a:r>
          </a:p>
          <a:p>
            <a:r>
              <a:rPr lang="cs-CZ" sz="1400" b="1" dirty="0" smtClean="0"/>
              <a:t>03eu/obr/jaderko1.jpg</a:t>
            </a:r>
            <a:endParaRPr lang="cs-CZ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908720"/>
            <a:ext cx="7239000" cy="5616624"/>
          </a:xfrm>
        </p:spPr>
        <p:txBody>
          <a:bodyPr>
            <a:normAutofit/>
          </a:bodyPr>
          <a:lstStyle/>
          <a:p>
            <a:r>
              <a:rPr lang="cs-CZ" b="1" dirty="0" smtClean="0"/>
              <a:t>1842: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Wilhelm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Naegeli</a:t>
            </a:r>
            <a:r>
              <a:rPr lang="cs-CZ" dirty="0" smtClean="0"/>
              <a:t> –</a:t>
            </a:r>
            <a:br>
              <a:rPr lang="cs-CZ" dirty="0" smtClean="0"/>
            </a:br>
            <a:r>
              <a:rPr lang="cs-CZ" dirty="0" smtClean="0"/>
              <a:t>poprvé pozoroval a popsal</a:t>
            </a:r>
            <a:br>
              <a:rPr lang="cs-CZ" dirty="0" smtClean="0"/>
            </a:br>
            <a:r>
              <a:rPr lang="cs-CZ" dirty="0" smtClean="0"/>
              <a:t>chromozomy.</a:t>
            </a:r>
          </a:p>
          <a:p>
            <a:r>
              <a:rPr lang="cs-CZ" b="1" dirty="0" smtClean="0"/>
              <a:t>1882: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Walter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Flemming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zakladatel </a:t>
            </a:r>
            <a:r>
              <a:rPr lang="cs-CZ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CYTOGENETIKY</a:t>
            </a:r>
            <a:br>
              <a:rPr lang="cs-CZ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První detailní popis</a:t>
            </a:r>
            <a:br>
              <a:rPr lang="cs-CZ" dirty="0" smtClean="0"/>
            </a:br>
            <a:r>
              <a:rPr lang="cs-CZ" dirty="0" smtClean="0"/>
              <a:t>chování chromozomů</a:t>
            </a:r>
            <a:br>
              <a:rPr lang="cs-CZ" dirty="0" smtClean="0"/>
            </a:br>
            <a:r>
              <a:rPr lang="cs-CZ" dirty="0" smtClean="0"/>
              <a:t>při jaderném a</a:t>
            </a:r>
            <a:br>
              <a:rPr lang="cs-CZ" dirty="0" smtClean="0"/>
            </a:br>
            <a:r>
              <a:rPr lang="cs-CZ" dirty="0" smtClean="0"/>
              <a:t>buněčném dělení. Společně s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Eduardem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Strasburgerem</a:t>
            </a:r>
            <a:r>
              <a:rPr lang="cs-CZ" dirty="0" smtClean="0"/>
              <a:t> a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Edouardem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Benedenem</a:t>
            </a:r>
            <a:r>
              <a:rPr lang="cs-CZ" dirty="0" smtClean="0"/>
              <a:t> (popis</a:t>
            </a:r>
            <a:br>
              <a:rPr lang="cs-CZ" dirty="0" smtClean="0"/>
            </a:br>
            <a:r>
              <a:rPr lang="cs-CZ" dirty="0" smtClean="0"/>
              <a:t>procesů s chromozomy</a:t>
            </a:r>
            <a:br>
              <a:rPr lang="cs-CZ" dirty="0" smtClean="0"/>
            </a:br>
            <a:r>
              <a:rPr lang="cs-CZ" dirty="0" smtClean="0"/>
              <a:t>při meióze.</a:t>
            </a:r>
          </a:p>
        </p:txBody>
      </p:sp>
      <p:pic>
        <p:nvPicPr>
          <p:cNvPr id="1026" name="Picture 2" descr="http://upload.wikimedia.org/wikipedia/commons/9/98/Carl_Wilhelm_von_Naeg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011371"/>
            <a:ext cx="1342861" cy="1800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384" y="320040"/>
            <a:ext cx="7848000" cy="612000"/>
          </a:xfrm>
        </p:spPr>
        <p:txBody>
          <a:bodyPr>
            <a:no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výzkumu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3219" y="2733517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http://cs.wikipedia.org/wiki/</a:t>
            </a:r>
          </a:p>
          <a:p>
            <a:r>
              <a:rPr lang="cs-CZ" sz="1200" b="1" dirty="0" smtClean="0"/>
              <a:t>Karl_</a:t>
            </a:r>
            <a:r>
              <a:rPr lang="cs-CZ" sz="1200" b="1" dirty="0" err="1" smtClean="0"/>
              <a:t>Wilhelm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von</a:t>
            </a:r>
            <a:r>
              <a:rPr lang="cs-CZ" sz="1200" b="1" dirty="0" smtClean="0"/>
              <a:t>_N%C3%A</a:t>
            </a:r>
          </a:p>
          <a:p>
            <a:r>
              <a:rPr lang="cs-CZ" sz="1200" b="1" dirty="0" smtClean="0"/>
              <a:t>4geli#</a:t>
            </a:r>
            <a:r>
              <a:rPr lang="cs-CZ" sz="1200" b="1" dirty="0" err="1" smtClean="0"/>
              <a:t>mediaviewer</a:t>
            </a:r>
            <a:r>
              <a:rPr lang="cs-CZ" sz="1200" b="1" dirty="0" smtClean="0"/>
              <a:t>/Soubor:</a:t>
            </a:r>
          </a:p>
          <a:p>
            <a:r>
              <a:rPr lang="cs-CZ" sz="1200" b="1" dirty="0" err="1" smtClean="0"/>
              <a:t>Carl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Wilhelm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von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Naegeli.jpg</a:t>
            </a:r>
            <a:endParaRPr lang="cs-CZ" sz="1400" b="1" dirty="0"/>
          </a:p>
        </p:txBody>
      </p:sp>
      <p:pic>
        <p:nvPicPr>
          <p:cNvPr id="1028" name="Picture 4" descr="http://upload.wikimedia.org/wikipedia/commons/f/fe/Walther_flemm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3016"/>
            <a:ext cx="1375200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985004" y="3573016"/>
            <a:ext cx="2625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http://cs.wikipedia.org/wiki/</a:t>
            </a:r>
          </a:p>
          <a:p>
            <a:r>
              <a:rPr lang="cs-CZ" sz="1200" b="1" dirty="0" err="1" smtClean="0"/>
              <a:t>Walther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Flemming</a:t>
            </a:r>
            <a:r>
              <a:rPr lang="cs-CZ" sz="1200" b="1" dirty="0" smtClean="0"/>
              <a:t>#</a:t>
            </a:r>
            <a:r>
              <a:rPr lang="cs-CZ" sz="1200" b="1" dirty="0" err="1" smtClean="0"/>
              <a:t>mediaviewer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Soubor:</a:t>
            </a:r>
            <a:r>
              <a:rPr lang="cs-CZ" sz="1200" b="1" dirty="0" err="1" smtClean="0"/>
              <a:t>Walther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flemming.gif</a:t>
            </a:r>
            <a:endParaRPr lang="cs-CZ" sz="1200" b="1" dirty="0"/>
          </a:p>
        </p:txBody>
      </p:sp>
      <p:pic>
        <p:nvPicPr>
          <p:cNvPr id="1030" name="Picture 6" descr="http://upload.wikimedia.org/wikipedia/commons/2/20/Eduard_Adolf_Strasbur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903" y="3573016"/>
            <a:ext cx="1290465" cy="1800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883151" y="5286352"/>
            <a:ext cx="2332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http://upload.wikimedia.org/</a:t>
            </a:r>
          </a:p>
          <a:p>
            <a:r>
              <a:rPr lang="cs-CZ" sz="1200" b="1" dirty="0" err="1" smtClean="0"/>
              <a:t>wikipedia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commons</a:t>
            </a:r>
            <a:r>
              <a:rPr lang="cs-CZ" sz="1200" b="1" dirty="0" smtClean="0"/>
              <a:t>/2/20/</a:t>
            </a:r>
          </a:p>
          <a:p>
            <a:r>
              <a:rPr lang="cs-CZ" sz="1200" b="1" dirty="0" smtClean="0"/>
              <a:t>Eduard_Adolf_</a:t>
            </a:r>
            <a:r>
              <a:rPr lang="cs-CZ" sz="1200" b="1" dirty="0" err="1" smtClean="0"/>
              <a:t>Strasburger.jpg</a:t>
            </a:r>
            <a:endParaRPr lang="cs-CZ" sz="1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26199" y="6306587"/>
            <a:ext cx="24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fotosimagenes.org</a:t>
            </a:r>
            <a:r>
              <a:rPr lang="cs-CZ" sz="1200" b="1" dirty="0" smtClean="0"/>
              <a:t>/</a:t>
            </a:r>
          </a:p>
          <a:p>
            <a:r>
              <a:rPr lang="cs-CZ" sz="1200" b="1" dirty="0" err="1" smtClean="0"/>
              <a:t>edouard</a:t>
            </a:r>
            <a:r>
              <a:rPr lang="cs-CZ" sz="1200" b="1" dirty="0" smtClean="0"/>
              <a:t>-van-</a:t>
            </a:r>
            <a:r>
              <a:rPr lang="cs-CZ" sz="1200" b="1" dirty="0" err="1" smtClean="0"/>
              <a:t>beneden</a:t>
            </a:r>
            <a:endParaRPr lang="cs-CZ" sz="1200" b="1" dirty="0"/>
          </a:p>
        </p:txBody>
      </p:sp>
      <p:pic>
        <p:nvPicPr>
          <p:cNvPr id="4" name="Picture 2" descr="http://www.fotosimagenes.org/imagenes/edouard-van-beneden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144" y="5013376"/>
            <a:ext cx="1455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7920880" cy="59492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 smtClean="0"/>
              <a:t>1888:</a:t>
            </a:r>
            <a:r>
              <a:rPr lang="cs-CZ" dirty="0" smtClean="0"/>
              <a:t>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Heinrich Wilhelm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Gottfried von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Waldeyer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-Hartz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 Zavedl pojem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r>
              <a:rPr lang="cs-CZ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1</a:t>
            </a:r>
            <a:r>
              <a:rPr lang="cs-CZ" b="1" dirty="0" smtClean="0"/>
              <a:t>902: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Theodor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Boveri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-Walter </a:t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Sutton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chromozomová teorie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100" dirty="0" smtClean="0"/>
              <a:t>(také známá jako teorie chromozomové</a:t>
            </a:r>
            <a:br>
              <a:rPr lang="cs-CZ" sz="2100" dirty="0" smtClean="0"/>
            </a:br>
            <a:r>
              <a:rPr lang="cs-CZ" sz="2100" dirty="0" smtClean="0"/>
              <a:t>dědičnosti nebo </a:t>
            </a: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</a:t>
            </a:r>
            <a:r>
              <a:rPr lang="cs-CZ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Sutton</a:t>
            </a: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b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Boveri</a:t>
            </a:r>
            <a:r>
              <a:rPr lang="cs-CZ" sz="2100" dirty="0" smtClean="0"/>
              <a:t> )</a:t>
            </a:r>
            <a:r>
              <a:rPr lang="cs-CZ" dirty="0" smtClean="0"/>
              <a:t>. Je základní sjednocující teorií genetiky,</a:t>
            </a:r>
            <a:br>
              <a:rPr lang="cs-CZ" dirty="0" smtClean="0"/>
            </a:br>
            <a:r>
              <a:rPr lang="cs-CZ" dirty="0" smtClean="0"/>
              <a:t>která identifikuje chromozomy jako nosiče genetického materiálu.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48872" cy="698336"/>
          </a:xfrm>
        </p:spPr>
        <p:txBody>
          <a:bodyPr>
            <a:no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výzkumu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chromozomů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Theodor_boveri_walter_sutton.png (301×22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88718"/>
            <a:ext cx="2867025" cy="21526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907704" y="6381328"/>
            <a:ext cx="337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http://en.wikipedia.org/wiki/File:Theodor_boveri_walter_sutton.png</a:t>
            </a:r>
            <a:endParaRPr lang="cs-CZ" sz="1200" b="1" dirty="0"/>
          </a:p>
        </p:txBody>
      </p:sp>
      <p:sp>
        <p:nvSpPr>
          <p:cNvPr id="8" name="Obdélník 7"/>
          <p:cNvSpPr/>
          <p:nvPr/>
        </p:nvSpPr>
        <p:spPr>
          <a:xfrm>
            <a:off x="2627784" y="1772816"/>
            <a:ext cx="2016224" cy="36004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364" name="Picture 4" descr="http://upload.wikimedia.org/wikipedia/commons/4/47/Wilhelm_von_Waldeyer-Har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3000"/>
            <a:ext cx="1679316" cy="2376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948264" y="2188021"/>
            <a:ext cx="115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http://upload.wikimedia.org/wikipedia/commons/4/47/Wilhelm_von_Waldeyer-Hartz.jpg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Přímá spojovací šipka 43"/>
          <p:cNvCxnSpPr>
            <a:stCxn id="15" idx="3"/>
            <a:endCxn id="42" idx="1"/>
          </p:cNvCxnSpPr>
          <p:nvPr/>
        </p:nvCxnSpPr>
        <p:spPr>
          <a:xfrm flipV="1">
            <a:off x="1115616" y="1167258"/>
            <a:ext cx="3240360" cy="308709"/>
          </a:xfrm>
          <a:prstGeom prst="straightConnector1">
            <a:avLst/>
          </a:prstGeom>
          <a:ln w="12700" cap="rnd">
            <a:solidFill>
              <a:srgbClr val="FF0000"/>
            </a:solidFill>
            <a:prstDash val="solid"/>
            <a:bevel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bp2.blogger.com/_7XmD8w1yTeY/R4CoEXjDNbI/AAAAAAAAAAk/9iqU5vud0VQ/s1600/centr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2511600" cy="3276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194920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719611" y="1043967"/>
            <a:ext cx="396005" cy="5633323"/>
            <a:chOff x="719611" y="1043967"/>
            <a:chExt cx="396005" cy="5633323"/>
          </a:xfrm>
        </p:grpSpPr>
        <p:sp>
          <p:nvSpPr>
            <p:cNvPr id="13" name="Zaoblený obdélník 12"/>
            <p:cNvSpPr/>
            <p:nvPr/>
          </p:nvSpPr>
          <p:spPr>
            <a:xfrm>
              <a:off x="719616" y="1916832"/>
              <a:ext cx="396000" cy="1476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719611" y="3401290"/>
              <a:ext cx="396000" cy="3276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719616" y="1043967"/>
              <a:ext cx="396000" cy="864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>
              <a:spLocks noChangeAspect="1"/>
            </p:cNvSpPr>
            <p:nvPr/>
          </p:nvSpPr>
          <p:spPr>
            <a:xfrm>
              <a:off x="855243" y="3348603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841383" y="1847557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/>
            <p:nvPr/>
          </p:nvSpPr>
          <p:spPr>
            <a:xfrm>
              <a:off x="744213" y="1055469"/>
              <a:ext cx="360040" cy="21602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Elipsa 19"/>
            <p:cNvSpPr/>
            <p:nvPr/>
          </p:nvSpPr>
          <p:spPr>
            <a:xfrm>
              <a:off x="730353" y="6445137"/>
              <a:ext cx="360040" cy="21602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849551" y="3041250"/>
            <a:ext cx="2376000" cy="68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CENTROMERA</a:t>
            </a:r>
            <a:b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(primární konstrikce)</a:t>
            </a:r>
            <a:endParaRPr lang="cs-CZ" dirty="0"/>
          </a:p>
        </p:txBody>
      </p:sp>
      <p:cxnSp>
        <p:nvCxnSpPr>
          <p:cNvPr id="25" name="Přímá spojovací šipka 24"/>
          <p:cNvCxnSpPr/>
          <p:nvPr/>
        </p:nvCxnSpPr>
        <p:spPr>
          <a:xfrm rot="60000" flipV="1">
            <a:off x="1026964" y="3375918"/>
            <a:ext cx="828000" cy="28965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849551" y="6321268"/>
            <a:ext cx="1739319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TELOMERA</a:t>
            </a:r>
            <a:endParaRPr lang="cs-CZ" dirty="0"/>
          </a:p>
        </p:txBody>
      </p:sp>
      <p:cxnSp>
        <p:nvCxnSpPr>
          <p:cNvPr id="29" name="Přímá spojovací šipka 28"/>
          <p:cNvCxnSpPr/>
          <p:nvPr/>
        </p:nvCxnSpPr>
        <p:spPr>
          <a:xfrm rot="120000" flipV="1">
            <a:off x="1099264" y="6542313"/>
            <a:ext cx="756000" cy="28965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avá složená závorka 29"/>
          <p:cNvSpPr/>
          <p:nvPr/>
        </p:nvSpPr>
        <p:spPr>
          <a:xfrm>
            <a:off x="1173769" y="3415145"/>
            <a:ext cx="648072" cy="3132000"/>
          </a:xfrm>
          <a:prstGeom prst="rightBrace">
            <a:avLst>
              <a:gd name="adj1" fmla="val 29656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1846623" y="4631063"/>
            <a:ext cx="1872000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RAMÉNKO</a:t>
            </a:r>
            <a:b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(delší raménko)</a:t>
            </a:r>
            <a:endParaRPr lang="cs-CZ" dirty="0"/>
          </a:p>
        </p:txBody>
      </p:sp>
      <p:sp>
        <p:nvSpPr>
          <p:cNvPr id="32" name="Pravá složená závorka 31"/>
          <p:cNvSpPr/>
          <p:nvPr/>
        </p:nvSpPr>
        <p:spPr>
          <a:xfrm>
            <a:off x="1173764" y="1152454"/>
            <a:ext cx="648072" cy="2232000"/>
          </a:xfrm>
          <a:prstGeom prst="rightBrace">
            <a:avLst>
              <a:gd name="adj1" fmla="val 29656"/>
              <a:gd name="adj2" fmla="val 6613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1846618" y="2263207"/>
            <a:ext cx="1908000" cy="72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RAMÉNKO</a:t>
            </a:r>
            <a:b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(kratší raménko)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49551" y="1459807"/>
            <a:ext cx="3852000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 KONSTRIKCE</a:t>
            </a:r>
            <a:b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(NOR – organizátor jadérka)</a:t>
            </a:r>
            <a:endParaRPr lang="cs-CZ" dirty="0"/>
          </a:p>
        </p:txBody>
      </p:sp>
      <p:cxnSp>
        <p:nvCxnSpPr>
          <p:cNvPr id="35" name="Přímá spojovací šipka 34"/>
          <p:cNvCxnSpPr/>
          <p:nvPr/>
        </p:nvCxnSpPr>
        <p:spPr>
          <a:xfrm rot="60000" flipV="1">
            <a:off x="1026959" y="1896927"/>
            <a:ext cx="828000" cy="28965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20000" flipV="1">
            <a:off x="1085449" y="1132272"/>
            <a:ext cx="756000" cy="28965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597705" y="3204587"/>
            <a:ext cx="21602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1838428" y="3822387"/>
            <a:ext cx="3960000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KINETOCHOR </a:t>
            </a:r>
            <a:r>
              <a:rPr lang="cs-CZ" sz="2400" dirty="0" smtClean="0"/>
              <a:t>(</a:t>
            </a:r>
            <a:r>
              <a:rPr lang="cs-CZ" dirty="0" smtClean="0"/>
              <a:t>proteinový komplex - upínání dělícího vřeténka)</a:t>
            </a:r>
            <a:endParaRPr lang="cs-CZ" dirty="0"/>
          </a:p>
        </p:txBody>
      </p:sp>
      <p:cxnSp>
        <p:nvCxnSpPr>
          <p:cNvPr id="39" name="Přímá spojovací šipka 38"/>
          <p:cNvCxnSpPr/>
          <p:nvPr/>
        </p:nvCxnSpPr>
        <p:spPr>
          <a:xfrm rot="2160000" flipV="1">
            <a:off x="717948" y="3894088"/>
            <a:ext cx="1224000" cy="28965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03480" y="515893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http://janecolden.blogspot.cz/2008/01/cell-division-vocabulary.html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4355976" y="936425"/>
            <a:ext cx="1348831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satelit</a:t>
            </a:r>
            <a:endParaRPr lang="cs-CZ" cap="all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846623" y="936430"/>
            <a:ext cx="1739319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TELOMERA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83076"/>
            <a:ext cx="5338936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8949"/>
            <a:ext cx="2028525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074" y="998236"/>
            <a:ext cx="932681" cy="42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ovéPole 51"/>
          <p:cNvSpPr txBox="1"/>
          <p:nvPr/>
        </p:nvSpPr>
        <p:spPr>
          <a:xfrm>
            <a:off x="6045526" y="51238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http://en.wikipedia.org/wiki/File:NHGRI_human_male_karyotype.png</a:t>
            </a:r>
            <a:endParaRPr lang="cs-CZ" sz="1200" b="1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203935" y="5982379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http://gymtri.trinec.org/soubory/Biologie/5-rocnik/genetika/genetika-bunky/chromozom.jpg</a:t>
            </a:r>
            <a:endParaRPr lang="cs-CZ" sz="1200" b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-41565" y="5705546"/>
            <a:ext cx="22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DVOUCHROMATIDOVÝ </a:t>
            </a:r>
          </a:p>
          <a:p>
            <a:pPr algn="ctr"/>
            <a:r>
              <a:rPr lang="cs-CZ" sz="16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sz="16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242651" y="5724545"/>
            <a:ext cx="23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JEDNOCHROMATIDOVÝ </a:t>
            </a:r>
          </a:p>
          <a:p>
            <a:pPr algn="ctr"/>
            <a:r>
              <a:rPr lang="cs-CZ" sz="16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sz="16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9" name="Skupina 78"/>
          <p:cNvGrpSpPr/>
          <p:nvPr/>
        </p:nvGrpSpPr>
        <p:grpSpPr>
          <a:xfrm>
            <a:off x="377677" y="1052736"/>
            <a:ext cx="1458019" cy="4716000"/>
            <a:chOff x="-1260648" y="2276872"/>
            <a:chExt cx="1458019" cy="4716000"/>
          </a:xfrm>
        </p:grpSpPr>
        <p:grpSp>
          <p:nvGrpSpPr>
            <p:cNvPr id="44" name="Skupina 43"/>
            <p:cNvGrpSpPr>
              <a:grpSpLocks noChangeAspect="1"/>
            </p:cNvGrpSpPr>
            <p:nvPr/>
          </p:nvGrpSpPr>
          <p:grpSpPr>
            <a:xfrm>
              <a:off x="-1260648" y="2276872"/>
              <a:ext cx="1458019" cy="4716000"/>
              <a:chOff x="356269" y="1025540"/>
              <a:chExt cx="1455136" cy="4706717"/>
            </a:xfrm>
          </p:grpSpPr>
          <p:sp>
            <p:nvSpPr>
              <p:cNvPr id="45" name="Zaoblený obdélník 5"/>
              <p:cNvSpPr/>
              <p:nvPr/>
            </p:nvSpPr>
            <p:spPr>
              <a:xfrm rot="21000000">
                <a:off x="683466" y="1729161"/>
                <a:ext cx="325906" cy="1214737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Zaoblený obdélník 7"/>
              <p:cNvSpPr/>
              <p:nvPr/>
            </p:nvSpPr>
            <p:spPr>
              <a:xfrm rot="21000000">
                <a:off x="514993" y="1025540"/>
                <a:ext cx="325906" cy="71106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Elipsa 50"/>
              <p:cNvSpPr>
                <a:spLocks noChangeAspect="1"/>
              </p:cNvSpPr>
              <p:nvPr/>
            </p:nvSpPr>
            <p:spPr>
              <a:xfrm rot="21000000">
                <a:off x="678654" y="1681947"/>
                <a:ext cx="118511" cy="118511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Elipsa 57"/>
              <p:cNvSpPr/>
              <p:nvPr/>
            </p:nvSpPr>
            <p:spPr>
              <a:xfrm rot="21000000">
                <a:off x="490496" y="1037967"/>
                <a:ext cx="296311" cy="177786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Zaoblený obdélník 58"/>
              <p:cNvSpPr/>
              <p:nvPr/>
            </p:nvSpPr>
            <p:spPr>
              <a:xfrm rot="600000">
                <a:off x="1167246" y="1729161"/>
                <a:ext cx="325906" cy="1214737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Zaoblený obdélník 59"/>
              <p:cNvSpPr/>
              <p:nvPr/>
            </p:nvSpPr>
            <p:spPr>
              <a:xfrm rot="600000">
                <a:off x="1335719" y="1025540"/>
                <a:ext cx="325906" cy="71106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Elipsa 60"/>
              <p:cNvSpPr>
                <a:spLocks noChangeAspect="1"/>
              </p:cNvSpPr>
              <p:nvPr/>
            </p:nvSpPr>
            <p:spPr>
              <a:xfrm rot="600000">
                <a:off x="1372591" y="1680737"/>
                <a:ext cx="118511" cy="118511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Elipsa 61"/>
              <p:cNvSpPr/>
              <p:nvPr/>
            </p:nvSpPr>
            <p:spPr>
              <a:xfrm rot="600000">
                <a:off x="1400537" y="1039858"/>
                <a:ext cx="296311" cy="177786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Zaoblený obdélník 62"/>
              <p:cNvSpPr/>
              <p:nvPr/>
            </p:nvSpPr>
            <p:spPr>
              <a:xfrm rot="600000">
                <a:off x="541323" y="3036134"/>
                <a:ext cx="325906" cy="269612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Elipsa 63"/>
              <p:cNvSpPr/>
              <p:nvPr/>
            </p:nvSpPr>
            <p:spPr>
              <a:xfrm rot="720000">
                <a:off x="356269" y="5526697"/>
                <a:ext cx="296311" cy="177786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Zaoblený obdélník 64"/>
              <p:cNvSpPr/>
              <p:nvPr/>
            </p:nvSpPr>
            <p:spPr>
              <a:xfrm rot="21000000">
                <a:off x="1289816" y="3036134"/>
                <a:ext cx="325906" cy="269612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Elipsa 65"/>
              <p:cNvSpPr/>
              <p:nvPr/>
            </p:nvSpPr>
            <p:spPr>
              <a:xfrm rot="21000000">
                <a:off x="1515094" y="5523303"/>
                <a:ext cx="296311" cy="177786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délník 66"/>
              <p:cNvSpPr/>
              <p:nvPr/>
            </p:nvSpPr>
            <p:spPr>
              <a:xfrm>
                <a:off x="896892" y="2769533"/>
                <a:ext cx="385161" cy="11851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bdélník 67"/>
              <p:cNvSpPr/>
              <p:nvPr/>
            </p:nvSpPr>
            <p:spPr>
              <a:xfrm>
                <a:off x="885485" y="3077398"/>
                <a:ext cx="385161" cy="11851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>
                <a:spLocks/>
              </p:cNvSpPr>
              <p:nvPr/>
            </p:nvSpPr>
            <p:spPr>
              <a:xfrm>
                <a:off x="766923" y="2890150"/>
                <a:ext cx="622184" cy="23702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0" name="Zástupný symbol pro obsah 60" descr="Obrázek1.png"/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000000">
                <a:off x="1318644" y="3065510"/>
                <a:ext cx="252000" cy="2520000"/>
              </a:xfrm>
              <a:prstGeom prst="rect">
                <a:avLst/>
              </a:prstGeom>
            </p:spPr>
          </p:pic>
          <p:pic>
            <p:nvPicPr>
              <p:cNvPr id="71" name="Zástupný symbol pro obsah 60" descr="Obrázek1.png"/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600000">
                <a:off x="570854" y="3107075"/>
                <a:ext cx="252000" cy="2520000"/>
              </a:xfrm>
              <a:prstGeom prst="rect">
                <a:avLst/>
              </a:prstGeom>
            </p:spPr>
          </p:pic>
          <p:pic>
            <p:nvPicPr>
              <p:cNvPr id="72" name="Zástupný symbol pro obsah 60" descr="Obrázek1.png"/>
              <p:cNvPicPr>
                <a:picLocks/>
              </p:cNvPicPr>
              <p:nvPr/>
            </p:nvPicPr>
            <p:blipFill>
              <a:blip r:embed="rId4" cstate="print"/>
              <a:srcRect r="-15834" b="50505"/>
              <a:stretch>
                <a:fillRect/>
              </a:stretch>
            </p:blipFill>
            <p:spPr>
              <a:xfrm rot="21000000">
                <a:off x="709363" y="1713204"/>
                <a:ext cx="291903" cy="1152000"/>
              </a:xfrm>
              <a:prstGeom prst="rect">
                <a:avLst/>
              </a:prstGeom>
            </p:spPr>
          </p:pic>
          <p:pic>
            <p:nvPicPr>
              <p:cNvPr id="73" name="Zástupný symbol pro obsah 60" descr="Obrázek1.png"/>
              <p:cNvPicPr>
                <a:picLocks/>
              </p:cNvPicPr>
              <p:nvPr/>
            </p:nvPicPr>
            <p:blipFill>
              <a:blip r:embed="rId4" cstate="print"/>
              <a:srcRect r="-15834" b="50505"/>
              <a:stretch>
                <a:fillRect/>
              </a:stretch>
            </p:blipFill>
            <p:spPr>
              <a:xfrm rot="600000">
                <a:off x="1194283" y="1713199"/>
                <a:ext cx="291903" cy="1152000"/>
              </a:xfrm>
              <a:prstGeom prst="rect">
                <a:avLst/>
              </a:prstGeom>
            </p:spPr>
          </p:pic>
          <p:pic>
            <p:nvPicPr>
              <p:cNvPr id="74" name="Zástupný symbol pro obsah 60" descr="Obrázek1.png"/>
              <p:cNvPicPr>
                <a:picLocks/>
              </p:cNvPicPr>
              <p:nvPr/>
            </p:nvPicPr>
            <p:blipFill>
              <a:blip r:embed="rId4" cstate="print"/>
              <a:srcRect r="-21346" b="75371"/>
              <a:stretch>
                <a:fillRect/>
              </a:stretch>
            </p:blipFill>
            <p:spPr>
              <a:xfrm rot="600000">
                <a:off x="1365972" y="1105376"/>
                <a:ext cx="305794" cy="573237"/>
              </a:xfrm>
              <a:prstGeom prst="rect">
                <a:avLst/>
              </a:prstGeom>
            </p:spPr>
          </p:pic>
          <p:pic>
            <p:nvPicPr>
              <p:cNvPr id="75" name="Zástupný symbol pro obsah 60" descr="Obrázek1.png"/>
              <p:cNvPicPr>
                <a:picLocks/>
              </p:cNvPicPr>
              <p:nvPr/>
            </p:nvPicPr>
            <p:blipFill>
              <a:blip r:embed="rId4" cstate="print"/>
              <a:srcRect r="-21346" b="75371"/>
              <a:stretch>
                <a:fillRect/>
              </a:stretch>
            </p:blipFill>
            <p:spPr>
              <a:xfrm rot="21000000">
                <a:off x="534667" y="1077661"/>
                <a:ext cx="305794" cy="573237"/>
              </a:xfrm>
              <a:prstGeom prst="rect">
                <a:avLst/>
              </a:prstGeom>
            </p:spPr>
          </p:pic>
        </p:grpSp>
        <p:sp>
          <p:nvSpPr>
            <p:cNvPr id="76" name="Elipsa 75"/>
            <p:cNvSpPr/>
            <p:nvPr/>
          </p:nvSpPr>
          <p:spPr>
            <a:xfrm>
              <a:off x="-319078" y="4095395"/>
              <a:ext cx="177787" cy="35557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Elipsa 76"/>
            <p:cNvSpPr/>
            <p:nvPr/>
          </p:nvSpPr>
          <p:spPr>
            <a:xfrm>
              <a:off x="-945286" y="4095395"/>
              <a:ext cx="177787" cy="35557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ovací čára 77"/>
            <p:cNvCxnSpPr/>
            <p:nvPr/>
          </p:nvCxnSpPr>
          <p:spPr>
            <a:xfrm rot="60000">
              <a:off x="-544534" y="2320934"/>
              <a:ext cx="59262" cy="4622439"/>
            </a:xfrm>
            <a:prstGeom prst="line">
              <a:avLst/>
            </a:prstGeom>
            <a:ln w="25400" cap="rnd">
              <a:solidFill>
                <a:srgbClr val="FF0000"/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>
            <a:grpSpLocks noChangeAspect="1"/>
          </p:cNvGrpSpPr>
          <p:nvPr/>
        </p:nvGrpSpPr>
        <p:grpSpPr>
          <a:xfrm>
            <a:off x="4992037" y="1089264"/>
            <a:ext cx="660083" cy="4716000"/>
            <a:chOff x="2515103" y="1738846"/>
            <a:chExt cx="668829" cy="4778484"/>
          </a:xfrm>
        </p:grpSpPr>
        <p:grpSp>
          <p:nvGrpSpPr>
            <p:cNvPr id="81" name="Skupina 226"/>
            <p:cNvGrpSpPr/>
            <p:nvPr/>
          </p:nvGrpSpPr>
          <p:grpSpPr>
            <a:xfrm>
              <a:off x="2515103" y="1738846"/>
              <a:ext cx="668829" cy="4778484"/>
              <a:chOff x="2515103" y="1738846"/>
              <a:chExt cx="668829" cy="4778484"/>
            </a:xfrm>
          </p:grpSpPr>
          <p:grpSp>
            <p:nvGrpSpPr>
              <p:cNvPr id="83" name="Skupina 225"/>
              <p:cNvGrpSpPr/>
              <p:nvPr/>
            </p:nvGrpSpPr>
            <p:grpSpPr>
              <a:xfrm>
                <a:off x="2515103" y="1738846"/>
                <a:ext cx="668829" cy="4778484"/>
                <a:chOff x="2515103" y="1738846"/>
                <a:chExt cx="668829" cy="4778484"/>
              </a:xfrm>
            </p:grpSpPr>
            <p:sp>
              <p:nvSpPr>
                <p:cNvPr id="85" name="Zaoblený obdélník 84"/>
                <p:cNvSpPr/>
                <p:nvPr/>
              </p:nvSpPr>
              <p:spPr>
                <a:xfrm rot="21000000">
                  <a:off x="2649206" y="3753313"/>
                  <a:ext cx="334115" cy="2764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6" name="Elipsa 85"/>
                <p:cNvSpPr/>
                <p:nvPr/>
              </p:nvSpPr>
              <p:spPr>
                <a:xfrm rot="21000000">
                  <a:off x="2880157" y="6303114"/>
                  <a:ext cx="303775" cy="182263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7" name="Zaoblený obdélník 86"/>
                <p:cNvSpPr/>
                <p:nvPr/>
              </p:nvSpPr>
              <p:spPr>
                <a:xfrm rot="600000">
                  <a:off x="2523549" y="2460187"/>
                  <a:ext cx="334115" cy="12453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Elipsa 87"/>
                <p:cNvSpPr>
                  <a:spLocks noChangeAspect="1"/>
                </p:cNvSpPr>
                <p:nvPr/>
              </p:nvSpPr>
              <p:spPr>
                <a:xfrm>
                  <a:off x="2515103" y="3650411"/>
                  <a:ext cx="121496" cy="121495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9" name="Zaoblený obdélník 88"/>
                <p:cNvSpPr/>
                <p:nvPr/>
              </p:nvSpPr>
              <p:spPr>
                <a:xfrm rot="600000">
                  <a:off x="2696265" y="1738846"/>
                  <a:ext cx="334115" cy="7289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0" name="Elipsa 89"/>
                <p:cNvSpPr>
                  <a:spLocks noChangeAspect="1"/>
                </p:cNvSpPr>
                <p:nvPr/>
              </p:nvSpPr>
              <p:spPr>
                <a:xfrm rot="600000">
                  <a:off x="2734066" y="2410543"/>
                  <a:ext cx="121496" cy="121495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1" name="Elipsa 90"/>
                <p:cNvSpPr/>
                <p:nvPr/>
              </p:nvSpPr>
              <p:spPr>
                <a:xfrm rot="600000">
                  <a:off x="2762715" y="1753526"/>
                  <a:ext cx="303775" cy="182263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pic>
            <p:nvPicPr>
              <p:cNvPr id="84" name="Zástupný symbol pro obsah 60" descr="Obrázek1.png"/>
              <p:cNvPicPr>
                <a:picLocks noChangeAspect="1"/>
              </p:cNvPicPr>
              <p:nvPr/>
            </p:nvPicPr>
            <p:blipFill>
              <a:blip r:embed="rId4" cstate="print"/>
              <a:srcRect r="-21346" b="75371"/>
              <a:stretch>
                <a:fillRect/>
              </a:stretch>
            </p:blipFill>
            <p:spPr>
              <a:xfrm rot="600000">
                <a:off x="2733385" y="1822722"/>
                <a:ext cx="305794" cy="573237"/>
              </a:xfrm>
              <a:prstGeom prst="rect">
                <a:avLst/>
              </a:prstGeom>
            </p:spPr>
          </p:pic>
        </p:grpSp>
        <p:pic>
          <p:nvPicPr>
            <p:cNvPr id="82" name="Zástupný symbol pro obsah 60" descr="Obrázek1.png"/>
            <p:cNvPicPr>
              <a:picLocks noChangeAspect="1"/>
            </p:cNvPicPr>
            <p:nvPr/>
          </p:nvPicPr>
          <p:blipFill>
            <a:blip r:embed="rId4" cstate="print"/>
            <a:srcRect r="-15834" b="50505"/>
            <a:stretch>
              <a:fillRect/>
            </a:stretch>
          </p:blipFill>
          <p:spPr>
            <a:xfrm rot="600000">
              <a:off x="2551130" y="2495635"/>
              <a:ext cx="291903" cy="1152000"/>
            </a:xfrm>
            <a:prstGeom prst="rect">
              <a:avLst/>
            </a:prstGeom>
          </p:spPr>
        </p:pic>
      </p:grpSp>
      <p:sp>
        <p:nvSpPr>
          <p:cNvPr id="92" name="Elipsa 91"/>
          <p:cNvSpPr/>
          <p:nvPr/>
        </p:nvSpPr>
        <p:spPr>
          <a:xfrm>
            <a:off x="4809772" y="2889464"/>
            <a:ext cx="182265" cy="3645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3" name="Zástupný symbol pro obsah 60" descr="Obrázek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-600000">
            <a:off x="5129054" y="3071200"/>
            <a:ext cx="255600" cy="25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Zástupný symbol pro obsah 26"/>
          <p:cNvGraphicFramePr>
            <a:graphicFrameLocks noGrp="1"/>
          </p:cNvGraphicFramePr>
          <p:nvPr>
            <p:ph idx="1"/>
          </p:nvPr>
        </p:nvGraphicFramePr>
        <p:xfrm>
          <a:off x="2699790" y="980729"/>
          <a:ext cx="5256585" cy="568863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409094"/>
                <a:gridCol w="1847491"/>
              </a:tblGrid>
              <a:tr h="113772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ln>
                            <a:solidFill>
                              <a:srgbClr val="00B05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 </a:t>
                      </a:r>
                      <a:r>
                        <a:rPr lang="cs-CZ" sz="2600" dirty="0" smtClean="0">
                          <a:ln>
                            <a:solidFill>
                              <a:srgbClr val="00B05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chromozomu</a:t>
                      </a:r>
                      <a:endParaRPr lang="cs-CZ" sz="2600" b="1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n>
                            <a:solidFill>
                              <a:srgbClr val="00B05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p/(p+q)</a:t>
                      </a:r>
                      <a:endParaRPr lang="cs-CZ" sz="3200" b="1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METACENTRICKÝ</a:t>
                      </a:r>
                      <a:endParaRPr lang="cs-CZ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 – 0,45</a:t>
                      </a:r>
                      <a:endParaRPr lang="cs-CZ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SUBMETACENTRICKÝ</a:t>
                      </a:r>
                      <a:endParaRPr lang="cs-CZ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0,45 – 0,25</a:t>
                      </a:r>
                      <a:endParaRPr lang="cs-CZ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AKROCENTRICKÝ</a:t>
                      </a:r>
                      <a:endParaRPr lang="cs-CZ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0,25 – 0,15</a:t>
                      </a:r>
                      <a:endParaRPr lang="cs-CZ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TELOCENTRICKÝ</a:t>
                      </a:r>
                      <a:endParaRPr lang="cs-CZ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 0,15</a:t>
                      </a:r>
                      <a:endParaRPr lang="cs-CZ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Zaoblený obdélník 25"/>
          <p:cNvSpPr/>
          <p:nvPr/>
        </p:nvSpPr>
        <p:spPr>
          <a:xfrm>
            <a:off x="1763683" y="4725144"/>
            <a:ext cx="576064" cy="79208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33893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19611" y="1055469"/>
            <a:ext cx="409860" cy="5453287"/>
            <a:chOff x="719611" y="1055469"/>
            <a:chExt cx="409860" cy="5453287"/>
          </a:xfrm>
        </p:grpSpPr>
        <p:sp>
          <p:nvSpPr>
            <p:cNvPr id="6" name="Zaoblený obdélník 5"/>
            <p:cNvSpPr/>
            <p:nvPr/>
          </p:nvSpPr>
          <p:spPr>
            <a:xfrm>
              <a:off x="733471" y="1057822"/>
              <a:ext cx="396000" cy="2088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719611" y="3221175"/>
              <a:ext cx="396000" cy="3276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Elipsa 8"/>
            <p:cNvSpPr>
              <a:spLocks noChangeAspect="1"/>
            </p:cNvSpPr>
            <p:nvPr/>
          </p:nvSpPr>
          <p:spPr>
            <a:xfrm>
              <a:off x="855243" y="3126923"/>
              <a:ext cx="144000" cy="144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Elipsa 10"/>
            <p:cNvSpPr/>
            <p:nvPr/>
          </p:nvSpPr>
          <p:spPr>
            <a:xfrm>
              <a:off x="744213" y="1055469"/>
              <a:ext cx="360040" cy="21602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Elipsa 11"/>
            <p:cNvSpPr/>
            <p:nvPr/>
          </p:nvSpPr>
          <p:spPr>
            <a:xfrm>
              <a:off x="730353" y="6292732"/>
              <a:ext cx="360040" cy="21602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ovací čára 13"/>
          <p:cNvCxnSpPr/>
          <p:nvPr/>
        </p:nvCxnSpPr>
        <p:spPr>
          <a:xfrm>
            <a:off x="783286" y="1038881"/>
            <a:ext cx="936104" cy="0"/>
          </a:xfrm>
          <a:prstGeom prst="line">
            <a:avLst/>
          </a:prstGeom>
          <a:ln w="12700" cap="rnd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755576" y="3127113"/>
            <a:ext cx="936104" cy="0"/>
          </a:xfrm>
          <a:prstGeom prst="line">
            <a:avLst/>
          </a:prstGeom>
          <a:ln w="12700" cap="rnd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755576" y="3226831"/>
            <a:ext cx="936104" cy="0"/>
          </a:xfrm>
          <a:prstGeom prst="line">
            <a:avLst/>
          </a:prstGeom>
          <a:ln w="12700" cap="rnd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755576" y="6522611"/>
            <a:ext cx="936104" cy="0"/>
          </a:xfrm>
          <a:prstGeom prst="line">
            <a:avLst/>
          </a:prstGeom>
          <a:ln w="12700" cap="rnd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1403648" y="1052736"/>
            <a:ext cx="0" cy="2088232"/>
          </a:xfrm>
          <a:prstGeom prst="straightConnector1">
            <a:avLst/>
          </a:prstGeom>
          <a:ln w="12700" cap="rnd">
            <a:solidFill>
              <a:srgbClr val="FF0000"/>
            </a:solidFill>
            <a:prstDash val="solid"/>
            <a:bevel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403648" y="3226831"/>
            <a:ext cx="0" cy="3312000"/>
          </a:xfrm>
          <a:prstGeom prst="straightConnector1">
            <a:avLst/>
          </a:prstGeom>
          <a:ln w="12700" cap="rnd">
            <a:solidFill>
              <a:srgbClr val="FF0000"/>
            </a:solidFill>
            <a:prstDash val="solid"/>
            <a:bevel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533809" y="1441419"/>
            <a:ext cx="1116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kratší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raménko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910469" y="2171688"/>
            <a:ext cx="288000" cy="324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000" dirty="0" smtClean="0"/>
              <a:t>p</a:t>
            </a:r>
            <a:endParaRPr lang="cs-CZ" sz="60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1763688" y="2060848"/>
            <a:ext cx="576064" cy="79208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533804" y="4105715"/>
            <a:ext cx="1116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delší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raménko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910464" y="4490153"/>
            <a:ext cx="288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000" dirty="0" smtClean="0"/>
              <a:t>q</a:t>
            </a:r>
            <a:endParaRPr lang="cs-CZ" sz="6000" dirty="0"/>
          </a:p>
        </p:txBody>
      </p:sp>
      <p:sp>
        <p:nvSpPr>
          <p:cNvPr id="30" name="Zaoblený obdélník 29"/>
          <p:cNvSpPr/>
          <p:nvPr/>
        </p:nvSpPr>
        <p:spPr>
          <a:xfrm rot="5400000">
            <a:off x="4983868" y="1740759"/>
            <a:ext cx="209121" cy="144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aoblený obdélník 30"/>
          <p:cNvSpPr/>
          <p:nvPr/>
        </p:nvSpPr>
        <p:spPr>
          <a:xfrm rot="5400000">
            <a:off x="3519427" y="1736880"/>
            <a:ext cx="216000" cy="144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>
            <a:spLocks noChangeAspect="1"/>
          </p:cNvSpPr>
          <p:nvPr/>
        </p:nvSpPr>
        <p:spPr>
          <a:xfrm rot="5400000">
            <a:off x="4316027" y="2437473"/>
            <a:ext cx="76044" cy="7605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 rot="5400000">
            <a:off x="5643707" y="2399894"/>
            <a:ext cx="190131" cy="1140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 rot="5400000">
            <a:off x="2877794" y="2392575"/>
            <a:ext cx="190131" cy="1140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Zaoblený obdélník 34"/>
          <p:cNvSpPr/>
          <p:nvPr/>
        </p:nvSpPr>
        <p:spPr>
          <a:xfrm rot="5400000">
            <a:off x="5172257" y="3072887"/>
            <a:ext cx="209121" cy="108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Zaoblený obdélník 35"/>
          <p:cNvSpPr/>
          <p:nvPr/>
        </p:nvSpPr>
        <p:spPr>
          <a:xfrm rot="5400000">
            <a:off x="3735726" y="2709008"/>
            <a:ext cx="216000" cy="180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 rot="5400000">
            <a:off x="5652096" y="3552022"/>
            <a:ext cx="190131" cy="1140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 rot="5400000">
            <a:off x="2886183" y="3558558"/>
            <a:ext cx="190131" cy="1140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>
            <a:spLocks noChangeAspect="1"/>
          </p:cNvSpPr>
          <p:nvPr/>
        </p:nvSpPr>
        <p:spPr>
          <a:xfrm rot="5400000">
            <a:off x="4717817" y="3577366"/>
            <a:ext cx="76044" cy="7605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Zaoblený obdélník 39"/>
          <p:cNvSpPr/>
          <p:nvPr/>
        </p:nvSpPr>
        <p:spPr>
          <a:xfrm rot="5400000">
            <a:off x="5447723" y="4494599"/>
            <a:ext cx="209121" cy="54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Zaoblený obdélník 40"/>
          <p:cNvSpPr/>
          <p:nvPr/>
        </p:nvSpPr>
        <p:spPr>
          <a:xfrm rot="5400000">
            <a:off x="3994759" y="3590720"/>
            <a:ext cx="216000" cy="234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 rot="5400000">
            <a:off x="5657562" y="4703734"/>
            <a:ext cx="190131" cy="1140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 rot="5400000">
            <a:off x="2891649" y="4696415"/>
            <a:ext cx="190131" cy="1140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>
            <a:spLocks noChangeAspect="1"/>
          </p:cNvSpPr>
          <p:nvPr/>
        </p:nvSpPr>
        <p:spPr>
          <a:xfrm rot="5400000">
            <a:off x="5260331" y="4727326"/>
            <a:ext cx="76044" cy="7605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Zaoblený obdélník 44"/>
          <p:cNvSpPr/>
          <p:nvPr/>
        </p:nvSpPr>
        <p:spPr>
          <a:xfrm rot="5400000">
            <a:off x="5627723" y="5826727"/>
            <a:ext cx="209121" cy="18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Zaoblený obdélník 45"/>
          <p:cNvSpPr/>
          <p:nvPr/>
        </p:nvSpPr>
        <p:spPr>
          <a:xfrm rot="5400000">
            <a:off x="4161134" y="4562848"/>
            <a:ext cx="216000" cy="270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 rot="5400000">
            <a:off x="5657562" y="5855862"/>
            <a:ext cx="190131" cy="1140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 rot="5400000">
            <a:off x="2891649" y="5862398"/>
            <a:ext cx="190131" cy="1140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>
            <a:spLocks noChangeAspect="1"/>
          </p:cNvSpPr>
          <p:nvPr/>
        </p:nvSpPr>
        <p:spPr>
          <a:xfrm rot="5400000">
            <a:off x="5580115" y="5877286"/>
            <a:ext cx="76044" cy="7605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49808"/>
            <a:ext cx="6491064" cy="770344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18" y="1052736"/>
            <a:ext cx="8089874" cy="5805264"/>
          </a:xfrm>
        </p:spPr>
        <p:txBody>
          <a:bodyPr/>
          <a:lstStyle/>
          <a:p>
            <a:r>
              <a:rPr lang="cs-CZ" dirty="0" smtClean="0"/>
              <a:t>Každý chromozom v</a:t>
            </a:r>
            <a:br>
              <a:rPr lang="cs-CZ" dirty="0" smtClean="0"/>
            </a:br>
            <a:r>
              <a:rPr lang="cs-CZ" dirty="0" smtClean="0"/>
              <a:t>jádře s diploidním (2n)</a:t>
            </a:r>
            <a:br>
              <a:rPr lang="cs-CZ" dirty="0" smtClean="0"/>
            </a:br>
            <a:r>
              <a:rPr lang="cs-CZ" dirty="0" smtClean="0"/>
              <a:t>počtem chromozomů</a:t>
            </a:r>
            <a:br>
              <a:rPr lang="cs-CZ" dirty="0" smtClean="0"/>
            </a:br>
            <a:r>
              <a:rPr lang="cs-CZ" dirty="0" smtClean="0"/>
              <a:t>zastoupen 2x – jeden</a:t>
            </a:r>
            <a:br>
              <a:rPr lang="cs-CZ" dirty="0" smtClean="0"/>
            </a:br>
            <a:r>
              <a:rPr lang="cs-CZ" dirty="0" smtClean="0"/>
              <a:t>od otce a druhý od</a:t>
            </a:r>
            <a:br>
              <a:rPr lang="cs-CZ" dirty="0" smtClean="0"/>
            </a:br>
            <a:r>
              <a:rPr lang="cs-CZ" dirty="0" smtClean="0"/>
              <a:t>matky </a:t>
            </a:r>
            <a:r>
              <a:rPr lang="cs-CZ" dirty="0" smtClean="0">
                <a:sym typeface="Symbol"/>
              </a:rPr>
              <a:t>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HOMOLOGNÍ</a:t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CHROMOZOMY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dirty="0" err="1" smtClean="0">
                <a:sym typeface="Symbol"/>
              </a:rPr>
              <a:t>Homologní</a:t>
            </a:r>
            <a:r>
              <a:rPr lang="cs-CZ" dirty="0" smtClean="0">
                <a:sym typeface="Symbol"/>
              </a:rPr>
              <a:t> chromozomy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nesou stejné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geny</a:t>
            </a:r>
            <a:r>
              <a:rPr lang="cs-CZ" dirty="0" smtClean="0">
                <a:sym typeface="Symbol"/>
              </a:rPr>
              <a:t> nacházející se na stejných pozicích </a:t>
            </a:r>
            <a:r>
              <a:rPr lang="cs-CZ" dirty="0" err="1" smtClean="0">
                <a:sym typeface="Symbol"/>
              </a:rPr>
              <a:t>nachromatidách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dirty="0" smtClean="0">
                <a:sym typeface="Symbol"/>
              </a:rPr>
              <a:t>Konkrétní alely těchto genů mohou být shodné, nebo se od sebe mohou lišit. 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355" y="1052736"/>
            <a:ext cx="4288236" cy="29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139952" y="390343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oskole.sk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userfiles</a:t>
            </a:r>
            <a:r>
              <a:rPr lang="cs-CZ" sz="1200" b="1" dirty="0" smtClean="0"/>
              <a:t>/image/</a:t>
            </a:r>
            <a:r>
              <a:rPr lang="cs-CZ" sz="1200" b="1" dirty="0" err="1" smtClean="0"/>
              <a:t>zaida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biologia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reprodukcia</a:t>
            </a:r>
            <a:r>
              <a:rPr lang="cs-CZ" sz="1200" b="1" dirty="0" smtClean="0"/>
              <a:t>%20buniek_</a:t>
            </a:r>
            <a:r>
              <a:rPr lang="cs-CZ" sz="1200" b="1" dirty="0" err="1" smtClean="0"/>
              <a:t>html</a:t>
            </a:r>
            <a:r>
              <a:rPr lang="cs-CZ" sz="1200" b="1" dirty="0" smtClean="0"/>
              <a:t>_1c84115a.png</a:t>
            </a:r>
            <a:endParaRPr lang="cs-CZ" sz="1200" b="1" dirty="0"/>
          </a:p>
        </p:txBody>
      </p:sp>
      <p:sp>
        <p:nvSpPr>
          <p:cNvPr id="7" name="Elipsa 6"/>
          <p:cNvSpPr>
            <a:spLocks noChangeAspect="1"/>
          </p:cNvSpPr>
          <p:nvPr/>
        </p:nvSpPr>
        <p:spPr>
          <a:xfrm>
            <a:off x="5491516" y="1025026"/>
            <a:ext cx="612068" cy="61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4644008" y="1025026"/>
            <a:ext cx="612068" cy="61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>
            <a:spLocks noChangeAspect="1"/>
          </p:cNvSpPr>
          <p:nvPr/>
        </p:nvSpPr>
        <p:spPr>
          <a:xfrm>
            <a:off x="3782645" y="1011171"/>
            <a:ext cx="612068" cy="61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999796"/>
            <a:ext cx="5832648" cy="585820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METAFÁZNÍ chromozomy tvořeny dvěma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sesterskými</a:t>
            </a:r>
            <a:r>
              <a:rPr lang="cs-CZ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CHROMATIDAMI</a:t>
            </a:r>
            <a:r>
              <a:rPr lang="cs-CZ" dirty="0" smtClean="0"/>
              <a:t>.</a:t>
            </a:r>
          </a:p>
          <a:p>
            <a:r>
              <a:rPr lang="cs-CZ" dirty="0" smtClean="0"/>
              <a:t>Každá sesterská chromatida nese na stejných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LOKUSECH</a:t>
            </a:r>
            <a:r>
              <a:rPr lang="cs-CZ" dirty="0" smtClean="0"/>
              <a:t> geny v identické alelické formě.</a:t>
            </a:r>
          </a:p>
          <a:p>
            <a:r>
              <a:rPr lang="cs-CZ" dirty="0" smtClean="0"/>
              <a:t>Sesterské chromatidy jsou vždy tvořeny identickou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cs-CZ" dirty="0" smtClean="0"/>
              <a:t> vzniklé při replikaci v S-fázi buněčného cyklu.</a:t>
            </a:r>
          </a:p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AUTOZOMY</a:t>
            </a:r>
            <a:r>
              <a:rPr lang="cs-CZ" dirty="0" smtClean="0"/>
              <a:t> (</a:t>
            </a:r>
            <a:r>
              <a:rPr lang="cs-CZ" b="1" dirty="0" smtClean="0"/>
              <a:t>somatické </a:t>
            </a:r>
            <a:r>
              <a:rPr lang="cs-CZ" b="1" dirty="0" err="1" smtClean="0"/>
              <a:t>chr</a:t>
            </a:r>
            <a:r>
              <a:rPr lang="cs-CZ" dirty="0" smtClean="0"/>
              <a:t>.) jsou tvořeny </a:t>
            </a:r>
            <a:r>
              <a:rPr lang="cs-CZ" dirty="0" err="1" smtClean="0"/>
              <a:t>homologními</a:t>
            </a:r>
            <a:r>
              <a:rPr lang="cs-CZ" dirty="0" smtClean="0"/>
              <a:t> dvojicemi vždy se stejnými geny. U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HETEROCHROMOZOMŮ</a:t>
            </a:r>
            <a:r>
              <a:rPr lang="cs-CZ" sz="2400" dirty="0" smtClean="0"/>
              <a:t> (</a:t>
            </a:r>
            <a:r>
              <a:rPr lang="cs-CZ" sz="2400" b="1" dirty="0" smtClean="0"/>
              <a:t>pohlavní </a:t>
            </a:r>
            <a:r>
              <a:rPr lang="cs-CZ" sz="2400" b="1" dirty="0" err="1" smtClean="0"/>
              <a:t>chr</a:t>
            </a:r>
            <a:r>
              <a:rPr lang="cs-CZ" sz="2400" b="1" dirty="0" smtClean="0"/>
              <a:t>.</a:t>
            </a:r>
            <a:r>
              <a:rPr lang="cs-CZ" sz="2400" dirty="0" smtClean="0"/>
              <a:t>) jsou </a:t>
            </a:r>
            <a:r>
              <a:rPr lang="cs-CZ" sz="2400" dirty="0" err="1" smtClean="0"/>
              <a:t>homologní</a:t>
            </a:r>
            <a:r>
              <a:rPr lang="cs-CZ" sz="2400" dirty="0" smtClean="0"/>
              <a:t> pouze části chromozomů</a:t>
            </a:r>
            <a:endPara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>
            <a:off x="401594" y="1233282"/>
            <a:ext cx="1816700" cy="2628000"/>
            <a:chOff x="720259" y="1981452"/>
            <a:chExt cx="3260088" cy="4721084"/>
          </a:xfrm>
        </p:grpSpPr>
        <p:sp>
          <p:nvSpPr>
            <p:cNvPr id="5" name="Zaoblený obdélník 4"/>
            <p:cNvSpPr/>
            <p:nvPr/>
          </p:nvSpPr>
          <p:spPr>
            <a:xfrm rot="600000">
              <a:off x="905313" y="4006413"/>
              <a:ext cx="325906" cy="269612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12"/>
            <p:cNvGrpSpPr/>
            <p:nvPr/>
          </p:nvGrpSpPr>
          <p:grpSpPr>
            <a:xfrm rot="21000000">
              <a:off x="985085" y="1986536"/>
              <a:ext cx="325906" cy="1933098"/>
              <a:chOff x="719616" y="1043967"/>
              <a:chExt cx="396000" cy="2348865"/>
            </a:xfrm>
          </p:grpSpPr>
          <p:sp>
            <p:nvSpPr>
              <p:cNvPr id="22" name="Zaoblený obdélník 5"/>
              <p:cNvSpPr/>
              <p:nvPr/>
            </p:nvSpPr>
            <p:spPr>
              <a:xfrm>
                <a:off x="719616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Zaoblený obdélník 7"/>
              <p:cNvSpPr/>
              <p:nvPr/>
            </p:nvSpPr>
            <p:spPr>
              <a:xfrm>
                <a:off x="719616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Elipsa 23"/>
              <p:cNvSpPr>
                <a:spLocks noChangeAspect="1"/>
              </p:cNvSpPr>
              <p:nvPr/>
            </p:nvSpPr>
            <p:spPr>
              <a:xfrm>
                <a:off x="841383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Elipsa 24"/>
              <p:cNvSpPr/>
              <p:nvPr/>
            </p:nvSpPr>
            <p:spPr>
              <a:xfrm>
                <a:off x="744213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Elipsa 6"/>
            <p:cNvSpPr/>
            <p:nvPr/>
          </p:nvSpPr>
          <p:spPr>
            <a:xfrm rot="720000">
              <a:off x="720259" y="6496976"/>
              <a:ext cx="296311" cy="177786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22"/>
            <p:cNvGrpSpPr/>
            <p:nvPr/>
          </p:nvGrpSpPr>
          <p:grpSpPr>
            <a:xfrm rot="600000">
              <a:off x="1593607" y="1986536"/>
              <a:ext cx="325906" cy="1933098"/>
              <a:chOff x="1583712" y="1043967"/>
              <a:chExt cx="396000" cy="2348865"/>
            </a:xfrm>
          </p:grpSpPr>
          <p:sp>
            <p:nvSpPr>
              <p:cNvPr id="18" name="Zaoblený obdélník 17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Zaoblený obdélník 18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Elipsa 19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Elipsa 20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21"/>
            <p:cNvGrpSpPr/>
            <p:nvPr/>
          </p:nvGrpSpPr>
          <p:grpSpPr>
            <a:xfrm rot="21000000">
              <a:off x="1653806" y="4006413"/>
              <a:ext cx="325906" cy="2696123"/>
              <a:chOff x="1583707" y="3401290"/>
              <a:chExt cx="396000" cy="3276000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Obdélník 9"/>
            <p:cNvSpPr/>
            <p:nvPr/>
          </p:nvSpPr>
          <p:spPr>
            <a:xfrm>
              <a:off x="1260882" y="3739812"/>
              <a:ext cx="385161" cy="1185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249475" y="4047677"/>
              <a:ext cx="385161" cy="1185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Elipsa 11"/>
            <p:cNvSpPr>
              <a:spLocks/>
            </p:cNvSpPr>
            <p:nvPr/>
          </p:nvSpPr>
          <p:spPr>
            <a:xfrm>
              <a:off x="1130913" y="3860429"/>
              <a:ext cx="622184" cy="23702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>
            <a:xfrm rot="600000">
              <a:off x="1559605" y="2948738"/>
              <a:ext cx="324000" cy="36004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Zaoblený obdélník 26"/>
            <p:cNvSpPr/>
            <p:nvPr/>
          </p:nvSpPr>
          <p:spPr>
            <a:xfrm rot="600000">
              <a:off x="2905948" y="4001329"/>
              <a:ext cx="325906" cy="269612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8" name="Skupina 12"/>
            <p:cNvGrpSpPr/>
            <p:nvPr/>
          </p:nvGrpSpPr>
          <p:grpSpPr>
            <a:xfrm rot="21000000">
              <a:off x="2985720" y="1981452"/>
              <a:ext cx="325906" cy="1933098"/>
              <a:chOff x="719616" y="1043967"/>
              <a:chExt cx="396000" cy="2348865"/>
            </a:xfrm>
          </p:grpSpPr>
          <p:sp>
            <p:nvSpPr>
              <p:cNvPr id="29" name="Zaoblený obdélník 5"/>
              <p:cNvSpPr/>
              <p:nvPr/>
            </p:nvSpPr>
            <p:spPr>
              <a:xfrm>
                <a:off x="719616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Zaoblený obdélník 7"/>
              <p:cNvSpPr/>
              <p:nvPr/>
            </p:nvSpPr>
            <p:spPr>
              <a:xfrm>
                <a:off x="719616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Elipsa 30"/>
              <p:cNvSpPr>
                <a:spLocks noChangeAspect="1"/>
              </p:cNvSpPr>
              <p:nvPr/>
            </p:nvSpPr>
            <p:spPr>
              <a:xfrm>
                <a:off x="841383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744213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Elipsa 32"/>
            <p:cNvSpPr/>
            <p:nvPr/>
          </p:nvSpPr>
          <p:spPr>
            <a:xfrm rot="720000">
              <a:off x="2720894" y="6491892"/>
              <a:ext cx="296311" cy="177786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" name="Skupina 22"/>
            <p:cNvGrpSpPr/>
            <p:nvPr/>
          </p:nvGrpSpPr>
          <p:grpSpPr>
            <a:xfrm rot="600000">
              <a:off x="3594242" y="1981452"/>
              <a:ext cx="325906" cy="1933098"/>
              <a:chOff x="1583712" y="1043967"/>
              <a:chExt cx="396000" cy="2348865"/>
            </a:xfrm>
          </p:grpSpPr>
          <p:sp>
            <p:nvSpPr>
              <p:cNvPr id="35" name="Zaoblený obdélník 34"/>
              <p:cNvSpPr/>
              <p:nvPr/>
            </p:nvSpPr>
            <p:spPr>
              <a:xfrm>
                <a:off x="1583712" y="1916832"/>
                <a:ext cx="396000" cy="14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Zaoblený obdélník 35"/>
              <p:cNvSpPr/>
              <p:nvPr/>
            </p:nvSpPr>
            <p:spPr>
              <a:xfrm>
                <a:off x="1583712" y="1043967"/>
                <a:ext cx="396000" cy="864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Elipsa 36"/>
              <p:cNvSpPr>
                <a:spLocks noChangeAspect="1"/>
              </p:cNvSpPr>
              <p:nvPr/>
            </p:nvSpPr>
            <p:spPr>
              <a:xfrm>
                <a:off x="1705479" y="1847557"/>
                <a:ext cx="144000" cy="144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1608309" y="1055469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9" name="Skupina 21"/>
            <p:cNvGrpSpPr/>
            <p:nvPr/>
          </p:nvGrpSpPr>
          <p:grpSpPr>
            <a:xfrm rot="21000000">
              <a:off x="3654441" y="4001329"/>
              <a:ext cx="325906" cy="2696123"/>
              <a:chOff x="1583707" y="3401290"/>
              <a:chExt cx="396000" cy="3276000"/>
            </a:xfrm>
          </p:grpSpPr>
          <p:sp>
            <p:nvSpPr>
              <p:cNvPr id="40" name="Zaoblený obdélník 39"/>
              <p:cNvSpPr/>
              <p:nvPr/>
            </p:nvSpPr>
            <p:spPr>
              <a:xfrm>
                <a:off x="1583707" y="3401290"/>
                <a:ext cx="396000" cy="3276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Elipsa 40"/>
              <p:cNvSpPr/>
              <p:nvPr/>
            </p:nvSpPr>
            <p:spPr>
              <a:xfrm>
                <a:off x="1594449" y="6445137"/>
                <a:ext cx="360040" cy="21602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2" name="Obdélník 41"/>
            <p:cNvSpPr/>
            <p:nvPr/>
          </p:nvSpPr>
          <p:spPr>
            <a:xfrm>
              <a:off x="3261517" y="3734728"/>
              <a:ext cx="385161" cy="1185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3250110" y="4042593"/>
              <a:ext cx="385161" cy="1185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Elipsa 43"/>
            <p:cNvSpPr>
              <a:spLocks/>
            </p:cNvSpPr>
            <p:nvPr/>
          </p:nvSpPr>
          <p:spPr>
            <a:xfrm>
              <a:off x="3131548" y="3855345"/>
              <a:ext cx="622184" cy="23702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bdélník 44"/>
            <p:cNvSpPr/>
            <p:nvPr/>
          </p:nvSpPr>
          <p:spPr>
            <a:xfrm rot="600000">
              <a:off x="3560240" y="2943654"/>
              <a:ext cx="324000" cy="36004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bdélník 45"/>
            <p:cNvSpPr/>
            <p:nvPr/>
          </p:nvSpPr>
          <p:spPr>
            <a:xfrm rot="-600000">
              <a:off x="1016988" y="2962588"/>
              <a:ext cx="324000" cy="36004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/>
            <p:cNvSpPr/>
            <p:nvPr/>
          </p:nvSpPr>
          <p:spPr>
            <a:xfrm rot="-600000">
              <a:off x="3022774" y="2962583"/>
              <a:ext cx="324000" cy="36004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2945768" y="2920569"/>
              <a:ext cx="360040" cy="469971"/>
            </a:xfrm>
            <a:prstGeom prst="rect">
              <a:avLst/>
            </a:prstGeom>
            <a:noFill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cs-CZ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488956" y="2895673"/>
              <a:ext cx="360040" cy="469971"/>
            </a:xfrm>
            <a:prstGeom prst="rect">
              <a:avLst/>
            </a:prstGeom>
            <a:noFill/>
            <a:scene3d>
              <a:camera prst="orthographicFront">
                <a:rot lat="0" lon="0" rev="21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cs-CZ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958163" y="2895673"/>
              <a:ext cx="360040" cy="469971"/>
            </a:xfrm>
            <a:prstGeom prst="rect">
              <a:avLst/>
            </a:prstGeom>
            <a:noFill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cs-CZ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1500785" y="2856924"/>
              <a:ext cx="360040" cy="469971"/>
            </a:xfrm>
            <a:prstGeom prst="rect">
              <a:avLst/>
            </a:prstGeom>
            <a:noFill/>
            <a:scene3d>
              <a:camera prst="orthographicFront">
                <a:rot lat="0" lon="0" rev="21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cs-CZ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12700"/>
            <a:ext cx="1174229" cy="206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Nadpis 1"/>
          <p:cNvSpPr>
            <a:spLocks noGrp="1"/>
          </p:cNvSpPr>
          <p:nvPr>
            <p:ph type="title"/>
          </p:nvPr>
        </p:nvSpPr>
        <p:spPr>
          <a:xfrm>
            <a:off x="457200" y="155084"/>
            <a:ext cx="6491064" cy="698336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55420" y="5877272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oskole.sk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userfiles</a:t>
            </a:r>
            <a:r>
              <a:rPr lang="cs-CZ" sz="1200" b="1" dirty="0" smtClean="0"/>
              <a:t>/image/</a:t>
            </a:r>
            <a:r>
              <a:rPr lang="cs-CZ" sz="1200" b="1" dirty="0" err="1" smtClean="0"/>
              <a:t>biologia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jadrova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dedicnost</a:t>
            </a:r>
            <a:r>
              <a:rPr lang="cs-CZ" sz="1200" b="1" dirty="0" smtClean="0"/>
              <a:t>/image001.png</a:t>
            </a:r>
            <a:endParaRPr lang="cs-CZ" sz="1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25400" cap="rnd">
          <a:prstDash val="dash"/>
          <a:bevel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1249</TotalTime>
  <Words>607</Words>
  <Application>Microsoft Office PowerPoint</Application>
  <PresentationFormat>Předvádění na obrazovce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Bohatý</vt:lpstr>
      <vt:lpstr>Snímek 1</vt:lpstr>
      <vt:lpstr>chromozomy</vt:lpstr>
      <vt:lpstr>Historie výzkumu chromozomů</vt:lpstr>
      <vt:lpstr>Historie výzkumu chromozomů</vt:lpstr>
      <vt:lpstr>Stavba chromozomu</vt:lpstr>
      <vt:lpstr>Stavba chromozomu</vt:lpstr>
      <vt:lpstr>Stavba chromozomu</vt:lpstr>
      <vt:lpstr>HOMOlogní chromozomy</vt:lpstr>
      <vt:lpstr>HOMOlogní chromozomy</vt:lpstr>
      <vt:lpstr>Počty chromozomů</vt:lpstr>
      <vt:lpstr>Počty chromozomů</vt:lpstr>
      <vt:lpstr>Počty chromozomů</vt:lpstr>
      <vt:lpstr>Počty chromozomů</vt:lpstr>
      <vt:lpstr>Počty chromozomů</vt:lpstr>
      <vt:lpstr>Chromozomová výbava</vt:lpstr>
      <vt:lpstr>Chromozomová výbava</vt:lpstr>
      <vt:lpstr>Charakterizace chromozomů</vt:lpstr>
      <vt:lpstr>Karyotyp člověka - muž</vt:lpstr>
      <vt:lpstr>Karyotyp člověka - žena</vt:lpstr>
      <vt:lpstr>Rozdělení lidských chromozomů</vt:lpstr>
      <vt:lpstr>Karyotyp člověka</vt:lpstr>
      <vt:lpstr>jadérko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chromozomy</dc:title>
  <dc:creator>ucitel</dc:creator>
  <cp:lastModifiedBy>Dell</cp:lastModifiedBy>
  <cp:revision>10</cp:revision>
  <dcterms:created xsi:type="dcterms:W3CDTF">2014-05-21T12:17:17Z</dcterms:created>
  <dcterms:modified xsi:type="dcterms:W3CDTF">2014-09-26T14:00:42Z</dcterms:modified>
</cp:coreProperties>
</file>