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E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2E7E10-B416-4287-A878-4CAF301DB7A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3D5322-E581-4012-BDF8-72B5F9460B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smtClean="0"/>
              <a:t>3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DUM: </a:t>
            </a:r>
            <a:r>
              <a:rPr lang="cs-CZ" sz="1400" dirty="0" smtClean="0"/>
              <a:t>Chromatin - stavba, organizace a struktura genetického materiálu.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un.ca/biology/scarr/MGA2-02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293" y="2668348"/>
            <a:ext cx="4914000" cy="28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908720"/>
            <a:ext cx="7920880" cy="5638408"/>
          </a:xfrm>
        </p:spPr>
        <p:txBody>
          <a:bodyPr/>
          <a:lstStyle/>
          <a:p>
            <a:r>
              <a:rPr lang="cs-CZ" dirty="0" smtClean="0"/>
              <a:t>Další stupeň kondenzace chromatinu</a:t>
            </a:r>
            <a:br>
              <a:rPr lang="cs-CZ" dirty="0" smtClean="0"/>
            </a:br>
            <a:r>
              <a:rPr lang="cs-CZ" dirty="0" smtClean="0"/>
              <a:t>za účasti histonu H1.</a:t>
            </a:r>
          </a:p>
          <a:p>
            <a:r>
              <a:rPr lang="cs-CZ" dirty="0" smtClean="0"/>
              <a:t>Spiralizuje </a:t>
            </a:r>
            <a:r>
              <a:rPr lang="cs-CZ" dirty="0" err="1" smtClean="0"/>
              <a:t>nukleozomy</a:t>
            </a:r>
            <a:r>
              <a:rPr lang="cs-CZ" dirty="0" smtClean="0"/>
              <a:t> do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SOLENOIDOVÉ</a:t>
            </a:r>
            <a:r>
              <a:rPr lang="cs-CZ" dirty="0" smtClean="0"/>
              <a:t> struktury (jedna otáčka = 6 </a:t>
            </a:r>
            <a:r>
              <a:rPr lang="cs-CZ" dirty="0" err="1" smtClean="0"/>
              <a:t>nukleozomů</a:t>
            </a:r>
            <a:endParaRPr lang="cs-CZ" dirty="0" smtClean="0"/>
          </a:p>
          <a:p>
            <a:r>
              <a:rPr lang="cs-CZ" dirty="0" smtClean="0">
                <a:sym typeface="Symbol"/>
              </a:rPr>
              <a:t> tloušťka=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30nm</a:t>
            </a:r>
          </a:p>
          <a:p>
            <a:r>
              <a:rPr lang="cs-CZ" dirty="0" smtClean="0">
                <a:sym typeface="Symbol"/>
              </a:rPr>
              <a:t>Vazba na tzv.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proteinové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lešení (</a:t>
            </a:r>
            <a:r>
              <a:rPr lang="cs-CZ" dirty="0" err="1" smtClean="0">
                <a:sym typeface="Symbol"/>
              </a:rPr>
              <a:t>scaffold</a:t>
            </a:r>
            <a:r>
              <a:rPr lang="cs-CZ" dirty="0" smtClean="0">
                <a:sym typeface="Symbol"/>
              </a:rPr>
              <a:t>) =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struktura proteinů</a:t>
            </a:r>
            <a:br>
              <a:rPr lang="cs-CZ" dirty="0" smtClean="0">
                <a:sym typeface="Symbol"/>
              </a:rPr>
            </a:br>
            <a:r>
              <a:rPr lang="cs-CZ" dirty="0" err="1" smtClean="0">
                <a:sym typeface="Symbol"/>
              </a:rPr>
              <a:t>nehistonové</a:t>
            </a:r>
            <a:r>
              <a:rPr lang="cs-CZ" dirty="0" smtClean="0">
                <a:sym typeface="Symbol"/>
              </a:rPr>
              <a:t> povahy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(např. </a:t>
            </a:r>
            <a:r>
              <a:rPr lang="cs-CZ" dirty="0" err="1" smtClean="0">
                <a:sym typeface="Symbol"/>
              </a:rPr>
              <a:t>topo</a:t>
            </a:r>
            <a:r>
              <a:rPr lang="cs-CZ" dirty="0" smtClean="0">
                <a:sym typeface="Symbol"/>
              </a:rPr>
              <a:t> II.)</a:t>
            </a:r>
          </a:p>
          <a:p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20303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23347" y="5489679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https://www.mun.ca/biology/</a:t>
            </a:r>
          </a:p>
          <a:p>
            <a:r>
              <a:rPr lang="cs-CZ" sz="1400" b="1" dirty="0" err="1" smtClean="0"/>
              <a:t>scarr</a:t>
            </a:r>
            <a:r>
              <a:rPr lang="cs-CZ" sz="1400" b="1" dirty="0" smtClean="0"/>
              <a:t>/Histone_Protein_</a:t>
            </a:r>
            <a:r>
              <a:rPr lang="cs-CZ" sz="1400" b="1" dirty="0" err="1" smtClean="0"/>
              <a:t>Structure.html</a:t>
            </a:r>
            <a:endParaRPr lang="cs-CZ" sz="1400" b="1" dirty="0"/>
          </a:p>
        </p:txBody>
      </p:sp>
      <p:pic>
        <p:nvPicPr>
          <p:cNvPr id="1030" name="Picture 6" descr="http://www.pdg.cnb.uam.es/cursos/BioInfo2001/pages/Farmac/PRACTICAS/estr_ADN/nucleosome/hexaX2_lateral.jpe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6516216" y="188640"/>
            <a:ext cx="1569284" cy="201622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733256"/>
            <a:ext cx="3528392" cy="944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635896" y="6218148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http://edu.docdat.com/tw_files2/</a:t>
            </a:r>
          </a:p>
          <a:p>
            <a:r>
              <a:rPr lang="cs-CZ" sz="1400" b="1" dirty="0" err="1" smtClean="0"/>
              <a:t>urls</a:t>
            </a:r>
            <a:r>
              <a:rPr lang="cs-CZ" sz="1400" b="1" dirty="0" smtClean="0"/>
              <a:t>_15/548/d-547722/img47.jpg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336" y="908720"/>
            <a:ext cx="7239000" cy="5400600"/>
          </a:xfrm>
        </p:spPr>
        <p:txBody>
          <a:bodyPr>
            <a:normAutofit/>
          </a:bodyPr>
          <a:lstStyle/>
          <a:p>
            <a:r>
              <a:rPr lang="cs-CZ" dirty="0" smtClean="0"/>
              <a:t>Jedna smyčka =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chromatinová doména</a:t>
            </a:r>
          </a:p>
          <a:p>
            <a:r>
              <a:rPr lang="cs-CZ" dirty="0" smtClean="0"/>
              <a:t>Úpatí každé smyčky, přítomnost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cs-CZ" dirty="0" smtClean="0"/>
              <a:t>. (replikace, transkripce)</a:t>
            </a:r>
          </a:p>
          <a:p>
            <a:r>
              <a:rPr lang="cs-CZ" dirty="0" smtClean="0"/>
              <a:t>Každá smyčka představuje </a:t>
            </a:r>
            <a:r>
              <a:rPr lang="cs-CZ" dirty="0" err="1" smtClean="0"/>
              <a:t>nazávislý</a:t>
            </a:r>
            <a:r>
              <a:rPr lang="cs-CZ" dirty="0" smtClean="0"/>
              <a:t>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REPLIKON</a:t>
            </a:r>
            <a:r>
              <a:rPr lang="cs-CZ" dirty="0" smtClean="0"/>
              <a:t>, obsahuje jedno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 ORI</a:t>
            </a:r>
            <a:r>
              <a:rPr lang="cs-CZ" dirty="0" smtClean="0"/>
              <a:t>, počátek</a:t>
            </a:r>
            <a:br>
              <a:rPr lang="cs-CZ" dirty="0" smtClean="0"/>
            </a:br>
            <a:r>
              <a:rPr lang="cs-CZ" dirty="0" smtClean="0"/>
              <a:t>replikace.</a:t>
            </a:r>
          </a:p>
          <a:p>
            <a:r>
              <a:rPr lang="cs-CZ" dirty="0" smtClean="0"/>
              <a:t>V 30nm</a:t>
            </a:r>
            <a:br>
              <a:rPr lang="cs-CZ" dirty="0" smtClean="0"/>
            </a:br>
            <a:r>
              <a:rPr lang="cs-CZ" dirty="0" smtClean="0"/>
              <a:t>chromatin.</a:t>
            </a:r>
            <a:br>
              <a:rPr lang="cs-CZ" dirty="0" smtClean="0"/>
            </a:br>
            <a:r>
              <a:rPr lang="cs-CZ" dirty="0" smtClean="0"/>
              <a:t>vláknu:</a:t>
            </a:r>
            <a:br>
              <a:rPr lang="cs-CZ" dirty="0" smtClean="0"/>
            </a:b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INTERFÁZNÍ</a:t>
            </a:r>
            <a:b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www.mun.ca/biology/scarr/MGA2-02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231" y="3068960"/>
            <a:ext cx="4891105" cy="3672000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62901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extremetech.com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wp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content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uploads</a:t>
            </a:r>
            <a:r>
              <a:rPr lang="cs-CZ" sz="1400" b="1" dirty="0" smtClean="0"/>
              <a:t>/2013/04/Chromatin.</a:t>
            </a:r>
            <a:r>
              <a:rPr lang="cs-CZ" sz="1400" b="1" dirty="0" err="1" smtClean="0"/>
              <a:t>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80728"/>
            <a:ext cx="4176464" cy="5877272"/>
          </a:xfrm>
        </p:spPr>
        <p:txBody>
          <a:bodyPr/>
          <a:lstStyle/>
          <a:p>
            <a:r>
              <a:rPr lang="cs-CZ" dirty="0" err="1" smtClean="0"/>
              <a:t>Spiralizací</a:t>
            </a:r>
            <a:r>
              <a:rPr lang="cs-CZ" dirty="0" smtClean="0"/>
              <a:t> 30nm chromatinového vlákna chromatin kondenzuje do 200-300nm.</a:t>
            </a:r>
          </a:p>
          <a:p>
            <a:r>
              <a:rPr lang="cs-CZ" dirty="0" smtClean="0"/>
              <a:t>Další </a:t>
            </a:r>
            <a:r>
              <a:rPr lang="cs-CZ" dirty="0" err="1" smtClean="0"/>
              <a:t>spiralizací</a:t>
            </a:r>
            <a:r>
              <a:rPr lang="cs-CZ" dirty="0" smtClean="0"/>
              <a:t> vznikají</a:t>
            </a:r>
            <a:br>
              <a:rPr lang="cs-CZ" dirty="0" smtClean="0"/>
            </a:br>
            <a:r>
              <a:rPr lang="cs-CZ" dirty="0" smtClean="0"/>
              <a:t>charakteristické mikroskopem pozorovatelné chromozomy.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275040" cy="770344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225" y="980728"/>
            <a:ext cx="3920167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64096" y="6146720"/>
            <a:ext cx="464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b="1" dirty="0" err="1" smtClean="0">
                <a:cs typeface="Arial" pitchFamily="34" charset="0"/>
              </a:rPr>
              <a:t>Molecular</a:t>
            </a:r>
            <a:r>
              <a:rPr lang="cs-CZ" sz="1400" b="1" dirty="0" smtClean="0">
                <a:cs typeface="Arial" pitchFamily="34" charset="0"/>
              </a:rPr>
              <a:t> Biology </a:t>
            </a:r>
            <a:r>
              <a:rPr lang="cs-CZ" sz="1400" b="1" dirty="0" err="1" smtClean="0">
                <a:cs typeface="Arial" pitchFamily="34" charset="0"/>
              </a:rPr>
              <a:t>of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the</a:t>
            </a:r>
            <a:r>
              <a:rPr lang="cs-CZ" sz="1400" b="1" dirty="0" smtClean="0">
                <a:cs typeface="Arial" pitchFamily="34" charset="0"/>
              </a:rPr>
              <a:t> Cell</a:t>
            </a:r>
            <a:r>
              <a:rPr lang="cs-CZ" sz="1400" b="1" dirty="0" smtClean="0"/>
              <a:t>, </a:t>
            </a:r>
            <a:r>
              <a:rPr lang="cs-CZ" sz="1400" b="1" dirty="0" err="1" smtClean="0">
                <a:cs typeface="Arial" pitchFamily="34" charset="0"/>
              </a:rPr>
              <a:t>Fourth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Edition</a:t>
            </a:r>
            <a:r>
              <a:rPr lang="cs-CZ" sz="1400" b="1" dirty="0" smtClean="0">
                <a:cs typeface="Arial" pitchFamily="34" charset="0"/>
              </a:rPr>
              <a:t>, </a:t>
            </a:r>
            <a:br>
              <a:rPr lang="cs-CZ" sz="1400" b="1" dirty="0" smtClean="0">
                <a:cs typeface="Arial" pitchFamily="34" charset="0"/>
              </a:rPr>
            </a:br>
            <a:r>
              <a:rPr lang="cs-CZ" sz="1400" b="1" dirty="0" err="1" smtClean="0">
                <a:cs typeface="Arial" pitchFamily="34" charset="0"/>
              </a:rPr>
              <a:t>Bruce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Alberts</a:t>
            </a:r>
            <a:r>
              <a:rPr lang="cs-CZ" sz="1400" b="1" dirty="0" smtClean="0">
                <a:cs typeface="Arial" pitchFamily="34" charset="0"/>
              </a:rPr>
              <a:t>, Alexander </a:t>
            </a:r>
            <a:r>
              <a:rPr lang="cs-CZ" sz="1400" b="1" dirty="0" err="1" smtClean="0">
                <a:cs typeface="Arial" pitchFamily="34" charset="0"/>
              </a:rPr>
              <a:t>Johnson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Julian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Lewis</a:t>
            </a:r>
            <a:r>
              <a:rPr lang="cs-CZ" sz="1400" b="1" dirty="0" smtClean="0">
                <a:cs typeface="Arial" pitchFamily="34" charset="0"/>
              </a:rPr>
              <a:t>, </a:t>
            </a:r>
            <a:endParaRPr lang="cs-CZ" sz="1400" b="1" dirty="0" smtClean="0"/>
          </a:p>
          <a:p>
            <a:pPr>
              <a:defRPr/>
            </a:pPr>
            <a:r>
              <a:rPr lang="cs-CZ" sz="1400" b="1" dirty="0" smtClean="0">
                <a:cs typeface="Arial" pitchFamily="34" charset="0"/>
              </a:rPr>
              <a:t>Martin </a:t>
            </a:r>
            <a:r>
              <a:rPr lang="cs-CZ" sz="1400" b="1" dirty="0" err="1" smtClean="0">
                <a:cs typeface="Arial" pitchFamily="34" charset="0"/>
              </a:rPr>
              <a:t>Raff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Keith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Roberts</a:t>
            </a:r>
            <a:r>
              <a:rPr lang="cs-CZ" sz="1400" b="1" dirty="0" smtClean="0">
                <a:cs typeface="Arial" pitchFamily="34" charset="0"/>
              </a:rPr>
              <a:t>, Peter Walter, 28/02/2002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www.contexo.info/DNA_Basics/images/karyotyp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24744"/>
            <a:ext cx="3005684" cy="28083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348376" y="6362164"/>
            <a:ext cx="489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http://news.bbcimg.co.uk/media/images/71186000/jpg/_71186900_c0030729-x_and_y_chromosomes-spl.jpg</a:t>
            </a:r>
            <a:endParaRPr lang="cs-CZ" sz="1400" b="1" dirty="0"/>
          </a:p>
        </p:txBody>
      </p:sp>
      <p:pic>
        <p:nvPicPr>
          <p:cNvPr id="24582" name="Picture 6" descr="http://www.sciencelearn.org.nz/var/sciencelearn/storage/images/contexts/you-me-and-uv/sci-media/images/electron-micrograph-of-a-human-chromosome/77059-2-eng-NZ/Electron-micrograph-of-a-human-chromosome_full_size_landscape.jpg"/>
          <p:cNvPicPr>
            <a:picLocks noChangeAspect="1" noChangeArrowheads="1"/>
          </p:cNvPicPr>
          <p:nvPr/>
        </p:nvPicPr>
        <p:blipFill>
          <a:blip r:embed="rId3" cstate="print"/>
          <a:srcRect l="17070" r="22035"/>
          <a:stretch>
            <a:fillRect/>
          </a:stretch>
        </p:blipFill>
        <p:spPr bwMode="auto">
          <a:xfrm>
            <a:off x="63206" y="2025200"/>
            <a:ext cx="2929497" cy="3204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5496" y="5212938"/>
            <a:ext cx="3563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sciencelearn.org.nz</a:t>
            </a:r>
            <a:r>
              <a:rPr lang="cs-CZ" sz="1400" b="1" dirty="0" smtClean="0"/>
              <a:t>/var/</a:t>
            </a:r>
          </a:p>
          <a:p>
            <a:r>
              <a:rPr lang="cs-CZ" sz="1400" b="1" dirty="0" err="1" smtClean="0"/>
              <a:t>sciencelearn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storage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images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contexts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you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me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and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uv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sci</a:t>
            </a:r>
            <a:r>
              <a:rPr lang="cs-CZ" sz="1400" b="1" dirty="0" smtClean="0"/>
              <a:t>-media/</a:t>
            </a:r>
            <a:r>
              <a:rPr lang="cs-CZ" sz="1400" b="1" dirty="0" err="1" smtClean="0"/>
              <a:t>images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electron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micrograph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of</a:t>
            </a:r>
            <a:r>
              <a:rPr lang="cs-CZ" sz="1400" b="1" dirty="0" smtClean="0"/>
              <a:t>-a-</a:t>
            </a:r>
            <a:r>
              <a:rPr lang="cs-CZ" sz="1400" b="1" dirty="0" err="1" smtClean="0"/>
              <a:t>human</a:t>
            </a:r>
            <a:r>
              <a:rPr lang="cs-CZ" sz="1400" b="1" dirty="0" smtClean="0"/>
              <a:t>-chromosome/77059-2-</a:t>
            </a:r>
            <a:r>
              <a:rPr lang="cs-CZ" sz="1400" b="1" dirty="0" err="1" smtClean="0"/>
              <a:t>eng</a:t>
            </a:r>
            <a:r>
              <a:rPr lang="cs-CZ" sz="1400" b="1" dirty="0" smtClean="0"/>
              <a:t>-NZ/</a:t>
            </a:r>
            <a:r>
              <a:rPr lang="cs-CZ" sz="1400" b="1" dirty="0" err="1" smtClean="0"/>
              <a:t>Electron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micrograph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of</a:t>
            </a:r>
            <a:r>
              <a:rPr lang="cs-CZ" sz="1400" b="1" dirty="0" smtClean="0"/>
              <a:t>-a-</a:t>
            </a:r>
            <a:r>
              <a:rPr lang="cs-CZ" sz="1400" b="1" dirty="0" err="1" smtClean="0"/>
              <a:t>human</a:t>
            </a:r>
            <a:r>
              <a:rPr lang="cs-CZ" sz="1400" b="1" dirty="0" smtClean="0"/>
              <a:t>-chromosome</a:t>
            </a:r>
          </a:p>
          <a:p>
            <a:r>
              <a:rPr lang="cs-CZ" sz="1400" b="1" dirty="0" smtClean="0"/>
              <a:t>_</a:t>
            </a:r>
            <a:r>
              <a:rPr lang="cs-CZ" sz="1400" b="1" dirty="0" err="1" smtClean="0"/>
              <a:t>full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size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landscape.jpg</a:t>
            </a:r>
            <a:endParaRPr lang="cs-CZ" sz="1400" b="1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20303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4" name="Picture 8" descr="http://news.bbcimg.co.uk/media/images/71186000/jpg/_71186900_c0030729-x_and_y_chromosomes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133" y="3636635"/>
            <a:ext cx="2735999" cy="2736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60999" y="1052736"/>
            <a:ext cx="3070841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contexo.info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DNA_</a:t>
            </a:r>
            <a:r>
              <a:rPr lang="cs-CZ" sz="1400" b="1" dirty="0" err="1" smtClean="0"/>
              <a:t>Basics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images</a:t>
            </a:r>
            <a:r>
              <a:rPr lang="cs-CZ" sz="1400" b="1" dirty="0" smtClean="0"/>
              <a:t>/karyotype2.gif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355160" cy="671392"/>
          </a:xfrm>
        </p:spPr>
        <p:txBody>
          <a:bodyPr>
            <a:noAutofit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MITochondriální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884"/>
            <a:ext cx="8244408" cy="589905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Mitochondriální </a:t>
            </a:r>
            <a:r>
              <a:rPr lang="cs-CZ" b="1" dirty="0" err="1" smtClean="0"/>
              <a:t>genofor</a:t>
            </a:r>
            <a:r>
              <a:rPr lang="cs-CZ" b="1" dirty="0" smtClean="0"/>
              <a:t> člověka je tvořen kružnicovou </a:t>
            </a:r>
            <a:r>
              <a:rPr lang="cs-CZ" b="1" dirty="0" err="1" smtClean="0"/>
              <a:t>dsDNA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Počet chromozomů v 1 mitochondrii kolísá v intervalu  5-10 stejných chromozomů </a:t>
            </a:r>
            <a:r>
              <a:rPr lang="cs-CZ" sz="2000" b="1" dirty="0" smtClean="0"/>
              <a:t>(počet je </a:t>
            </a:r>
            <a:r>
              <a:rPr lang="cs-CZ" sz="2000" b="1" dirty="0" err="1" smtClean="0"/>
              <a:t>druhověspecifický</a:t>
            </a:r>
            <a:r>
              <a:rPr lang="cs-CZ" sz="2000" b="1" dirty="0" smtClean="0"/>
              <a:t>)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Velikost </a:t>
            </a:r>
            <a:r>
              <a:rPr lang="cs-CZ" b="1" dirty="0" err="1" smtClean="0"/>
              <a:t>mtDNA</a:t>
            </a:r>
            <a:r>
              <a:rPr lang="cs-CZ" b="1" dirty="0" smtClean="0"/>
              <a:t> je</a:t>
            </a:r>
            <a:br>
              <a:rPr lang="cs-CZ" b="1" dirty="0" smtClean="0"/>
            </a:br>
            <a:r>
              <a:rPr lang="cs-CZ" b="1" dirty="0" smtClean="0"/>
              <a:t>16 569 </a:t>
            </a:r>
            <a:r>
              <a:rPr lang="cs-CZ" b="1" dirty="0" err="1" smtClean="0"/>
              <a:t>bp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 smtClean="0"/>
              <a:t>nukletid</a:t>
            </a:r>
            <a:r>
              <a:rPr lang="cs-CZ" b="1" dirty="0" smtClean="0"/>
              <a:t>. párů):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struktur. genů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(pro syntézu části</a:t>
            </a:r>
            <a:br>
              <a:rPr lang="cs-CZ" b="1" dirty="0" smtClean="0"/>
            </a:br>
            <a:r>
              <a:rPr lang="cs-CZ" b="1" dirty="0" smtClean="0"/>
              <a:t>potřebných</a:t>
            </a:r>
            <a:br>
              <a:rPr lang="cs-CZ" b="1" dirty="0" smtClean="0"/>
            </a:br>
            <a:r>
              <a:rPr lang="cs-CZ" b="1" dirty="0" smtClean="0"/>
              <a:t>proteinů).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geny pro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genů pro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endParaRPr lang="cs-C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Mitochondrial DNA 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883" y="2276872"/>
            <a:ext cx="4990097" cy="4032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116656" y="6309320"/>
            <a:ext cx="712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http://commons.wikimedia.org/wiki/File:Mitochondrial_DNA_cs.svg#mediaviewer/</a:t>
            </a:r>
          </a:p>
          <a:p>
            <a:r>
              <a:rPr lang="cs-CZ" sz="1400" b="1" dirty="0" smtClean="0"/>
              <a:t>File:Mitochondrial_DNA_cs.svg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0816"/>
            <a:ext cx="8028384" cy="524858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rRNA</a:t>
            </a:r>
            <a:r>
              <a:rPr lang="cs-CZ" dirty="0" smtClean="0"/>
              <a:t>: 12S-</a:t>
            </a:r>
            <a:r>
              <a:rPr lang="cs-CZ" dirty="0" err="1" smtClean="0"/>
              <a:t>rRNA</a:t>
            </a:r>
            <a:r>
              <a:rPr lang="cs-CZ" dirty="0" smtClean="0"/>
              <a:t> + 16S-</a:t>
            </a:r>
            <a:r>
              <a:rPr lang="cs-CZ" dirty="0" err="1" smtClean="0"/>
              <a:t>rRNA</a:t>
            </a:r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22x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cs-CZ" dirty="0" smtClean="0"/>
              <a:t>: 18 genů pro </a:t>
            </a:r>
            <a:r>
              <a:rPr lang="cs-CZ" dirty="0" err="1" smtClean="0"/>
              <a:t>tRNA</a:t>
            </a:r>
            <a:r>
              <a:rPr lang="cs-CZ" dirty="0" smtClean="0"/>
              <a:t> – jedna </a:t>
            </a:r>
            <a:r>
              <a:rPr lang="cs-CZ" dirty="0" err="1" smtClean="0"/>
              <a:t>proteinogenní</a:t>
            </a:r>
            <a:r>
              <a:rPr lang="cs-CZ" dirty="0" smtClean="0"/>
              <a:t> AMK. + 2 geny zastoupeny ve dvou kopiích (</a:t>
            </a:r>
            <a:r>
              <a:rPr lang="cs-CZ" dirty="0" err="1" smtClean="0"/>
              <a:t>tRNA</a:t>
            </a:r>
            <a:r>
              <a:rPr lang="cs-CZ" dirty="0" smtClean="0"/>
              <a:t> pro Serin a Leucin).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13x strukturní geny</a:t>
            </a:r>
            <a:r>
              <a:rPr lang="cs-CZ" dirty="0" smtClean="0"/>
              <a:t>: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I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II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III </a:t>
            </a:r>
            <a:r>
              <a:rPr lang="cs-CZ" sz="2200" dirty="0" smtClean="0"/>
              <a:t>– geny </a:t>
            </a:r>
            <a:r>
              <a:rPr lang="cs-CZ" sz="2200" dirty="0" err="1" smtClean="0"/>
              <a:t>podjednotek</a:t>
            </a:r>
            <a:r>
              <a:rPr lang="cs-CZ" sz="2200" dirty="0" smtClean="0"/>
              <a:t> cytochrom c-oxidázy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1 – ND6 </a:t>
            </a:r>
            <a:r>
              <a:rPr lang="cs-CZ" sz="2200" dirty="0" smtClean="0"/>
              <a:t>– geny </a:t>
            </a:r>
            <a:r>
              <a:rPr lang="cs-CZ" sz="2200" dirty="0" err="1" smtClean="0"/>
              <a:t>podjednotek</a:t>
            </a:r>
            <a:r>
              <a:rPr lang="cs-CZ" sz="2200" dirty="0" smtClean="0"/>
              <a:t> NADH-dehydrogenázy.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ATP-</a:t>
            </a:r>
            <a:r>
              <a:rPr lang="cs-CZ" sz="2200" b="1" dirty="0" err="1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áza</a:t>
            </a: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cs-CZ" sz="2200" dirty="0" smtClean="0"/>
              <a:t> + </a:t>
            </a: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ATP-</a:t>
            </a:r>
            <a:r>
              <a:rPr lang="cs-CZ" sz="2200" b="1" dirty="0" err="1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áza</a:t>
            </a: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r>
              <a:rPr lang="cs-CZ" sz="2200" dirty="0" smtClean="0"/>
              <a:t> – geny příslušných </a:t>
            </a:r>
            <a:r>
              <a:rPr lang="cs-CZ" sz="2200" dirty="0" err="1" smtClean="0"/>
              <a:t>podjednotek</a:t>
            </a:r>
            <a:r>
              <a:rPr lang="cs-CZ" sz="2200" dirty="0" smtClean="0"/>
              <a:t> ATP-</a:t>
            </a:r>
            <a:r>
              <a:rPr lang="cs-CZ" sz="2200" dirty="0" err="1" smtClean="0"/>
              <a:t>syntetázy</a:t>
            </a:r>
            <a:endParaRPr lang="cs-CZ" sz="2200" dirty="0" smtClean="0"/>
          </a:p>
          <a:p>
            <a:pPr marL="619125" indent="-273050">
              <a:buFont typeface="Arial" pitchFamily="34" charset="0"/>
              <a:buChar char="•"/>
            </a:pPr>
            <a:r>
              <a:rPr lang="cs-CZ" sz="2200" b="1" dirty="0" err="1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</a:t>
            </a:r>
            <a:r>
              <a:rPr lang="cs-CZ" sz="2200" b="1" dirty="0" smtClean="0">
                <a:solidFill>
                  <a:srgbClr val="147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cs-CZ" sz="2200" dirty="0" smtClean="0"/>
              <a:t> – </a:t>
            </a:r>
            <a:r>
              <a:rPr lang="cs-CZ" sz="2200" dirty="0" err="1" smtClean="0"/>
              <a:t>podjednotka</a:t>
            </a:r>
            <a:r>
              <a:rPr lang="cs-CZ" sz="2200" dirty="0" smtClean="0"/>
              <a:t> </a:t>
            </a:r>
            <a:r>
              <a:rPr lang="cs-CZ" sz="2200" dirty="0" err="1" smtClean="0"/>
              <a:t>ubichinon</a:t>
            </a:r>
            <a:r>
              <a:rPr lang="cs-CZ" sz="2200" dirty="0" smtClean="0"/>
              <a:t>-cytochrom b-</a:t>
            </a:r>
            <a:r>
              <a:rPr lang="cs-CZ" sz="2200" dirty="0" err="1" smtClean="0"/>
              <a:t>reduktázového</a:t>
            </a:r>
            <a:r>
              <a:rPr lang="cs-CZ" sz="2200" dirty="0" smtClean="0"/>
              <a:t> komplexu.</a:t>
            </a:r>
            <a:endParaRPr lang="cs-CZ" sz="22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27168" cy="842352"/>
          </a:xfrm>
        </p:spPr>
        <p:txBody>
          <a:bodyPr>
            <a:noAutofit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MITochondriální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24744"/>
            <a:ext cx="2457724" cy="5232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Kódující geny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704" y="980728"/>
            <a:ext cx="8175104" cy="5832648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cs-CZ" dirty="0" smtClean="0"/>
              <a:t>Všechny mitochondrie v zygotě pocházejí původem z vajíčka (všechny mitochondrie ze spermie jsou destruovány) - </a:t>
            </a:r>
            <a:r>
              <a:rPr lang="cs-CZ" b="1" dirty="0" err="1" smtClean="0"/>
              <a:t>maternální</a:t>
            </a:r>
            <a:r>
              <a:rPr lang="cs-CZ" b="1" dirty="0" smtClean="0"/>
              <a:t> (</a:t>
            </a:r>
            <a:r>
              <a:rPr lang="cs-CZ" b="1" dirty="0" err="1" smtClean="0"/>
              <a:t>matroklinní</a:t>
            </a:r>
            <a:r>
              <a:rPr lang="cs-CZ" b="1" dirty="0" smtClean="0"/>
              <a:t>) typ dědičnost.</a:t>
            </a:r>
            <a:endParaRPr lang="cs-CZ" dirty="0" smtClean="0"/>
          </a:p>
          <a:p>
            <a:pPr marL="273050" indent="-273050"/>
            <a:r>
              <a:rPr lang="cs-CZ" dirty="0" smtClean="0"/>
              <a:t>Při segregaci mitochondrií při buněčném dělení nejsou přítomny žádné kontrolní mechanismy </a:t>
            </a:r>
            <a:r>
              <a:rPr lang="cs-CZ" dirty="0" smtClean="0">
                <a:sym typeface="Symbol"/>
              </a:rPr>
              <a:t> mitochondrie a s nimi i </a:t>
            </a:r>
            <a:r>
              <a:rPr lang="cs-CZ" dirty="0" err="1" smtClean="0"/>
              <a:t>mtDNA</a:t>
            </a:r>
            <a:r>
              <a:rPr lang="cs-CZ" dirty="0" smtClean="0"/>
              <a:t> do dceřiných  buněk distribuována zcela náhodně,ale “rovnoměrně“(+/-) </a:t>
            </a:r>
            <a:r>
              <a:rPr lang="cs-CZ" dirty="0" smtClean="0">
                <a:sym typeface="Symbol"/>
              </a:rPr>
              <a:t> POMÉR</a:t>
            </a:r>
          </a:p>
          <a:p>
            <a:pPr marL="273050" indent="-273050" algn="ctr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NORMÁLNÍCH : MUTOVANÝM</a:t>
            </a:r>
            <a:endParaRPr lang="cs-CZ" dirty="0" smtClean="0">
              <a:sym typeface="Symbol"/>
            </a:endParaRPr>
          </a:p>
          <a:p>
            <a:pPr marL="273050" indent="-273050">
              <a:buNone/>
            </a:pPr>
            <a:r>
              <a:rPr lang="cs-CZ" dirty="0" smtClean="0">
                <a:sym typeface="Symbol"/>
              </a:rPr>
              <a:t>	MIT je náhodný.</a:t>
            </a:r>
          </a:p>
          <a:p>
            <a:pPr marL="273050" indent="-273050"/>
            <a:r>
              <a:rPr lang="cs-CZ" dirty="0" smtClean="0">
                <a:sym typeface="Symbol"/>
              </a:rPr>
              <a:t>Přítomnost: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jeden typu </a:t>
            </a:r>
            <a:r>
              <a:rPr lang="cs-CZ" dirty="0" err="1" smtClean="0">
                <a:sym typeface="Symbol"/>
              </a:rPr>
              <a:t>mtDNA</a:t>
            </a:r>
            <a:r>
              <a:rPr lang="cs-CZ" dirty="0" smtClean="0">
                <a:sym typeface="Symbol"/>
              </a:rPr>
              <a:t> v mitochondrii =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homoplasmie</a:t>
            </a:r>
            <a:r>
              <a:rPr lang="cs-CZ" dirty="0" smtClean="0">
                <a:sym typeface="Symbol"/>
              </a:rPr>
              <a:t/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- více typů </a:t>
            </a:r>
            <a:r>
              <a:rPr lang="cs-CZ" dirty="0" err="1" smtClean="0">
                <a:sym typeface="Symbol"/>
              </a:rPr>
              <a:t>mtDNA</a:t>
            </a:r>
            <a:r>
              <a:rPr lang="cs-CZ" dirty="0" smtClean="0">
                <a:sym typeface="Symbol"/>
              </a:rPr>
              <a:t> v mitochondrii =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heteroplasmie</a:t>
            </a:r>
            <a:r>
              <a:rPr lang="cs-CZ" dirty="0" smtClean="0">
                <a:sym typeface="Symbol"/>
              </a:rPr>
              <a:t>.</a:t>
            </a:r>
            <a:endParaRPr lang="cs-CZ" dirty="0" smtClean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99176" cy="743400"/>
          </a:xfrm>
        </p:spPr>
        <p:txBody>
          <a:bodyPr>
            <a:no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Dědičnost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cs-CZ" dirty="0" smtClean="0"/>
              <a:t>.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2" cstate="print"/>
          <a:srcRect t="1248"/>
          <a:stretch>
            <a:fillRect/>
          </a:stretch>
        </p:blipFill>
        <p:spPr bwMode="auto">
          <a:xfrm>
            <a:off x="4797500" y="4710545"/>
            <a:ext cx="3347189" cy="21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7776864" cy="3600400"/>
          </a:xfrm>
        </p:spPr>
        <p:txBody>
          <a:bodyPr/>
          <a:lstStyle/>
          <a:p>
            <a:r>
              <a:rPr lang="cs-CZ" sz="2400" dirty="0" smtClean="0"/>
              <a:t>Při dozrávání spermií v nadvarleti jsou mitochondrie označeny </a:t>
            </a:r>
            <a:r>
              <a:rPr lang="cs-CZ" sz="2400" dirty="0" err="1" smtClean="0"/>
              <a:t>globulárním</a:t>
            </a:r>
            <a:r>
              <a:rPr lang="cs-CZ" sz="2400" dirty="0" smtClean="0"/>
              <a:t> proteinem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UBIKVITINEM</a:t>
            </a:r>
            <a:r>
              <a:rPr lang="cs-CZ" sz="2400" dirty="0" smtClean="0"/>
              <a:t>, který reguluje rozklad jiných proteinů.</a:t>
            </a:r>
          </a:p>
          <a:p>
            <a:r>
              <a:rPr lang="cs-CZ" sz="2400" dirty="0" err="1" smtClean="0"/>
              <a:t>Ubikvitin</a:t>
            </a:r>
            <a:r>
              <a:rPr lang="cs-CZ" sz="2400" dirty="0" smtClean="0"/>
              <a:t> je na mitochondriích spermií „maskován“ až do průniku do vajíčka. </a:t>
            </a:r>
          </a:p>
          <a:p>
            <a:r>
              <a:rPr lang="cs-CZ" sz="2400" dirty="0" smtClean="0"/>
              <a:t>Po průniku spermie do vajíčka (asi 100 000</a:t>
            </a:r>
            <a:r>
              <a:rPr lang="cs-CZ" sz="2400" b="1" dirty="0" smtClean="0"/>
              <a:t> </a:t>
            </a:r>
            <a:r>
              <a:rPr lang="cs-CZ" sz="2400" dirty="0" err="1" smtClean="0"/>
              <a:t>mit</a:t>
            </a:r>
            <a:r>
              <a:rPr lang="cs-CZ" sz="2400" dirty="0" smtClean="0"/>
              <a:t>.</a:t>
            </a:r>
            <a:r>
              <a:rPr lang="cs-CZ" sz="2400" b="1" dirty="0" smtClean="0"/>
              <a:t>   </a:t>
            </a:r>
            <a:r>
              <a:rPr lang="cs-CZ" sz="2400" dirty="0" smtClean="0"/>
              <a:t>+ 60 000 </a:t>
            </a:r>
            <a:r>
              <a:rPr lang="cs-CZ" sz="2400" dirty="0" err="1" smtClean="0"/>
              <a:t>mit</a:t>
            </a:r>
            <a:r>
              <a:rPr lang="cs-CZ" sz="2400" dirty="0" smtClean="0"/>
              <a:t>.   . Mitochondrie původu od otce označené </a:t>
            </a:r>
            <a:r>
              <a:rPr lang="cs-CZ" sz="2400" dirty="0" err="1" smtClean="0"/>
              <a:t>ubikvitinem</a:t>
            </a:r>
            <a:r>
              <a:rPr lang="cs-CZ" sz="2400" dirty="0" smtClean="0"/>
              <a:t> jsou destruovány v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PROTEASOMECH</a:t>
            </a:r>
            <a:r>
              <a:rPr lang="cs-CZ" sz="2400" dirty="0" smtClean="0"/>
              <a:t>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4000"/>
          </a:xfrm>
        </p:spPr>
        <p:txBody>
          <a:bodyPr>
            <a:no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Dědičnost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</a:t>
            </a:r>
            <a:r>
              <a:rPr lang="cs-CZ" dirty="0" smtClean="0"/>
              <a:t>.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chromozomu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96752"/>
            <a:ext cx="4756430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maternální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 dědičnosti?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8" descr="http://upload.wikimedia.org/wikipedia/commons/thumb/b/b7/Mars_symbol.svg/50px-Mars_symbo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095" y="4234943"/>
            <a:ext cx="360000" cy="360000"/>
          </a:xfrm>
          <a:prstGeom prst="rect">
            <a:avLst/>
          </a:prstGeom>
          <a:noFill/>
        </p:spPr>
      </p:pic>
      <p:pic>
        <p:nvPicPr>
          <p:cNvPr id="27658" name="Picture 10" descr="http://upload.wikimedia.org/wikipedia/commons/thumb/6/66/Venus_symbol.svg/75px-Venus_symbo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741" y="3847193"/>
            <a:ext cx="360000" cy="360000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715567" y="6290156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http://upload.wikimedia.org/wikipedia/commons/</a:t>
            </a:r>
          </a:p>
          <a:p>
            <a:r>
              <a:rPr lang="cs-CZ" sz="1400" b="1" dirty="0" smtClean="0"/>
              <a:t>3/37/</a:t>
            </a:r>
            <a:r>
              <a:rPr lang="cs-CZ" sz="1400" b="1" dirty="0" err="1" smtClean="0"/>
              <a:t>Animal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mitochondrion</a:t>
            </a:r>
            <a:r>
              <a:rPr lang="cs-CZ" sz="1400" b="1" dirty="0" smtClean="0"/>
              <a:t>_diagram_</a:t>
            </a:r>
            <a:r>
              <a:rPr lang="cs-CZ" sz="1400" b="1" dirty="0" err="1" smtClean="0"/>
              <a:t>cs.svg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952" y="2344219"/>
            <a:ext cx="3717032" cy="40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851104" cy="756000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Chloroplastový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genofor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7239000" cy="1944216"/>
          </a:xfrm>
        </p:spPr>
        <p:txBody>
          <a:bodyPr>
            <a:normAutofit/>
          </a:bodyPr>
          <a:lstStyle/>
          <a:p>
            <a:r>
              <a:rPr lang="cs-CZ" dirty="0" smtClean="0"/>
              <a:t>Je tvořen kružnicovou </a:t>
            </a:r>
            <a:r>
              <a:rPr lang="cs-CZ" dirty="0" err="1" smtClean="0"/>
              <a:t>dsDNA</a:t>
            </a:r>
            <a:r>
              <a:rPr lang="cs-CZ" dirty="0" smtClean="0"/>
              <a:t> – označuje se jako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cpDNA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Velikost 120 000 – 210 000 </a:t>
            </a:r>
            <a:r>
              <a:rPr lang="cs-CZ" dirty="0" err="1" smtClean="0"/>
              <a:t>bp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Přítomen v mnoha kopiích.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77304"/>
            <a:ext cx="314497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76056" y="62181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clivias.com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Articles</a:t>
            </a:r>
            <a:r>
              <a:rPr lang="cs-CZ" sz="1400" b="1" dirty="0" smtClean="0"/>
              <a:t>/</a:t>
            </a:r>
          </a:p>
          <a:p>
            <a:r>
              <a:rPr lang="cs-CZ" sz="1400" b="1" dirty="0" smtClean="0"/>
              <a:t>Article016-4.jpg</a:t>
            </a:r>
            <a:endParaRPr lang="cs-CZ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179512" y="62901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 smtClean="0"/>
              <a:t>http://teosinte.uoregon.edu/cp_biogenesis/images/maize_cp_genome.png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03360"/>
            <a:ext cx="7056784" cy="488993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Chloroplastový</a:t>
            </a:r>
            <a:r>
              <a:rPr lang="cs-CZ" dirty="0" smtClean="0"/>
              <a:t>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genofor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6237312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Převzato: Prezentace 01 – Rostlinný genom doc. RNDr. J. Řepková, </a:t>
            </a:r>
            <a:r>
              <a:rPr lang="cs-CZ" sz="1400" b="1" dirty="0" err="1" smtClean="0"/>
              <a:t>CSc</a:t>
            </a:r>
            <a:endParaRPr lang="cs-CZ" sz="1400" b="1" dirty="0"/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3910073" y="2122876"/>
            <a:ext cx="840000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5170873" y="2125609"/>
            <a:ext cx="481247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>
            <a:spLocks noChangeAspect="1"/>
          </p:cNvSpPr>
          <p:nvPr/>
        </p:nvSpPr>
        <p:spPr>
          <a:xfrm>
            <a:off x="6084168" y="2139464"/>
            <a:ext cx="481247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>
            <a:spLocks noChangeAspect="1"/>
          </p:cNvSpPr>
          <p:nvPr/>
        </p:nvSpPr>
        <p:spPr>
          <a:xfrm>
            <a:off x="6827057" y="2139464"/>
            <a:ext cx="481247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236296" y="5531087"/>
            <a:ext cx="216024" cy="5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Genofory</a:t>
            </a:r>
            <a:r>
              <a:rPr lang="cs-CZ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(chromozomy)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4000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Prokaryotní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7643192" cy="56612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 </a:t>
            </a:r>
            <a:r>
              <a:rPr lang="cs-CZ" sz="2400" dirty="0" err="1" smtClean="0"/>
              <a:t>prokaryot</a:t>
            </a:r>
            <a:r>
              <a:rPr lang="cs-CZ" sz="2400" dirty="0" smtClean="0"/>
              <a:t> je genom (soubor genů) soustředěn do funkčního ekvivalentu jádra označovaný jako </a:t>
            </a: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NUKLEOID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1 </a:t>
            </a:r>
            <a:r>
              <a:rPr lang="cs-CZ" sz="2400" b="1" dirty="0" smtClean="0"/>
              <a:t>kružnicová</a:t>
            </a:r>
            <a:r>
              <a:rPr lang="cs-CZ" sz="2400" dirty="0" smtClean="0"/>
              <a:t> molekula </a:t>
            </a:r>
            <a:r>
              <a:rPr lang="cs-CZ" sz="2400" b="1" dirty="0" err="1" smtClean="0"/>
              <a:t>dsDNA</a:t>
            </a:r>
            <a:r>
              <a:rPr lang="cs-CZ" sz="2400" dirty="0" smtClean="0"/>
              <a:t> – </a:t>
            </a:r>
            <a:r>
              <a:rPr lang="cs-CZ" sz="2400" dirty="0" err="1" smtClean="0"/>
              <a:t>prokaryotní</a:t>
            </a:r>
            <a:r>
              <a:rPr lang="cs-CZ" sz="2400" dirty="0" smtClean="0"/>
              <a:t> chromozom (neobsahuje histony).</a:t>
            </a:r>
          </a:p>
          <a:p>
            <a:r>
              <a:rPr lang="cs-CZ" sz="2400" dirty="0" smtClean="0"/>
              <a:t>Nachází se volně v cytoplazmě prokaryontní buňky.</a:t>
            </a:r>
          </a:p>
          <a:p>
            <a:r>
              <a:rPr lang="cs-CZ" sz="2400" dirty="0" smtClean="0"/>
              <a:t>Vždy připojen určitým místem k plazmatické membráně</a:t>
            </a:r>
            <a:br>
              <a:rPr lang="cs-CZ" sz="2400" dirty="0" smtClean="0"/>
            </a:br>
            <a:r>
              <a:rPr lang="cs-CZ" sz="2400" dirty="0" smtClean="0"/>
              <a:t>buňky.</a:t>
            </a: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186" y="3609368"/>
            <a:ext cx="5854198" cy="31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2125"/>
          <a:stretch>
            <a:fillRect/>
          </a:stretch>
        </p:blipFill>
        <p:spPr bwMode="auto">
          <a:xfrm>
            <a:off x="3995937" y="2944265"/>
            <a:ext cx="4032448" cy="331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18984"/>
            <a:ext cx="7239000" cy="4846320"/>
          </a:xfrm>
        </p:spPr>
        <p:txBody>
          <a:bodyPr/>
          <a:lstStyle/>
          <a:p>
            <a:r>
              <a:rPr lang="cs-CZ" dirty="0" smtClean="0"/>
              <a:t>Tvořen </a:t>
            </a:r>
            <a:r>
              <a:rPr lang="cs-CZ" dirty="0" err="1" smtClean="0"/>
              <a:t>dsDNA</a:t>
            </a:r>
            <a:r>
              <a:rPr lang="cs-CZ" dirty="0" smtClean="0"/>
              <a:t>+ proteiny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dirty="0" smtClean="0"/>
              <a:t>HLP proteiny (histon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cs-CZ" dirty="0" smtClean="0"/>
              <a:t>): podobné histonům.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dirty="0" smtClean="0"/>
              <a:t>Proteiny </a:t>
            </a:r>
            <a:r>
              <a:rPr lang="cs-CZ" dirty="0" err="1" smtClean="0"/>
              <a:t>nehistonové</a:t>
            </a:r>
            <a:r>
              <a:rPr lang="cs-CZ" dirty="0" smtClean="0"/>
              <a:t> povahy.</a:t>
            </a:r>
          </a:p>
          <a:p>
            <a:pPr marL="263525" indent="-263525"/>
            <a:r>
              <a:rPr lang="cs-CZ" dirty="0" smtClean="0"/>
              <a:t>Základem je </a:t>
            </a:r>
            <a:r>
              <a:rPr lang="cs-CZ" dirty="0" err="1" smtClean="0"/>
              <a:t>nadšroubovice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rozdělená do smyček</a:t>
            </a:r>
            <a:br>
              <a:rPr lang="cs-CZ" dirty="0" smtClean="0"/>
            </a:br>
            <a:r>
              <a:rPr lang="cs-CZ" dirty="0" smtClean="0"/>
              <a:t>tzv.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DOMÉN</a:t>
            </a:r>
            <a:r>
              <a:rPr lang="cs-CZ" dirty="0" smtClean="0"/>
              <a:t>.</a:t>
            </a:r>
          </a:p>
          <a:p>
            <a:pPr marL="263525" indent="-263525"/>
            <a:r>
              <a:rPr lang="cs-CZ" dirty="0" smtClean="0"/>
              <a:t>Různá </a:t>
            </a:r>
            <a:r>
              <a:rPr lang="cs-CZ" dirty="0" err="1" smtClean="0"/>
              <a:t>konformace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domén – relaxovaná,</a:t>
            </a:r>
            <a:br>
              <a:rPr lang="cs-CZ" dirty="0" smtClean="0"/>
            </a:br>
            <a:r>
              <a:rPr lang="cs-CZ" dirty="0" err="1" smtClean="0"/>
              <a:t>nadšroubovice</a:t>
            </a:r>
            <a:r>
              <a:rPr lang="cs-CZ" dirty="0" smtClean="0"/>
              <a:t>, solenoid.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70344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Prokaryotní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34144" y="6245511"/>
            <a:ext cx="533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docstoc.com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docs</a:t>
            </a:r>
            <a:r>
              <a:rPr lang="cs-CZ" sz="1400" b="1" dirty="0" smtClean="0"/>
              <a:t>/82618612/</a:t>
            </a:r>
          </a:p>
          <a:p>
            <a:r>
              <a:rPr lang="cs-CZ" sz="1400" b="1" dirty="0" err="1" smtClean="0"/>
              <a:t>Section</a:t>
            </a:r>
            <a:r>
              <a:rPr lang="cs-CZ" sz="1400" b="1" dirty="0" smtClean="0"/>
              <a:t>-D-</a:t>
            </a:r>
            <a:r>
              <a:rPr lang="cs-CZ" sz="1400" b="1" dirty="0" err="1" smtClean="0"/>
              <a:t>Prokaryotic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and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Eukaryotic</a:t>
            </a:r>
            <a:r>
              <a:rPr lang="cs-CZ" sz="1400" b="1" dirty="0" smtClean="0"/>
              <a:t>-Chromosome-</a:t>
            </a:r>
            <a:r>
              <a:rPr lang="cs-CZ" sz="1400" b="1" dirty="0" err="1" smtClean="0"/>
              <a:t>Structure</a:t>
            </a:r>
            <a:endParaRPr lang="cs-CZ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61392" y="188640"/>
            <a:ext cx="7239000" cy="698336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Prokaryotní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ile:Supercoi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922" y="1125280"/>
            <a:ext cx="5476318" cy="48240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358715" y="6093296"/>
            <a:ext cx="5229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wikilectures.eu</a:t>
            </a:r>
            <a:r>
              <a:rPr lang="cs-CZ" sz="1400" b="1" dirty="0" smtClean="0"/>
              <a:t>/index.</a:t>
            </a:r>
            <a:r>
              <a:rPr lang="cs-CZ" sz="1400" b="1" dirty="0" err="1" smtClean="0"/>
              <a:t>php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File</a:t>
            </a:r>
            <a:r>
              <a:rPr lang="cs-CZ" sz="1400" b="1" dirty="0" smtClean="0"/>
              <a:t>:</a:t>
            </a:r>
            <a:r>
              <a:rPr lang="cs-CZ" sz="1400" b="1" dirty="0" err="1" smtClean="0"/>
              <a:t>Supercoiling.jpg</a:t>
            </a:r>
            <a:endParaRPr lang="cs-CZ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Genom </a:t>
            </a:r>
            <a:r>
              <a:rPr lang="cs-CZ" dirty="0" err="1" smtClean="0"/>
              <a:t>eukaryot</a:t>
            </a:r>
            <a:r>
              <a:rPr lang="cs-CZ" dirty="0" smtClean="0"/>
              <a:t> rozdělen do více buněčných organel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dirty="0" smtClean="0"/>
              <a:t>Živočišné buňky – jádro + mitochondrie</a:t>
            </a:r>
          </a:p>
          <a:p>
            <a:pPr marL="619125" indent="-273050">
              <a:buFont typeface="Arial" pitchFamily="34" charset="0"/>
              <a:buChar char="•"/>
              <a:tabLst>
                <a:tab pos="3311525" algn="l"/>
              </a:tabLst>
            </a:pPr>
            <a:r>
              <a:rPr lang="cs-CZ" dirty="0" smtClean="0"/>
              <a:t>Rostlinné buňky – jádro + mitochondrie + 	chloroplasty</a:t>
            </a:r>
          </a:p>
          <a:p>
            <a:pPr marL="273050" indent="-273050"/>
            <a:r>
              <a:rPr lang="cs-CZ" dirty="0" smtClean="0"/>
              <a:t>Každý jaderný chromozom obsahuje jednu lineární molekulu </a:t>
            </a:r>
            <a:r>
              <a:rPr lang="cs-CZ" dirty="0" err="1" smtClean="0"/>
              <a:t>dsDNA</a:t>
            </a:r>
            <a:r>
              <a:rPr lang="cs-CZ" dirty="0" smtClean="0"/>
              <a:t>, která plní funkci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JADERNÉHO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GENOFORU</a:t>
            </a:r>
            <a:r>
              <a:rPr lang="cs-CZ" dirty="0" smtClean="0"/>
              <a:t>.</a:t>
            </a:r>
          </a:p>
          <a:p>
            <a:pPr marL="273050" indent="-273050"/>
            <a:r>
              <a:rPr lang="cs-CZ" dirty="0" smtClean="0"/>
              <a:t>Jaderná </a:t>
            </a:r>
            <a:r>
              <a:rPr lang="cs-CZ" dirty="0" err="1" smtClean="0"/>
              <a:t>dsDNA</a:t>
            </a:r>
            <a:r>
              <a:rPr lang="cs-CZ" dirty="0" smtClean="0"/>
              <a:t> nese jaderné geny přepisované do funkčních RNA.</a:t>
            </a:r>
          </a:p>
          <a:p>
            <a:pPr marL="273050" indent="-273050"/>
            <a:r>
              <a:rPr lang="cs-CZ" dirty="0" smtClean="0"/>
              <a:t>Mitochondriální a chloroplastové </a:t>
            </a:r>
            <a:r>
              <a:rPr lang="cs-CZ" dirty="0" err="1" smtClean="0"/>
              <a:t>dsDNA</a:t>
            </a:r>
            <a:r>
              <a:rPr lang="cs-CZ" dirty="0" smtClean="0"/>
              <a:t>  = </a:t>
            </a: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cytoplazmatické </a:t>
            </a:r>
            <a:r>
              <a:rPr lang="cs-CZ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genofory</a:t>
            </a:r>
            <a:r>
              <a:rPr lang="cs-CZ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cap="all" dirty="0" smtClean="0"/>
              <a:t>(</a:t>
            </a:r>
            <a:r>
              <a:rPr lang="cs-CZ" dirty="0" err="1" smtClean="0"/>
              <a:t>mt</a:t>
            </a:r>
            <a:r>
              <a:rPr lang="cs-CZ" cap="all" dirty="0" err="1" smtClean="0"/>
              <a:t>DNA</a:t>
            </a:r>
            <a:r>
              <a:rPr lang="cs-CZ" cap="all" dirty="0" smtClean="0"/>
              <a:t>, </a:t>
            </a:r>
            <a:r>
              <a:rPr lang="cs-CZ" dirty="0" err="1" smtClean="0"/>
              <a:t>ct</a:t>
            </a:r>
            <a:r>
              <a:rPr lang="cs-CZ" cap="all" dirty="0" err="1" smtClean="0"/>
              <a:t>dna</a:t>
            </a:r>
            <a:r>
              <a:rPr lang="cs-CZ" cap="all" dirty="0" smtClean="0"/>
              <a:t>).</a:t>
            </a:r>
            <a:endParaRPr lang="cs-CZ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7239000" cy="5400600"/>
          </a:xfrm>
        </p:spPr>
        <p:txBody>
          <a:bodyPr>
            <a:normAutofit/>
          </a:bodyPr>
          <a:lstStyle/>
          <a:p>
            <a:r>
              <a:rPr lang="cs-CZ" dirty="0" smtClean="0"/>
              <a:t>Struktura </a:t>
            </a:r>
            <a:r>
              <a:rPr lang="cs-CZ" dirty="0" err="1" smtClean="0"/>
              <a:t>chromzomu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se mění v závislosti</a:t>
            </a:r>
            <a:br>
              <a:rPr lang="cs-CZ" dirty="0" smtClean="0"/>
            </a:br>
            <a:r>
              <a:rPr lang="cs-CZ" dirty="0" smtClean="0"/>
              <a:t>na stavu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CHOMATINU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Stav chromatinu: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kondenzovaný </a:t>
            </a:r>
            <a:r>
              <a:rPr lang="cs-CZ" dirty="0" smtClean="0"/>
              <a:t>(silně</a:t>
            </a:r>
            <a:br>
              <a:rPr lang="cs-CZ" dirty="0" smtClean="0"/>
            </a:br>
            <a:r>
              <a:rPr lang="cs-CZ" dirty="0" smtClean="0"/>
              <a:t>zhuštěný stav)</a:t>
            </a:r>
            <a:br>
              <a:rPr lang="cs-CZ" dirty="0" smtClean="0"/>
            </a:br>
            <a:r>
              <a:rPr lang="cs-CZ" dirty="0" smtClean="0"/>
              <a:t>proces </a:t>
            </a:r>
            <a:r>
              <a:rPr lang="cs-CZ" dirty="0" err="1" smtClean="0"/>
              <a:t>spiralizace</a:t>
            </a:r>
            <a:r>
              <a:rPr lang="cs-CZ" dirty="0" smtClean="0"/>
              <a:t>.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273050">
              <a:buFont typeface="Arial" pitchFamily="34" charset="0"/>
              <a:buChar char="•"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dekondenzovaný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>(velmi slabě zhuštěný</a:t>
            </a:r>
            <a:br>
              <a:rPr lang="cs-CZ" dirty="0" smtClean="0"/>
            </a:br>
            <a:r>
              <a:rPr lang="cs-CZ" dirty="0" smtClean="0"/>
              <a:t>stav) proces</a:t>
            </a:r>
            <a:br>
              <a:rPr lang="cs-CZ" dirty="0" smtClean="0"/>
            </a:br>
            <a:r>
              <a:rPr lang="cs-CZ" dirty="0" err="1" smtClean="0"/>
              <a:t>despiralizace</a:t>
            </a:r>
            <a:r>
              <a:rPr lang="cs-CZ" dirty="0" smtClean="0"/>
              <a:t>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203032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Photographie d'un chrom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384" y="1196752"/>
            <a:ext cx="3810000" cy="337185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249466" y="4581128"/>
            <a:ext cx="385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zepoze.com</a:t>
            </a:r>
            <a:r>
              <a:rPr lang="cs-CZ" sz="1400" b="1" dirty="0" smtClean="0"/>
              <a:t>/z/chromosome.</a:t>
            </a:r>
            <a:r>
              <a:rPr lang="cs-CZ" sz="1400" b="1" dirty="0" err="1" smtClean="0"/>
              <a:t>jpg</a:t>
            </a:r>
            <a:endParaRPr lang="cs-CZ" sz="1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013176"/>
            <a:ext cx="5004445" cy="10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0" y="6290156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b="1" dirty="0" err="1" smtClean="0">
                <a:cs typeface="Arial" pitchFamily="34" charset="0"/>
              </a:rPr>
              <a:t>Molecular</a:t>
            </a:r>
            <a:r>
              <a:rPr lang="cs-CZ" sz="1400" b="1" dirty="0" smtClean="0">
                <a:cs typeface="Arial" pitchFamily="34" charset="0"/>
              </a:rPr>
              <a:t> Biology </a:t>
            </a:r>
            <a:r>
              <a:rPr lang="cs-CZ" sz="1400" b="1" dirty="0" err="1" smtClean="0">
                <a:cs typeface="Arial" pitchFamily="34" charset="0"/>
              </a:rPr>
              <a:t>of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the</a:t>
            </a:r>
            <a:r>
              <a:rPr lang="cs-CZ" sz="1400" b="1" dirty="0" smtClean="0">
                <a:cs typeface="Arial" pitchFamily="34" charset="0"/>
              </a:rPr>
              <a:t> Cell</a:t>
            </a:r>
            <a:r>
              <a:rPr lang="cs-CZ" sz="1400" b="1" dirty="0" smtClean="0"/>
              <a:t>, </a:t>
            </a:r>
            <a:r>
              <a:rPr lang="cs-CZ" sz="1400" b="1" dirty="0" err="1" smtClean="0">
                <a:cs typeface="Arial" pitchFamily="34" charset="0"/>
              </a:rPr>
              <a:t>Fourth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Edition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Bruce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Alberts</a:t>
            </a:r>
            <a:r>
              <a:rPr lang="cs-CZ" sz="1400" b="1" dirty="0" smtClean="0">
                <a:cs typeface="Arial" pitchFamily="34" charset="0"/>
              </a:rPr>
              <a:t>, Alexander </a:t>
            </a:r>
            <a:r>
              <a:rPr lang="cs-CZ" sz="1400" b="1" dirty="0" err="1" smtClean="0">
                <a:cs typeface="Arial" pitchFamily="34" charset="0"/>
              </a:rPr>
              <a:t>Johnson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Julian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Lewis</a:t>
            </a:r>
            <a:r>
              <a:rPr lang="cs-CZ" sz="1400" b="1" dirty="0" smtClean="0">
                <a:cs typeface="Arial" pitchFamily="34" charset="0"/>
              </a:rPr>
              <a:t>, </a:t>
            </a:r>
            <a:endParaRPr lang="cs-CZ" sz="1400" b="1" dirty="0" smtClean="0"/>
          </a:p>
          <a:p>
            <a:pPr>
              <a:defRPr/>
            </a:pPr>
            <a:r>
              <a:rPr lang="cs-CZ" sz="1400" b="1" dirty="0" smtClean="0">
                <a:cs typeface="Arial" pitchFamily="34" charset="0"/>
              </a:rPr>
              <a:t>Martin </a:t>
            </a:r>
            <a:r>
              <a:rPr lang="cs-CZ" sz="1400" b="1" dirty="0" err="1" smtClean="0">
                <a:cs typeface="Arial" pitchFamily="34" charset="0"/>
              </a:rPr>
              <a:t>Raff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Keith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Roberts</a:t>
            </a:r>
            <a:r>
              <a:rPr lang="cs-CZ" sz="1400" b="1" dirty="0" smtClean="0">
                <a:cs typeface="Arial" pitchFamily="34" charset="0"/>
              </a:rPr>
              <a:t>, Peter Walter, 28/02/2002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030952"/>
            <a:ext cx="7239000" cy="53503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Materiál chromozomů =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</a:t>
            </a:r>
          </a:p>
          <a:p>
            <a:r>
              <a:rPr lang="cs-CZ" dirty="0" smtClean="0"/>
              <a:t>Chromatin = komplex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cs-CZ" dirty="0" smtClean="0"/>
              <a:t> + proteiny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HISTONY</a:t>
            </a:r>
            <a:r>
              <a:rPr lang="cs-CZ" dirty="0" smtClean="0"/>
              <a:t> +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NEHISTONOVÉ</a:t>
            </a:r>
            <a:r>
              <a:rPr lang="cs-CZ" dirty="0" smtClean="0"/>
              <a:t> proteiny.</a:t>
            </a:r>
          </a:p>
          <a:p>
            <a:r>
              <a:rPr lang="cs-CZ" dirty="0" smtClean="0"/>
              <a:t>Dva typy chromatinu: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EUCHROMATIN</a:t>
            </a:r>
            <a:r>
              <a:rPr lang="cs-CZ" dirty="0" smtClean="0"/>
              <a:t> – </a:t>
            </a:r>
            <a:r>
              <a:rPr lang="cs-CZ" dirty="0" err="1" smtClean="0"/>
              <a:t>dekondenzovaný</a:t>
            </a:r>
            <a:r>
              <a:rPr lang="cs-CZ" dirty="0" smtClean="0"/>
              <a:t>, slabě barvitelný bazickými barvivy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HETEROCHROMATIN</a:t>
            </a:r>
            <a:r>
              <a:rPr lang="cs-CZ" dirty="0" smtClean="0"/>
              <a:t> – kondenzovaný, silně barvitelný</a:t>
            </a:r>
            <a:br>
              <a:rPr lang="cs-CZ" dirty="0" smtClean="0"/>
            </a:br>
            <a:r>
              <a:rPr lang="cs-CZ" dirty="0" smtClean="0"/>
              <a:t>a) konstitutivní – trvalý v průběhu buněčného cyklu</a:t>
            </a:r>
            <a:br>
              <a:rPr lang="cs-CZ" dirty="0" smtClean="0"/>
            </a:br>
            <a:r>
              <a:rPr lang="cs-CZ" dirty="0" smtClean="0"/>
              <a:t>b) fakultativní – pouze</a:t>
            </a:r>
            <a:br>
              <a:rPr lang="cs-CZ" dirty="0" smtClean="0"/>
            </a:br>
            <a:r>
              <a:rPr lang="cs-CZ" dirty="0" smtClean="0"/>
              <a:t>při mitóze či meióze</a:t>
            </a:r>
            <a:br>
              <a:rPr lang="cs-CZ" dirty="0" smtClean="0"/>
            </a:br>
            <a:r>
              <a:rPr lang="cs-CZ" dirty="0" smtClean="0"/>
              <a:t>jinak </a:t>
            </a:r>
            <a:r>
              <a:rPr lang="cs-CZ" dirty="0" err="1" smtClean="0"/>
              <a:t>euchromatin</a:t>
            </a:r>
            <a:r>
              <a:rPr lang="cs-CZ" dirty="0" smtClean="0"/>
              <a:t>.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626328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genome.cshlp.org/content/16/1/115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72895" y="3850286"/>
            <a:ext cx="2074163" cy="37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81020" y="6505599"/>
            <a:ext cx="48830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http://genome.</a:t>
            </a:r>
            <a:r>
              <a:rPr lang="cs-CZ" sz="1400" b="1" dirty="0" err="1" smtClean="0"/>
              <a:t>cshlp.org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content</a:t>
            </a:r>
            <a:r>
              <a:rPr lang="cs-CZ" sz="1400" b="1" dirty="0" smtClean="0"/>
              <a:t>/16/1/115/F2.large.jpg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347048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764704"/>
            <a:ext cx="2520280" cy="55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0" y="6290156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b="1" dirty="0" err="1" smtClean="0">
                <a:cs typeface="Arial" pitchFamily="34" charset="0"/>
              </a:rPr>
              <a:t>Molecular</a:t>
            </a:r>
            <a:r>
              <a:rPr lang="cs-CZ" sz="1400" b="1" dirty="0" smtClean="0">
                <a:cs typeface="Arial" pitchFamily="34" charset="0"/>
              </a:rPr>
              <a:t> Biology </a:t>
            </a:r>
            <a:r>
              <a:rPr lang="cs-CZ" sz="1400" b="1" dirty="0" err="1" smtClean="0">
                <a:cs typeface="Arial" pitchFamily="34" charset="0"/>
              </a:rPr>
              <a:t>of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the</a:t>
            </a:r>
            <a:r>
              <a:rPr lang="cs-CZ" sz="1400" b="1" dirty="0" smtClean="0">
                <a:cs typeface="Arial" pitchFamily="34" charset="0"/>
              </a:rPr>
              <a:t> Cell</a:t>
            </a:r>
            <a:r>
              <a:rPr lang="cs-CZ" sz="1400" b="1" dirty="0" smtClean="0"/>
              <a:t>, </a:t>
            </a:r>
            <a:r>
              <a:rPr lang="cs-CZ" sz="1400" b="1" dirty="0" err="1" smtClean="0">
                <a:cs typeface="Arial" pitchFamily="34" charset="0"/>
              </a:rPr>
              <a:t>Fourth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Edition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Bruce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Alberts</a:t>
            </a:r>
            <a:r>
              <a:rPr lang="cs-CZ" sz="1400" b="1" dirty="0" smtClean="0">
                <a:cs typeface="Arial" pitchFamily="34" charset="0"/>
              </a:rPr>
              <a:t>, Alexander </a:t>
            </a:r>
            <a:r>
              <a:rPr lang="cs-CZ" sz="1400" b="1" dirty="0" err="1" smtClean="0">
                <a:cs typeface="Arial" pitchFamily="34" charset="0"/>
              </a:rPr>
              <a:t>Johnson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Julian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Lewis</a:t>
            </a:r>
            <a:r>
              <a:rPr lang="cs-CZ" sz="1400" b="1" dirty="0" smtClean="0">
                <a:cs typeface="Arial" pitchFamily="34" charset="0"/>
              </a:rPr>
              <a:t>, </a:t>
            </a:r>
            <a:endParaRPr lang="cs-CZ" sz="1400" b="1" dirty="0" smtClean="0"/>
          </a:p>
          <a:p>
            <a:pPr>
              <a:defRPr/>
            </a:pPr>
            <a:r>
              <a:rPr lang="cs-CZ" sz="1400" b="1" dirty="0" smtClean="0">
                <a:cs typeface="Arial" pitchFamily="34" charset="0"/>
              </a:rPr>
              <a:t>Martin </a:t>
            </a:r>
            <a:r>
              <a:rPr lang="cs-CZ" sz="1400" b="1" dirty="0" err="1" smtClean="0">
                <a:cs typeface="Arial" pitchFamily="34" charset="0"/>
              </a:rPr>
              <a:t>Raff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Keith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Roberts</a:t>
            </a:r>
            <a:r>
              <a:rPr lang="cs-CZ" sz="1400" b="1" dirty="0" smtClean="0">
                <a:cs typeface="Arial" pitchFamily="34" charset="0"/>
              </a:rPr>
              <a:t>, Peter Walter, 28/02/2002</a:t>
            </a:r>
            <a:endParaRPr lang="cs-CZ" sz="1400" b="1" dirty="0"/>
          </a:p>
        </p:txBody>
      </p:sp>
      <p:pic>
        <p:nvPicPr>
          <p:cNvPr id="20484" name="Picture 4" descr="http://www.fastbleep.com/assets/notes/image/10257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58838"/>
            <a:ext cx="3683000" cy="276225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779912" y="4005064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547664" y="87910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NUKLEOZOMY</a:t>
            </a:r>
            <a:endParaRPr lang="cs-CZ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496" y="4221088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fastbleep.com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assets</a:t>
            </a:r>
            <a:r>
              <a:rPr lang="cs-CZ" sz="1400" b="1" dirty="0" smtClean="0"/>
              <a:t>/notes/image/10257_1.jpg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4725144"/>
            <a:ext cx="500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Nukleozomový</a:t>
            </a:r>
            <a:r>
              <a:rPr lang="cs-CZ" sz="2400" dirty="0" smtClean="0"/>
              <a:t> řetězec se označuje jako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10nm (nanometrové) chromatinové vlákno.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2074</TotalTime>
  <Words>707</Words>
  <Application>Microsoft Office PowerPoint</Application>
  <PresentationFormat>Předvádění na obrazovce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Bohatý</vt:lpstr>
      <vt:lpstr>Snímek 1</vt:lpstr>
      <vt:lpstr>Genofory (chromozomy)</vt:lpstr>
      <vt:lpstr>Prokaryotní chromozom</vt:lpstr>
      <vt:lpstr>Prokaryotní chromozom</vt:lpstr>
      <vt:lpstr>Prokaryotní chromozom</vt:lpstr>
      <vt:lpstr>EUKARYOTNÍ chromozom</vt:lpstr>
      <vt:lpstr>EUKARYOTNÍ chromozom</vt:lpstr>
      <vt:lpstr>EUKARYOTNÍ chromozom</vt:lpstr>
      <vt:lpstr>EUKARYOTNÍ chromozom</vt:lpstr>
      <vt:lpstr>EUKARYOTNÍ chromozom</vt:lpstr>
      <vt:lpstr>EUKARYOTNÍ chromozom</vt:lpstr>
      <vt:lpstr>EUKARYOTNÍ chromozom</vt:lpstr>
      <vt:lpstr>EUKARYOTNÍ chromozom</vt:lpstr>
      <vt:lpstr>MITochondriální chromozom</vt:lpstr>
      <vt:lpstr>MITochondriální chromozom</vt:lpstr>
      <vt:lpstr>Dědičnost MIT. chromozomu</vt:lpstr>
      <vt:lpstr>Dědičnost MIT. chromozomu</vt:lpstr>
      <vt:lpstr>Chloroplastový genofor</vt:lpstr>
      <vt:lpstr>Chloroplastový genofor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Genofory (chromozomy)</dc:title>
  <dc:creator>ucitel</dc:creator>
  <cp:lastModifiedBy>Dell</cp:lastModifiedBy>
  <cp:revision>11</cp:revision>
  <dcterms:created xsi:type="dcterms:W3CDTF">2014-05-18T15:09:05Z</dcterms:created>
  <dcterms:modified xsi:type="dcterms:W3CDTF">2014-09-26T14:01:26Z</dcterms:modified>
</cp:coreProperties>
</file>