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137474-8015-4F72-A45F-E2490DA93350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437B78-9C7D-4879-ACC9-5FAEC25C9B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smiq.de/qa/show/228710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7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22. Ch-1 </a:t>
            </a:r>
            <a:r>
              <a:rPr lang="pl-PL" b="1" dirty="0"/>
              <a:t>Biochemie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98563" indent="-1198563"/>
            <a:r>
              <a:rPr lang="cs-CZ" sz="1400" dirty="0"/>
              <a:t>Anotace </a:t>
            </a:r>
            <a:r>
              <a:rPr lang="cs-CZ" sz="1400" dirty="0" smtClean="0"/>
              <a:t>DŮM: Polysacharidy – charakteristika + rozdělení, příklady významných rostlinných a </a:t>
            </a:r>
            <a:r>
              <a:rPr lang="cs-CZ" sz="1400" smtClean="0"/>
              <a:t>živočišných polysacharidů</a:t>
            </a:r>
            <a:endParaRPr lang="cs-CZ" sz="1400" dirty="0"/>
          </a:p>
          <a:p>
            <a:r>
              <a:rPr lang="cs-CZ" sz="1400" dirty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Root-tip-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3339018" cy="3780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3304" y="476672"/>
            <a:ext cx="1810544" cy="780696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ŠKROB</a:t>
            </a:r>
            <a:endParaRPr lang="cs-CZ" sz="4400" dirty="0"/>
          </a:p>
        </p:txBody>
      </p:sp>
      <p:pic>
        <p:nvPicPr>
          <p:cNvPr id="4" name="Zástupný symbol pro obsah 3" descr="statolity_kukuř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0707" y="1186433"/>
            <a:ext cx="5419725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amyloplast_so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446" y="3284984"/>
            <a:ext cx="2686050" cy="3152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0" y="6309320"/>
            <a:ext cx="3593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http://upload.wikimedia.org/wikipedia/</a:t>
            </a:r>
          </a:p>
          <a:p>
            <a:r>
              <a:rPr lang="cs-CZ" sz="1400" b="1" dirty="0" err="1" smtClean="0"/>
              <a:t>commons</a:t>
            </a:r>
            <a:r>
              <a:rPr lang="cs-CZ" sz="1400" b="1" dirty="0" smtClean="0"/>
              <a:t>/b/</a:t>
            </a:r>
            <a:r>
              <a:rPr lang="cs-CZ" sz="1400" b="1" dirty="0" err="1" smtClean="0"/>
              <a:t>be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Root</a:t>
            </a:r>
            <a:r>
              <a:rPr lang="cs-CZ" sz="1400" b="1" dirty="0" smtClean="0"/>
              <a:t>-tip-</a:t>
            </a:r>
            <a:r>
              <a:rPr lang="cs-CZ" sz="1400" b="1" dirty="0" err="1" smtClean="0"/>
              <a:t>tag.png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35896" y="6453336"/>
            <a:ext cx="5574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</a:t>
            </a:r>
            <a:r>
              <a:rPr lang="cs-CZ" dirty="0" smtClean="0"/>
              <a:t>‎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19872" y="3789040"/>
            <a:ext cx="292708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1. </a:t>
            </a:r>
            <a:r>
              <a:rPr lang="en-US" dirty="0" err="1" smtClean="0"/>
              <a:t>Meristem</a:t>
            </a:r>
            <a:endParaRPr lang="en-US" dirty="0" smtClean="0"/>
          </a:p>
          <a:p>
            <a:r>
              <a:rPr lang="cs-CZ" dirty="0" smtClean="0"/>
              <a:t>2.</a:t>
            </a:r>
            <a:r>
              <a:rPr lang="en-US" dirty="0" err="1" smtClean="0"/>
              <a:t>Columelle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statocytes</a:t>
            </a:r>
            <a:r>
              <a:rPr lang="en-US" dirty="0" smtClean="0"/>
              <a:t> with </a:t>
            </a:r>
            <a:r>
              <a:rPr lang="en-US" dirty="0" err="1" smtClean="0"/>
              <a:t>statolithes</a:t>
            </a:r>
            <a:r>
              <a:rPr lang="en-US" dirty="0" smtClean="0"/>
              <a:t>)</a:t>
            </a:r>
          </a:p>
          <a:p>
            <a:r>
              <a:rPr lang="cs-CZ" dirty="0" smtClean="0"/>
              <a:t>3.</a:t>
            </a:r>
            <a:r>
              <a:rPr lang="en-US" dirty="0" smtClean="0"/>
              <a:t>Lateral part of the tip</a:t>
            </a:r>
          </a:p>
          <a:p>
            <a:r>
              <a:rPr lang="cs-CZ" dirty="0" smtClean="0"/>
              <a:t>4.</a:t>
            </a:r>
            <a:r>
              <a:rPr lang="en-US" dirty="0" smtClean="0"/>
              <a:t>Dead cells</a:t>
            </a:r>
          </a:p>
          <a:p>
            <a:r>
              <a:rPr lang="cs-CZ" dirty="0" smtClean="0"/>
              <a:t>5.</a:t>
            </a:r>
            <a:r>
              <a:rPr lang="en-US" dirty="0" smtClean="0"/>
              <a:t>Elongation zone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16056"/>
            <a:ext cx="1882552" cy="85270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ŠKROB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7496"/>
          </a:xfrm>
        </p:spPr>
        <p:txBody>
          <a:bodyPr/>
          <a:lstStyle/>
          <a:p>
            <a:endParaRPr lang="en-US" dirty="0" smtClean="0"/>
          </a:p>
          <a:p>
            <a:endParaRPr lang="cs-CZ" dirty="0"/>
          </a:p>
        </p:txBody>
      </p:sp>
      <p:pic>
        <p:nvPicPr>
          <p:cNvPr id="4" name="Obrázek 3" descr="asimilační_škrob_sm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03698"/>
            <a:ext cx="3343275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2418755" cy="3002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53195" y="4437112"/>
            <a:ext cx="32267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Asimilační škrob - v plastidech</a:t>
            </a:r>
          </a:p>
          <a:p>
            <a:r>
              <a:rPr lang="cs-CZ" dirty="0" err="1" smtClean="0"/>
              <a:t>fotosyntetizujících</a:t>
            </a:r>
            <a:r>
              <a:rPr lang="cs-CZ" dirty="0" smtClean="0"/>
              <a:t> orgánů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4363" y="5085184"/>
            <a:ext cx="386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nature.com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scitable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topicpage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cell-</a:t>
            </a:r>
            <a:r>
              <a:rPr lang="cs-CZ" sz="1400" b="1" dirty="0" err="1" smtClean="0"/>
              <a:t>energy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-cell-</a:t>
            </a:r>
            <a:r>
              <a:rPr lang="cs-CZ" sz="1400" b="1" dirty="0" err="1" smtClean="0"/>
              <a:t>functions</a:t>
            </a:r>
            <a:r>
              <a:rPr lang="cs-CZ" sz="1400" b="1" dirty="0" smtClean="0"/>
              <a:t>-14024533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78365" y="5674022"/>
            <a:ext cx="557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</a:t>
            </a:r>
            <a:r>
              <a:rPr lang="cs-CZ" dirty="0" smtClean="0"/>
              <a:t>‎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320" y="332656"/>
            <a:ext cx="2818656" cy="72234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</a:t>
            </a:r>
            <a:endParaRPr lang="cs-CZ" sz="4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4788024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 smtClean="0">
                <a:sym typeface="Symbol"/>
              </a:rPr>
              <a:t>-</a:t>
            </a:r>
            <a:r>
              <a:rPr lang="cs-CZ" dirty="0" err="1" smtClean="0">
                <a:sym typeface="Symbol"/>
              </a:rPr>
              <a:t>glukan</a:t>
            </a:r>
            <a:r>
              <a:rPr lang="cs-CZ" dirty="0" smtClean="0">
                <a:sym typeface="Symbol"/>
              </a:rPr>
              <a:t> s </a:t>
            </a:r>
            <a:r>
              <a:rPr lang="cs-CZ" b="1" dirty="0" smtClean="0">
                <a:sym typeface="Symbol"/>
              </a:rPr>
              <a:t>rozvětvenou</a:t>
            </a:r>
            <a:r>
              <a:rPr lang="cs-CZ" dirty="0" smtClean="0">
                <a:sym typeface="Symbol"/>
              </a:rPr>
              <a:t> strukturou stavbou podobný amylopektinu.</a:t>
            </a:r>
          </a:p>
          <a:p>
            <a:pPr>
              <a:spcBef>
                <a:spcPts val="0"/>
              </a:spcBef>
            </a:pPr>
            <a:r>
              <a:rPr lang="cs-CZ" b="1" dirty="0" smtClean="0">
                <a:sym typeface="Symbol"/>
              </a:rPr>
              <a:t>Vyšší míra větvení</a:t>
            </a:r>
            <a:r>
              <a:rPr lang="cs-CZ" dirty="0" smtClean="0">
                <a:sym typeface="Symbol"/>
              </a:rPr>
              <a:t> než u amylopektinu ( </a:t>
            </a:r>
            <a:r>
              <a:rPr lang="cs-CZ" b="1" dirty="0" smtClean="0">
                <a:sym typeface="Symbol"/>
              </a:rPr>
              <a:t>10 – 12 zbytků -D-</a:t>
            </a:r>
            <a:r>
              <a:rPr lang="cs-CZ" b="1" dirty="0" err="1" smtClean="0">
                <a:sym typeface="Symbol"/>
              </a:rPr>
              <a:t>glukopyranosových</a:t>
            </a:r>
            <a:r>
              <a:rPr lang="cs-CZ" dirty="0" smtClean="0">
                <a:sym typeface="Symbol"/>
              </a:rPr>
              <a:t> jednotek.</a:t>
            </a:r>
          </a:p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rgbClr val="FF0000"/>
                </a:solidFill>
                <a:sym typeface="Symbol"/>
              </a:rPr>
              <a:t>-(14) </a:t>
            </a:r>
            <a:r>
              <a:rPr lang="cs-CZ" dirty="0" smtClean="0">
                <a:sym typeface="Symbol"/>
              </a:rPr>
              <a:t>i</a:t>
            </a:r>
            <a:r>
              <a:rPr lang="cs-CZ" b="1" dirty="0" smtClean="0">
                <a:solidFill>
                  <a:srgbClr val="FF0000"/>
                </a:solidFill>
                <a:sym typeface="Symbol"/>
              </a:rPr>
              <a:t> -(16) glykosidické vazby</a:t>
            </a:r>
            <a:r>
              <a:rPr lang="cs-CZ" dirty="0" smtClean="0">
                <a:sym typeface="Symbol"/>
              </a:rPr>
              <a:t>.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sym typeface="Symbol"/>
              </a:rPr>
              <a:t>Obsažen zejména v </a:t>
            </a:r>
            <a:r>
              <a:rPr lang="cs-CZ" b="1" dirty="0" smtClean="0">
                <a:sym typeface="Symbol"/>
              </a:rPr>
              <a:t>jaterních a svalových buňkách.</a:t>
            </a:r>
            <a:endParaRPr lang="cs-CZ" sz="2400" dirty="0"/>
          </a:p>
        </p:txBody>
      </p:sp>
      <p:pic>
        <p:nvPicPr>
          <p:cNvPr id="24578" name="Picture 2" descr="http://upload.wikimedia.org/wikipedia/commons/6/6d/Glycogen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744" y="1196752"/>
            <a:ext cx="4295752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221762" y="6361583"/>
            <a:ext cx="574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http://commons.wikimedia.org/wiki/File:Glycogen_structure.png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602594"/>
            <a:ext cx="593393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Granule glykogenu, v centru je protein,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na nějž jsou vlákna glykogenu navázána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1336" y="332656"/>
            <a:ext cx="2746648" cy="85270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</a:t>
            </a:r>
            <a:endParaRPr lang="cs-CZ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96752"/>
            <a:ext cx="4572000" cy="56612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sym typeface="Symbol"/>
              </a:rPr>
              <a:t>L</a:t>
            </a:r>
            <a:r>
              <a:rPr lang="cs-CZ" sz="2800" dirty="0" smtClean="0"/>
              <a:t>idské jaterní buňky obsahují v sušině </a:t>
            </a:r>
            <a:r>
              <a:rPr lang="cs-CZ" sz="2800" b="1" dirty="0" smtClean="0"/>
              <a:t>18–20 %</a:t>
            </a:r>
            <a:r>
              <a:rPr lang="cs-CZ" sz="2800" dirty="0" smtClean="0"/>
              <a:t> glykogenu a svalové buňky asi </a:t>
            </a:r>
            <a:r>
              <a:rPr lang="cs-CZ" sz="2800" b="1" dirty="0" smtClean="0"/>
              <a:t>0,5-1 %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Průměrný člověk má v zásobě cca </a:t>
            </a:r>
            <a:r>
              <a:rPr lang="cs-CZ" sz="2800" b="1" dirty="0" smtClean="0"/>
              <a:t>250-400 g</a:t>
            </a:r>
            <a:r>
              <a:rPr lang="cs-CZ" sz="2800" dirty="0" smtClean="0"/>
              <a:t> glykogenu (</a:t>
            </a:r>
            <a:r>
              <a:rPr lang="cs-CZ" sz="2800" b="1" dirty="0" smtClean="0"/>
              <a:t>1/3 v játrech, 2/3 ve svalech</a:t>
            </a:r>
            <a:r>
              <a:rPr lang="cs-CZ" sz="2800" dirty="0" smtClean="0"/>
              <a:t>). Sportovci až </a:t>
            </a:r>
            <a:r>
              <a:rPr lang="cs-CZ" sz="2800" b="1" dirty="0" smtClean="0"/>
              <a:t>800 g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Zásoba glykogenu je vyčerpána po </a:t>
            </a:r>
            <a:r>
              <a:rPr lang="cs-CZ" sz="2800" b="1" dirty="0" smtClean="0"/>
              <a:t>30–90 minutách</a:t>
            </a:r>
            <a:r>
              <a:rPr lang="cs-CZ" sz="2800" dirty="0" smtClean="0"/>
              <a:t> cvičení v závislosti na intenzitě cvičení.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Jaterní glykogen udržuje stabilní hladinu krevního cukru zvláště při hladovění, svalový glykogen je okamžitě využitelný ke svalové práci jako bezprostřední zdroj energie.</a:t>
            </a:r>
          </a:p>
          <a:p>
            <a:endParaRPr lang="cs-CZ" dirty="0"/>
          </a:p>
        </p:txBody>
      </p:sp>
      <p:pic>
        <p:nvPicPr>
          <p:cNvPr id="23555" name="Picture 3" descr="http://upload.wikimedia.org/wikipedia/commons/0/0d/Glyco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7772"/>
            <a:ext cx="4680520" cy="59955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499992" y="6165304"/>
            <a:ext cx="4638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http://de.</a:t>
            </a:r>
            <a:r>
              <a:rPr lang="cs-CZ" sz="1400" b="1" dirty="0" err="1" smtClean="0"/>
              <a:t>wikipedia.org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wiki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Glykogen#Glykogen_</a:t>
            </a:r>
            <a:r>
              <a:rPr lang="cs-CZ" sz="1400" b="1" dirty="0" err="1" smtClean="0"/>
              <a:t>im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menschlichen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Stoffwechsel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2602632" cy="794352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CELULOSA</a:t>
            </a:r>
            <a:endParaRPr lang="cs-CZ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861672"/>
          </a:xfrm>
        </p:spPr>
        <p:txBody>
          <a:bodyPr/>
          <a:lstStyle/>
          <a:p>
            <a:r>
              <a:rPr lang="cs-CZ" dirty="0" smtClean="0"/>
              <a:t>Stavební funkce – buněčná stěna rostlinných buněk.</a:t>
            </a:r>
          </a:p>
          <a:p>
            <a:r>
              <a:rPr lang="cs-CZ" dirty="0" smtClean="0"/>
              <a:t>Lineární polysacharid, </a:t>
            </a:r>
            <a:r>
              <a:rPr lang="cs-CZ" b="1" u="sng" dirty="0" smtClean="0">
                <a:solidFill>
                  <a:srgbClr val="FF0000"/>
                </a:solidFill>
                <a:sym typeface="Symbol"/>
              </a:rPr>
              <a:t>-(14)</a:t>
            </a:r>
            <a:r>
              <a:rPr lang="cs-CZ" b="1" u="sng" dirty="0" err="1" smtClean="0">
                <a:solidFill>
                  <a:srgbClr val="FF0000"/>
                </a:solidFill>
                <a:sym typeface="Symbol"/>
              </a:rPr>
              <a:t>glukan</a:t>
            </a:r>
            <a:endParaRPr lang="cs-CZ" b="1" u="sng" dirty="0" smtClean="0">
              <a:solidFill>
                <a:srgbClr val="FF0000"/>
              </a:solidFill>
              <a:sym typeface="Symbol"/>
            </a:endParaRPr>
          </a:p>
          <a:p>
            <a:r>
              <a:rPr lang="cs-CZ" dirty="0" smtClean="0">
                <a:sym typeface="Symbol"/>
              </a:rPr>
              <a:t>Nerozvětvená struktura, zapojeno cca 3 000 (někdy až 20 000) zbytků -D-</a:t>
            </a:r>
            <a:r>
              <a:rPr lang="cs-CZ" dirty="0" err="1" smtClean="0">
                <a:sym typeface="Symbol"/>
              </a:rPr>
              <a:t>glukopyranos</a:t>
            </a:r>
            <a:r>
              <a:rPr lang="cs-CZ" dirty="0" smtClean="0">
                <a:sym typeface="Symbol"/>
              </a:rPr>
              <a:t>.</a:t>
            </a:r>
          </a:p>
          <a:p>
            <a:r>
              <a:rPr lang="cs-CZ" dirty="0" smtClean="0">
                <a:sym typeface="Symbol"/>
              </a:rPr>
              <a:t>Jednotlivé molekuly </a:t>
            </a:r>
            <a:r>
              <a:rPr lang="cs-CZ" dirty="0" err="1" smtClean="0">
                <a:sym typeface="Symbol"/>
              </a:rPr>
              <a:t>prorpojeny</a:t>
            </a:r>
            <a:r>
              <a:rPr lang="cs-CZ" dirty="0" smtClean="0">
                <a:sym typeface="Symbol"/>
              </a:rPr>
              <a:t> -(14) glykosidickou vazbou. </a:t>
            </a:r>
            <a:endParaRPr lang="cs-CZ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50502" y="4221088"/>
          <a:ext cx="7881938" cy="1997075"/>
        </p:xfrm>
        <a:graphic>
          <a:graphicData uri="http://schemas.openxmlformats.org/presentationml/2006/ole">
            <p:oleObj spid="_x0000_s25602" name="ChemSketch" r:id="rId3" imgW="5330880" imgH="1350360" progId="">
              <p:embed/>
            </p:oleObj>
          </a:graphicData>
        </a:graphic>
      </p:graphicFrame>
      <p:sp>
        <p:nvSpPr>
          <p:cNvPr id="6" name="Levá jednoduchá závorka 5"/>
          <p:cNvSpPr/>
          <p:nvPr/>
        </p:nvSpPr>
        <p:spPr>
          <a:xfrm>
            <a:off x="2771800" y="4149080"/>
            <a:ext cx="216024" cy="2016224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Levá jednoduchá závorka 6"/>
          <p:cNvSpPr/>
          <p:nvPr/>
        </p:nvSpPr>
        <p:spPr>
          <a:xfrm rot="10800000">
            <a:off x="6444208" y="4149080"/>
            <a:ext cx="216024" cy="2016224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776411" y="6279703"/>
            <a:ext cx="165968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cellobiosa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211960" y="5157192"/>
            <a:ext cx="79208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16542" y="3759423"/>
            <a:ext cx="446782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-(14) glykosidickou vazbou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ovací čára 11"/>
          <p:cNvCxnSpPr>
            <a:endCxn id="9" idx="0"/>
          </p:cNvCxnSpPr>
          <p:nvPr/>
        </p:nvCxnSpPr>
        <p:spPr>
          <a:xfrm>
            <a:off x="4572000" y="4221088"/>
            <a:ext cx="36004" cy="9361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vá jednoduchá závorka 12"/>
          <p:cNvSpPr/>
          <p:nvPr/>
        </p:nvSpPr>
        <p:spPr>
          <a:xfrm>
            <a:off x="755576" y="5157192"/>
            <a:ext cx="45719" cy="7200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Levá jednoduchá závorka 13"/>
          <p:cNvSpPr/>
          <p:nvPr/>
        </p:nvSpPr>
        <p:spPr>
          <a:xfrm rot="10800000">
            <a:off x="8316416" y="5157192"/>
            <a:ext cx="45719" cy="7200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2602632" cy="72234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CELULOSA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394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H – můstky výrazně zpevňují molekulu celulosy.</a:t>
            </a:r>
          </a:p>
          <a:p>
            <a:r>
              <a:rPr lang="cs-CZ" dirty="0" smtClean="0"/>
              <a:t>Vytvářejí se i mezi jednotlivými vlákny celulosy a vznikají tak </a:t>
            </a:r>
            <a:r>
              <a:rPr lang="cs-CZ" dirty="0" err="1" smtClean="0"/>
              <a:t>mikrofibrily</a:t>
            </a:r>
            <a:r>
              <a:rPr lang="cs-CZ" dirty="0" smtClean="0"/>
              <a:t> tloušťky 4 </a:t>
            </a:r>
            <a:r>
              <a:rPr lang="cs-CZ" dirty="0" err="1" smtClean="0"/>
              <a:t>nm</a:t>
            </a:r>
            <a:r>
              <a:rPr lang="cs-CZ" dirty="0" smtClean="0"/>
              <a:t> (viz. následující snímek).</a:t>
            </a:r>
            <a:endParaRPr lang="cs-CZ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1520" y="1556792"/>
          <a:ext cx="8568952" cy="1641475"/>
        </p:xfrm>
        <a:graphic>
          <a:graphicData uri="http://schemas.openxmlformats.org/presentationml/2006/ole">
            <p:oleObj spid="_x0000_s26627" name="ChemSketch" r:id="rId3" imgW="6068520" imgH="1115640" progId="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771800" y="3284984"/>
            <a:ext cx="5603457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H-můstek mezi OH skupinou na C 3 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O </a:t>
            </a:r>
            <a:r>
              <a:rPr lang="cs-CZ" sz="2400" b="1" dirty="0" err="1" smtClean="0">
                <a:solidFill>
                  <a:srgbClr val="FF0000"/>
                </a:solidFill>
              </a:rPr>
              <a:t>šestičetného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heterocyklu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4355976" y="2708920"/>
            <a:ext cx="504056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 flipV="1">
            <a:off x="2339752" y="2276872"/>
            <a:ext cx="720080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6012160" y="2276872"/>
            <a:ext cx="216024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11424"/>
          </a:xfrm>
        </p:spPr>
        <p:txBody>
          <a:bodyPr/>
          <a:lstStyle/>
          <a:p>
            <a:r>
              <a:rPr lang="cs-CZ" dirty="0" smtClean="0"/>
              <a:t>H – můstky jsou hlavním důvodem pevnosti vláken a nerozpustnosti v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86" y="1484784"/>
            <a:ext cx="8794902" cy="33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2592288" cy="782960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CELULOSA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2197313"/>
            <a:ext cx="2232248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H-můstky mezi molekulami celulosy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221088"/>
            <a:ext cx="2448272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H-můstky uvnitř molekuly celulosy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72200" y="1340768"/>
            <a:ext cx="1802096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OH </a:t>
            </a:r>
            <a:r>
              <a:rPr lang="cs-CZ" sz="2000" b="1" dirty="0" smtClean="0">
                <a:solidFill>
                  <a:srgbClr val="FF0000"/>
                </a:solidFill>
                <a:sym typeface="Symbol"/>
              </a:rPr>
              <a:t> C6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>
            <a:stCxn id="8" idx="1"/>
          </p:cNvCxnSpPr>
          <p:nvPr/>
        </p:nvCxnSpPr>
        <p:spPr>
          <a:xfrm flipH="1">
            <a:off x="6012160" y="1540823"/>
            <a:ext cx="360040" cy="159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1"/>
          </p:cNvCxnSpPr>
          <p:nvPr/>
        </p:nvCxnSpPr>
        <p:spPr>
          <a:xfrm flipH="1">
            <a:off x="3707904" y="1540823"/>
            <a:ext cx="2664296" cy="159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3563888" y="4201343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/.../2012_prednaska04.pdf‎</a:t>
            </a:r>
            <a:endParaRPr lang="cs-CZ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28000"/>
          </a:blip>
          <a:srcRect/>
          <a:stretch>
            <a:fillRect/>
          </a:stretch>
        </p:blipFill>
        <p:spPr bwMode="auto">
          <a:xfrm>
            <a:off x="3444537" y="404664"/>
            <a:ext cx="5591959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2530624" cy="7223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CELULOSA</a:t>
            </a:r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3491880" y="6505599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/.../2012_prednaska04.pdf‎</a:t>
            </a:r>
            <a:endParaRPr lang="cs-CZ" sz="14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1656184"/>
            <a:ext cx="3347864" cy="508518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Součástí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celulosních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mikrofibril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jsou i jiné polysacharidy na bázi glukosy či jiných monosacharidů tzv. </a:t>
            </a:r>
            <a:r>
              <a:rPr kumimoji="0" lang="cs-CZ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HEMICELULOSY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xylany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mannany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arabinany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apod.</a:t>
            </a:r>
            <a:endParaRPr kumimoji="0" lang="cs-CZ" sz="2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2600" dirty="0" smtClean="0"/>
              <a:t>Ve dřevě je doplněna polymerem fenolických sloučenin </a:t>
            </a:r>
            <a:r>
              <a:rPr lang="cs-CZ" sz="2600" b="1" u="sng" dirty="0" smtClean="0">
                <a:solidFill>
                  <a:srgbClr val="FF0000"/>
                </a:solidFill>
              </a:rPr>
              <a:t>LIGNINEM</a:t>
            </a:r>
            <a:r>
              <a:rPr lang="cs-CZ" sz="2600" dirty="0" smtClean="0"/>
              <a:t> (p-</a:t>
            </a:r>
            <a:r>
              <a:rPr lang="cs-CZ" sz="2600" dirty="0" err="1" smtClean="0"/>
              <a:t>kumarylalkohol</a:t>
            </a:r>
            <a:r>
              <a:rPr lang="cs-CZ" sz="2600" dirty="0" smtClean="0"/>
              <a:t>, </a:t>
            </a:r>
            <a:r>
              <a:rPr lang="cs-CZ" sz="2600" dirty="0" err="1" smtClean="0"/>
              <a:t>koniferylalkohol</a:t>
            </a:r>
            <a:r>
              <a:rPr lang="cs-CZ" sz="2600" dirty="0" smtClean="0"/>
              <a:t> apod.).</a:t>
            </a:r>
            <a:endParaRPr kumimoji="0" lang="cs-CZ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55576" y="618424"/>
            <a:ext cx="2602632" cy="722344"/>
          </a:xfrm>
          <a:noFill/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CELULOSA</a:t>
            </a:r>
            <a:endParaRPr lang="cs-CZ" sz="44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062" y="836712"/>
            <a:ext cx="4830425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0" y="3573016"/>
            <a:ext cx="406794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Schéma biosyntézy  celulosy</a:t>
            </a:r>
          </a:p>
          <a:p>
            <a:r>
              <a:rPr lang="cs-CZ" sz="2400" dirty="0" smtClean="0"/>
              <a:t>jako hlavní stavební součásti</a:t>
            </a:r>
          </a:p>
          <a:p>
            <a:r>
              <a:rPr lang="cs-CZ" sz="2400" dirty="0" smtClean="0"/>
              <a:t>buněčné stěny enzymatickým</a:t>
            </a:r>
          </a:p>
          <a:p>
            <a:r>
              <a:rPr lang="cs-CZ" sz="2400" dirty="0" smtClean="0"/>
              <a:t>komplexem zakomponovaným</a:t>
            </a:r>
          </a:p>
          <a:p>
            <a:r>
              <a:rPr lang="cs-CZ" sz="2400" dirty="0" smtClean="0"/>
              <a:t>v plazmatické membráně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3491880" y="638132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/.../2012_prednaska04.pdf‎</a:t>
            </a:r>
            <a:endParaRPr lang="cs-CZ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3344" y="416056"/>
            <a:ext cx="1954560" cy="780696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CHITIN</a:t>
            </a:r>
            <a:endParaRPr lang="cs-CZ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6381328"/>
            <a:ext cx="468052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b="1" dirty="0" smtClean="0"/>
              <a:t>http://cs.wikipedia.org/wiki/Členovci</a:t>
            </a:r>
            <a:endParaRPr lang="cs-CZ" sz="1400" b="1" dirty="0"/>
          </a:p>
        </p:txBody>
      </p:sp>
      <p:pic>
        <p:nvPicPr>
          <p:cNvPr id="30722" name="Picture 2" descr="http://upload.wikimedia.org/wikipedia/commons/thumb/0/09/Lucanus_cervus.jpg/180px-Lucanus_cerv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860" y="2919196"/>
            <a:ext cx="2866628" cy="3822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http://upload.wikimedia.org/wikipedia/commons/thumb/7/7d/Crab_on_Panamanian_Beach_01.jpg/320px-Crab_on_Panamanian_Beach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691679"/>
            <a:ext cx="4236640" cy="3177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6" name="Picture 6" descr="http://upload.wikimedia.org/wikipedia/commons/9/93/Black_scorp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4248472" cy="2749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931858" y="5445224"/>
            <a:ext cx="292817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Exoskelet</a:t>
            </a:r>
            <a:r>
              <a:rPr lang="cs-CZ" sz="2400" b="1" dirty="0" smtClean="0">
                <a:solidFill>
                  <a:srgbClr val="FF0000"/>
                </a:solidFill>
              </a:rPr>
              <a:t> členovců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atin typeface="Arial Black" pitchFamily="34" charset="0"/>
              </a:rPr>
              <a:t>SACHARIDY</a:t>
            </a:r>
            <a:br>
              <a:rPr lang="cs-CZ" sz="6600" b="1" dirty="0" smtClean="0">
                <a:latin typeface="Arial Black" pitchFamily="34" charset="0"/>
              </a:rPr>
            </a:br>
            <a:r>
              <a:rPr lang="cs-CZ" sz="3600" b="1" dirty="0" smtClean="0">
                <a:latin typeface="Arial Black" pitchFamily="34" charset="0"/>
              </a:rPr>
              <a:t>VII.</a:t>
            </a:r>
            <a:endParaRPr lang="cs-CZ" sz="3600" b="1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944816" cy="1752600"/>
          </a:xfrm>
        </p:spPr>
        <p:txBody>
          <a:bodyPr anchor="ctr" anchorCtr="0"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Polysacharidy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08104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Mgr. Martin Krejčí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474408"/>
            <a:ext cx="1738536" cy="72234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CHITIN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6856" y="3212976"/>
            <a:ext cx="9011344" cy="38884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Složený z molekul</a:t>
            </a:r>
            <a:br>
              <a:rPr lang="cs-CZ" dirty="0" smtClean="0"/>
            </a:br>
            <a:r>
              <a:rPr lang="cs-CZ" b="1" dirty="0" smtClean="0"/>
              <a:t>N-acetyl-D-glukosaminu</a:t>
            </a:r>
            <a:r>
              <a:rPr lang="cs-CZ" dirty="0" smtClean="0"/>
              <a:t>, které jsou</a:t>
            </a:r>
            <a:br>
              <a:rPr lang="cs-CZ" dirty="0" smtClean="0"/>
            </a:br>
            <a:r>
              <a:rPr lang="cs-CZ" dirty="0" smtClean="0"/>
              <a:t>spojeny </a:t>
            </a:r>
            <a:r>
              <a:rPr lang="el-GR" b="1" dirty="0" smtClean="0"/>
              <a:t>β-</a:t>
            </a:r>
            <a:r>
              <a:rPr lang="cs-CZ" b="1" dirty="0" smtClean="0"/>
              <a:t>(1</a:t>
            </a:r>
            <a:r>
              <a:rPr lang="cs-CZ" b="1" dirty="0" smtClean="0">
                <a:sym typeface="Symbol"/>
              </a:rPr>
              <a:t>4)</a:t>
            </a:r>
            <a:r>
              <a:rPr lang="cs-CZ" b="1" dirty="0" smtClean="0"/>
              <a:t>glykosidickou vazbou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Chitin je hlavní složkou </a:t>
            </a:r>
            <a:r>
              <a:rPr lang="cs-CZ" b="1" dirty="0" smtClean="0"/>
              <a:t>kutikuly</a:t>
            </a:r>
            <a:r>
              <a:rPr lang="cs-CZ" dirty="0" smtClean="0"/>
              <a:t> členovců, která je u některých (např. u hmyzu, krabů, raků apod.) pomocí minerálních látek zpevněna a přeměněna (</a:t>
            </a:r>
            <a:r>
              <a:rPr lang="cs-CZ" b="1" dirty="0" smtClean="0"/>
              <a:t>impregnována, inkrustována</a:t>
            </a:r>
            <a:r>
              <a:rPr lang="cs-CZ" dirty="0" smtClean="0"/>
              <a:t>) v </a:t>
            </a:r>
            <a:r>
              <a:rPr lang="cs-CZ" b="1" dirty="0" err="1" smtClean="0"/>
              <a:t>exoskelet</a:t>
            </a:r>
            <a:r>
              <a:rPr lang="cs-CZ" dirty="0" smtClean="0"/>
              <a:t> (pevnou vnější kostru).</a:t>
            </a:r>
          </a:p>
          <a:p>
            <a:r>
              <a:rPr lang="cs-CZ" dirty="0" smtClean="0"/>
              <a:t>Spolu s </a:t>
            </a:r>
            <a:r>
              <a:rPr lang="el-GR" dirty="0" smtClean="0"/>
              <a:t>β</a:t>
            </a:r>
            <a:r>
              <a:rPr lang="cs-CZ" dirty="0" smtClean="0"/>
              <a:t>-</a:t>
            </a:r>
            <a:r>
              <a:rPr lang="cs-CZ" dirty="0" err="1" smtClean="0"/>
              <a:t>polyglukany</a:t>
            </a:r>
            <a:r>
              <a:rPr lang="cs-CZ" dirty="0" smtClean="0"/>
              <a:t> tvoří </a:t>
            </a:r>
            <a:r>
              <a:rPr lang="cs-CZ" b="1" dirty="0" smtClean="0"/>
              <a:t>buněčnou stěnu hub</a:t>
            </a:r>
            <a:r>
              <a:rPr lang="cs-CZ" dirty="0" smtClean="0"/>
              <a:t> (říše </a:t>
            </a:r>
            <a:r>
              <a:rPr lang="cs-CZ" i="1" dirty="0" err="1" smtClean="0"/>
              <a:t>Fungi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Chemicky je velmi podobný celulóze, pouze má na uhlíku C</a:t>
            </a:r>
            <a:r>
              <a:rPr lang="cs-CZ" baseline="-25000" dirty="0" smtClean="0"/>
              <a:t>2</a:t>
            </a:r>
            <a:r>
              <a:rPr lang="cs-CZ" dirty="0" smtClean="0"/>
              <a:t> místo hydroxylové skupiny navázanou skupinu </a:t>
            </a:r>
            <a:r>
              <a:rPr lang="cs-CZ" b="1" dirty="0" smtClean="0"/>
              <a:t>acetamidovou</a:t>
            </a:r>
            <a:r>
              <a:rPr lang="cs-CZ" dirty="0" smtClean="0"/>
              <a:t>.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977710" y="580618"/>
            <a:ext cx="7130794" cy="3208422"/>
            <a:chOff x="1331640" y="1340768"/>
            <a:chExt cx="7130794" cy="3208422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1331640" y="1340768"/>
            <a:ext cx="6581775" cy="2533650"/>
          </p:xfrm>
          <a:graphic>
            <a:graphicData uri="http://schemas.openxmlformats.org/presentationml/2006/ole">
              <p:oleObj spid="_x0000_s31746" name="ChemSketch" r:id="rId3" imgW="4431960" imgH="1706760" progId="">
                <p:embed/>
              </p:oleObj>
            </a:graphicData>
          </a:graphic>
        </p:graphicFrame>
        <p:sp>
          <p:nvSpPr>
            <p:cNvPr id="6" name="Levá jednoduchá závorka 5"/>
            <p:cNvSpPr/>
            <p:nvPr/>
          </p:nvSpPr>
          <p:spPr>
            <a:xfrm>
              <a:off x="5940152" y="1340768"/>
              <a:ext cx="144016" cy="2448272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Levá jednoduchá závorka 6"/>
            <p:cNvSpPr/>
            <p:nvPr/>
          </p:nvSpPr>
          <p:spPr>
            <a:xfrm rot="10800000">
              <a:off x="7596336" y="1340768"/>
              <a:ext cx="144016" cy="2448272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Pravá složená závorka 7"/>
            <p:cNvSpPr/>
            <p:nvPr/>
          </p:nvSpPr>
          <p:spPr>
            <a:xfrm rot="5400000">
              <a:off x="6606226" y="2834934"/>
              <a:ext cx="468052" cy="2088232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220072" y="4149080"/>
              <a:ext cx="3242362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>
                  <a:solidFill>
                    <a:srgbClr val="FF0000"/>
                  </a:solidFill>
                </a:rPr>
                <a:t>N-acetyl-</a:t>
              </a:r>
              <a:r>
                <a:rPr lang="cs-CZ" sz="2000" b="1" dirty="0" smtClean="0">
                  <a:solidFill>
                    <a:srgbClr val="FF0000"/>
                  </a:solidFill>
                  <a:sym typeface="Symbol"/>
                </a:rPr>
                <a:t>-D-glukosamin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Levá jednoduchá závorka 10"/>
          <p:cNvSpPr/>
          <p:nvPr/>
        </p:nvSpPr>
        <p:spPr>
          <a:xfrm>
            <a:off x="2123728" y="1484784"/>
            <a:ext cx="45719" cy="57606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Levá jednoduchá závorka 11"/>
          <p:cNvSpPr/>
          <p:nvPr/>
        </p:nvSpPr>
        <p:spPr>
          <a:xfrm rot="10800000">
            <a:off x="8486721" y="1196752"/>
            <a:ext cx="45719" cy="57606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/>
              <a:t>Charakteristika + rozdělení</a:t>
            </a:r>
            <a:endParaRPr lang="cs-CZ" sz="48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Složené z více jak 10 jednotek zapojených monosacharidů.</a:t>
            </a:r>
          </a:p>
          <a:p>
            <a:r>
              <a:rPr lang="cs-CZ" dirty="0" smtClean="0"/>
              <a:t>Podle zapojených monosacharidů: </a:t>
            </a:r>
            <a:r>
              <a:rPr lang="cs-CZ" b="1" dirty="0" smtClean="0">
                <a:solidFill>
                  <a:srgbClr val="FF0000"/>
                </a:solidFill>
              </a:rPr>
              <a:t>HOMOGLYKANY</a:t>
            </a:r>
            <a:r>
              <a:rPr lang="cs-CZ" dirty="0" smtClean="0"/>
              <a:t> (</a:t>
            </a:r>
            <a:r>
              <a:rPr lang="cs-CZ" dirty="0" err="1" smtClean="0"/>
              <a:t>homopolysacharidy</a:t>
            </a:r>
            <a:r>
              <a:rPr lang="cs-CZ" dirty="0" smtClean="0"/>
              <a:t>) a </a:t>
            </a:r>
            <a:r>
              <a:rPr lang="cs-CZ" b="1" dirty="0" smtClean="0">
                <a:solidFill>
                  <a:srgbClr val="FF0000"/>
                </a:solidFill>
              </a:rPr>
              <a:t>HETEROGLYKANY</a:t>
            </a:r>
            <a:r>
              <a:rPr lang="cs-CZ" dirty="0" smtClean="0"/>
              <a:t> (</a:t>
            </a:r>
            <a:r>
              <a:rPr lang="cs-CZ" dirty="0" err="1" smtClean="0"/>
              <a:t>heteropolysacharidy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Za stavební jednotky považujeme oligosacharidy: např. </a:t>
            </a:r>
            <a:r>
              <a:rPr lang="cs-CZ" b="1" dirty="0" err="1" smtClean="0"/>
              <a:t>amylosa</a:t>
            </a:r>
            <a:r>
              <a:rPr lang="cs-CZ" dirty="0" smtClean="0"/>
              <a:t> je složena z </a:t>
            </a:r>
            <a:r>
              <a:rPr lang="cs-CZ" b="1" dirty="0" smtClean="0"/>
              <a:t>maltosových</a:t>
            </a:r>
            <a:r>
              <a:rPr lang="cs-CZ" dirty="0" smtClean="0"/>
              <a:t> jednotek, základní jednotkou </a:t>
            </a:r>
            <a:r>
              <a:rPr lang="cs-CZ" b="1" dirty="0" smtClean="0"/>
              <a:t>celulosy</a:t>
            </a:r>
            <a:r>
              <a:rPr lang="cs-CZ" dirty="0" smtClean="0"/>
              <a:t> je </a:t>
            </a:r>
            <a:r>
              <a:rPr lang="cs-CZ" b="1" dirty="0" err="1" smtClean="0"/>
              <a:t>cellobiosa</a:t>
            </a:r>
            <a:r>
              <a:rPr lang="cs-CZ" dirty="0" smtClean="0"/>
              <a:t> apod.</a:t>
            </a:r>
          </a:p>
          <a:p>
            <a:r>
              <a:rPr lang="cs-CZ" dirty="0" smtClean="0"/>
              <a:t>Struktura polysacharidu je rozhodující pro výsledné vlastnosti </a:t>
            </a:r>
            <a:r>
              <a:rPr lang="cs-CZ" dirty="0" smtClean="0">
                <a:sym typeface="Symbol"/>
              </a:rPr>
              <a:t> různý fyziologický význam  různé funkce v živých systémech.</a:t>
            </a:r>
          </a:p>
          <a:p>
            <a:r>
              <a:rPr lang="cs-CZ" dirty="0" smtClean="0">
                <a:sym typeface="Symbol"/>
              </a:rPr>
              <a:t>V názvech koncovka –</a:t>
            </a:r>
            <a:r>
              <a:rPr lang="cs-CZ" dirty="0" err="1" smtClean="0">
                <a:sym typeface="Symbol"/>
              </a:rPr>
              <a:t>an</a:t>
            </a:r>
            <a:r>
              <a:rPr lang="cs-CZ" dirty="0" smtClean="0">
                <a:sym typeface="Symbol"/>
              </a:rPr>
              <a:t> k názvu základního monosacharidu s udáním </a:t>
            </a:r>
            <a:r>
              <a:rPr lang="cs-CZ" dirty="0" err="1" smtClean="0">
                <a:sym typeface="Symbol"/>
              </a:rPr>
              <a:t>anomerní</a:t>
            </a:r>
            <a:r>
              <a:rPr lang="cs-CZ" dirty="0" smtClean="0">
                <a:sym typeface="Symbol"/>
              </a:rPr>
              <a:t> formy monosacharidu např. </a:t>
            </a:r>
            <a:r>
              <a:rPr lang="cs-CZ" b="1" dirty="0" smtClean="0">
                <a:solidFill>
                  <a:srgbClr val="FF0000"/>
                </a:solidFill>
                <a:sym typeface="Symbol"/>
              </a:rPr>
              <a:t>-</a:t>
            </a:r>
            <a:r>
              <a:rPr lang="cs-CZ" b="1" dirty="0" err="1" smtClean="0">
                <a:solidFill>
                  <a:srgbClr val="FF0000"/>
                </a:solidFill>
                <a:sym typeface="Symbol"/>
              </a:rPr>
              <a:t>glukany</a:t>
            </a:r>
            <a:r>
              <a:rPr lang="cs-CZ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928" y="116632"/>
            <a:ext cx="4485184" cy="926976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ym typeface="Symbol"/>
              </a:rPr>
              <a:t>Škrob (rostlinný)</a:t>
            </a:r>
            <a:endParaRPr lang="cs-CZ" b="1" u="sng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smtClean="0"/>
              <a:t>Směs dvou polysacharidů </a:t>
            </a:r>
            <a:r>
              <a:rPr lang="cs-CZ" sz="3000" b="1" dirty="0" smtClean="0">
                <a:solidFill>
                  <a:srgbClr val="FF0000"/>
                </a:solidFill>
              </a:rPr>
              <a:t>AMYLOSA</a:t>
            </a:r>
            <a:r>
              <a:rPr lang="cs-CZ" sz="3000" dirty="0" smtClean="0"/>
              <a:t> a </a:t>
            </a:r>
            <a:r>
              <a:rPr lang="cs-CZ" sz="3000" b="1" dirty="0" smtClean="0">
                <a:solidFill>
                  <a:srgbClr val="FF0000"/>
                </a:solidFill>
              </a:rPr>
              <a:t>AMYLOPEKTIN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Oba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patří mezi </a:t>
            </a:r>
            <a:r>
              <a:rPr kumimoji="0" lang="cs-CZ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homoglykany</a:t>
            </a:r>
            <a:r>
              <a:rPr kumimoji="0" lang="cs-CZ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cs-CZ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homopolysacharidy</a:t>
            </a:r>
            <a:r>
              <a:rPr kumimoji="0" lang="cs-CZ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cs-CZ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anomerní</a:t>
            </a:r>
            <a:r>
              <a:rPr kumimoji="0" lang="cs-CZ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formou mezi 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-</a:t>
            </a:r>
            <a:r>
              <a:rPr kumimoji="0" lang="cs-CZ" sz="3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glukany</a:t>
            </a:r>
            <a:r>
              <a:rPr kumimoji="0" lang="cs-CZ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(tvořeny -D-</a:t>
            </a:r>
            <a:r>
              <a:rPr kumimoji="0" lang="cs-CZ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glukopyranosou</a:t>
            </a:r>
            <a:r>
              <a:rPr kumimoji="0" lang="cs-CZ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baseline="0" dirty="0" smtClean="0">
                <a:sym typeface="Symbol"/>
              </a:rPr>
              <a:t>Výsledné vlastnosti a použití ovlivňuje</a:t>
            </a:r>
            <a:r>
              <a:rPr lang="cs-CZ" sz="3000" dirty="0" smtClean="0">
                <a:sym typeface="Symbol"/>
              </a:rPr>
              <a:t> zastoupení jednotlivých složek. Může velmi kolísat!  Běžně </a:t>
            </a:r>
            <a:r>
              <a:rPr lang="cs-CZ" sz="3000" b="1" dirty="0" smtClean="0">
                <a:sym typeface="Symbol"/>
              </a:rPr>
              <a:t>20 – 30% </a:t>
            </a:r>
            <a:r>
              <a:rPr lang="cs-CZ" sz="3000" dirty="0" smtClean="0">
                <a:sym typeface="Symbol"/>
              </a:rPr>
              <a:t>tvoří </a:t>
            </a:r>
            <a:r>
              <a:rPr lang="cs-CZ" sz="3000" b="1" dirty="0" err="1" smtClean="0">
                <a:sym typeface="Symbol"/>
              </a:rPr>
              <a:t>amylosa</a:t>
            </a:r>
            <a:r>
              <a:rPr lang="cs-CZ" sz="3000" b="1" dirty="0" smtClean="0">
                <a:sym typeface="Symbol"/>
              </a:rPr>
              <a:t> </a:t>
            </a:r>
            <a:r>
              <a:rPr lang="cs-CZ" sz="3000" dirty="0" smtClean="0">
                <a:sym typeface="Symbol"/>
              </a:rPr>
              <a:t>a </a:t>
            </a:r>
            <a:r>
              <a:rPr lang="cs-CZ" sz="3000" b="1" dirty="0" smtClean="0">
                <a:sym typeface="Symbol"/>
              </a:rPr>
              <a:t>70 – 80%</a:t>
            </a:r>
            <a:r>
              <a:rPr lang="cs-CZ" sz="3000" dirty="0" smtClean="0">
                <a:sym typeface="Symbol"/>
              </a:rPr>
              <a:t> zastupuje </a:t>
            </a:r>
            <a:r>
              <a:rPr lang="cs-CZ" sz="3000" b="1" dirty="0" smtClean="0">
                <a:sym typeface="Symbol"/>
              </a:rPr>
              <a:t>amylopektin</a:t>
            </a:r>
            <a:r>
              <a:rPr lang="cs-CZ" sz="3000" dirty="0" smtClean="0">
                <a:sym typeface="Symbol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err="1" smtClean="0">
                <a:sym typeface="Symbol"/>
              </a:rPr>
              <a:t>Amylosa</a:t>
            </a:r>
            <a:r>
              <a:rPr lang="cs-CZ" sz="3000" dirty="0" smtClean="0">
                <a:sym typeface="Symbol"/>
              </a:rPr>
              <a:t> (počet </a:t>
            </a:r>
            <a:r>
              <a:rPr lang="cs-CZ" sz="3000" dirty="0" err="1" smtClean="0">
                <a:sym typeface="Symbol"/>
              </a:rPr>
              <a:t>glukosových</a:t>
            </a:r>
            <a:r>
              <a:rPr lang="cs-CZ" sz="3000" dirty="0" smtClean="0">
                <a:sym typeface="Symbol"/>
              </a:rPr>
              <a:t> jednotek </a:t>
            </a:r>
            <a:r>
              <a:rPr lang="cs-CZ" sz="3600" b="1" dirty="0" smtClean="0">
                <a:sym typeface="Symbol"/>
              </a:rPr>
              <a:t>10</a:t>
            </a:r>
            <a:r>
              <a:rPr lang="cs-CZ" sz="3600" b="1" baseline="30000" dirty="0" smtClean="0">
                <a:sym typeface="Symbol"/>
              </a:rPr>
              <a:t>3</a:t>
            </a:r>
            <a:r>
              <a:rPr lang="cs-CZ" sz="3000" dirty="0" smtClean="0">
                <a:sym typeface="Symbol"/>
              </a:rPr>
              <a:t>, </a:t>
            </a:r>
            <a:r>
              <a:rPr lang="cs-CZ" sz="3000" dirty="0" err="1" smtClean="0">
                <a:sym typeface="Symbol"/>
              </a:rPr>
              <a:t>Mr</a:t>
            </a:r>
            <a:r>
              <a:rPr lang="cs-CZ" sz="3000" dirty="0" smtClean="0">
                <a:sym typeface="Symbol"/>
              </a:rPr>
              <a:t> = </a:t>
            </a:r>
            <a:r>
              <a:rPr lang="cs-CZ" sz="3600" b="1" dirty="0" smtClean="0">
                <a:sym typeface="Symbol"/>
              </a:rPr>
              <a:t>10</a:t>
            </a:r>
            <a:r>
              <a:rPr lang="cs-CZ" sz="3600" b="1" baseline="30000" dirty="0" smtClean="0">
                <a:sym typeface="Symbol"/>
              </a:rPr>
              <a:t>5</a:t>
            </a:r>
            <a:r>
              <a:rPr lang="cs-CZ" sz="3600" b="1" dirty="0" smtClean="0">
                <a:sym typeface="Symbol"/>
              </a:rPr>
              <a:t> – 10</a:t>
            </a:r>
            <a:r>
              <a:rPr lang="cs-CZ" sz="3600" b="1" baseline="30000" dirty="0" smtClean="0">
                <a:sym typeface="Symbol"/>
              </a:rPr>
              <a:t>6</a:t>
            </a:r>
            <a:r>
              <a:rPr lang="cs-CZ" sz="3000" dirty="0" smtClean="0">
                <a:sym typeface="Symbol"/>
              </a:rPr>
              <a:t>), amylopektin (počet </a:t>
            </a:r>
            <a:r>
              <a:rPr lang="cs-CZ" sz="3000" dirty="0" err="1" smtClean="0">
                <a:sym typeface="Symbol"/>
              </a:rPr>
              <a:t>glukosových</a:t>
            </a:r>
            <a:r>
              <a:rPr lang="cs-CZ" sz="3000" dirty="0" smtClean="0">
                <a:sym typeface="Symbol"/>
              </a:rPr>
              <a:t> jednotek </a:t>
            </a:r>
            <a:r>
              <a:rPr lang="cs-CZ" sz="3600" b="1" dirty="0" smtClean="0">
                <a:sym typeface="Symbol"/>
              </a:rPr>
              <a:t>50 000 – 1 000 </a:t>
            </a:r>
            <a:r>
              <a:rPr lang="cs-CZ" sz="3600" b="1" dirty="0" err="1" smtClean="0">
                <a:sym typeface="Symbol"/>
              </a:rPr>
              <a:t>000</a:t>
            </a:r>
            <a:r>
              <a:rPr lang="cs-CZ" sz="3000" dirty="0" smtClean="0">
                <a:sym typeface="Symbol"/>
              </a:rPr>
              <a:t>, </a:t>
            </a:r>
            <a:r>
              <a:rPr lang="cs-CZ" sz="3000" dirty="0" err="1" smtClean="0">
                <a:sym typeface="Symbol"/>
              </a:rPr>
              <a:t>Mr</a:t>
            </a:r>
            <a:r>
              <a:rPr lang="cs-CZ" sz="3000" dirty="0" smtClean="0">
                <a:sym typeface="Symbol"/>
              </a:rPr>
              <a:t> = </a:t>
            </a:r>
            <a:r>
              <a:rPr lang="cs-CZ" sz="3600" b="1" dirty="0" smtClean="0">
                <a:sym typeface="Symbol"/>
              </a:rPr>
              <a:t>10</a:t>
            </a:r>
            <a:r>
              <a:rPr lang="cs-CZ" sz="3600" b="1" baseline="30000" dirty="0" smtClean="0">
                <a:sym typeface="Symbol"/>
              </a:rPr>
              <a:t>7</a:t>
            </a:r>
            <a:r>
              <a:rPr lang="cs-CZ" sz="3600" b="1" dirty="0" smtClean="0">
                <a:sym typeface="Symbol"/>
              </a:rPr>
              <a:t> – 10</a:t>
            </a:r>
            <a:r>
              <a:rPr lang="cs-CZ" sz="3600" b="1" baseline="30000" dirty="0" smtClean="0">
                <a:sym typeface="Symbol"/>
              </a:rPr>
              <a:t>8</a:t>
            </a:r>
            <a:r>
              <a:rPr lang="cs-CZ" sz="3000" dirty="0" smtClean="0">
                <a:sym typeface="Symbol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3344" y="260648"/>
            <a:ext cx="2530624" cy="794352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AMYLOSA</a:t>
            </a:r>
            <a:endParaRPr lang="cs-CZ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0" y="1124744"/>
          <a:ext cx="8640960" cy="2067049"/>
        </p:xfrm>
        <a:graphic>
          <a:graphicData uri="http://schemas.openxmlformats.org/presentationml/2006/ole">
            <p:oleObj spid="_x0000_s2050" name="ChemSketch" r:id="rId3" imgW="6608160" imgH="1203840" progId="">
              <p:embed/>
            </p:oleObj>
          </a:graphicData>
        </a:graphic>
      </p:graphicFrame>
      <p:sp>
        <p:nvSpPr>
          <p:cNvPr id="6" name="Zástupný symbol pro obsah 2"/>
          <p:cNvSpPr txBox="1">
            <a:spLocks/>
          </p:cNvSpPr>
          <p:nvPr/>
        </p:nvSpPr>
        <p:spPr>
          <a:xfrm>
            <a:off x="72008" y="3717032"/>
            <a:ext cx="8964488" cy="30243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smtClean="0">
                <a:sym typeface="Symbol"/>
              </a:rPr>
              <a:t>Lineární polysacharid.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smtClean="0">
                <a:sym typeface="Symbol"/>
              </a:rPr>
              <a:t>-(14)glykosidická vazba.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smtClean="0">
                <a:sym typeface="Symbol"/>
              </a:rPr>
              <a:t>Levotočivá šroubovice s 6 molekulami glukosy na závit.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3000" dirty="0" smtClean="0">
                <a:sym typeface="Symbol"/>
              </a:rPr>
              <a:t>Dutina šroubovice  odpovídá velikosti I</a:t>
            </a:r>
            <a:r>
              <a:rPr lang="cs-CZ" sz="3000" baseline="-25000" dirty="0" smtClean="0">
                <a:sym typeface="Symbol"/>
              </a:rPr>
              <a:t>2</a:t>
            </a:r>
            <a:r>
              <a:rPr lang="cs-CZ" sz="3000" dirty="0" smtClean="0">
                <a:sym typeface="Symbol"/>
              </a:rPr>
              <a:t>  modré zbarvení komplexu </a:t>
            </a:r>
            <a:r>
              <a:rPr lang="cs-CZ" sz="3000" dirty="0" err="1" smtClean="0">
                <a:sym typeface="Symbol"/>
              </a:rPr>
              <a:t>klathrátového</a:t>
            </a:r>
            <a:r>
              <a:rPr lang="cs-CZ" sz="3000" dirty="0" smtClean="0">
                <a:sym typeface="Symbol"/>
              </a:rPr>
              <a:t> typu.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cs-CZ" sz="3000" dirty="0" smtClean="0">
              <a:sym typeface="Symbo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27984" y="3429000"/>
            <a:ext cx="134536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maltosa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Pravá složená závorka 12"/>
          <p:cNvSpPr/>
          <p:nvPr/>
        </p:nvSpPr>
        <p:spPr>
          <a:xfrm rot="5400000">
            <a:off x="3545886" y="1358770"/>
            <a:ext cx="288032" cy="3852428"/>
          </a:xfrm>
          <a:prstGeom prst="rightBrace">
            <a:avLst>
              <a:gd name="adj1" fmla="val 128050"/>
              <a:gd name="adj2" fmla="val 135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ravá jednoduchá závorka 13"/>
          <p:cNvSpPr/>
          <p:nvPr/>
        </p:nvSpPr>
        <p:spPr>
          <a:xfrm>
            <a:off x="8676456" y="2276872"/>
            <a:ext cx="45719" cy="57606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vá jednoduchá závorka 14"/>
          <p:cNvSpPr/>
          <p:nvPr/>
        </p:nvSpPr>
        <p:spPr>
          <a:xfrm>
            <a:off x="323528" y="2204864"/>
            <a:ext cx="72008" cy="64807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6732240" y="2276872"/>
            <a:ext cx="7200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3212976"/>
            <a:ext cx="316835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-(14)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glykosidická vazba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19" name="Přímá spojovací čára 18"/>
          <p:cNvCxnSpPr>
            <a:stCxn id="16" idx="2"/>
            <a:endCxn id="17" idx="0"/>
          </p:cNvCxnSpPr>
          <p:nvPr/>
        </p:nvCxnSpPr>
        <p:spPr>
          <a:xfrm>
            <a:off x="7092280" y="2780928"/>
            <a:ext cx="360040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3344" y="332656"/>
            <a:ext cx="2674640" cy="780696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AMYLOSA</a:t>
            </a:r>
            <a:endParaRPr lang="cs-CZ" sz="4400" dirty="0"/>
          </a:p>
        </p:txBody>
      </p:sp>
      <p:pic>
        <p:nvPicPr>
          <p:cNvPr id="5" name="Zástupný symbol pro obsah 4" descr="Amyloseket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49660"/>
            <a:ext cx="6676432" cy="2965231"/>
          </a:xfrm>
        </p:spPr>
      </p:pic>
      <p:pic>
        <p:nvPicPr>
          <p:cNvPr id="4" name="Zástupný symbol pro obsah 3" descr="amyl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540740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67544" y="1988840"/>
            <a:ext cx="310007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Šroubovice </a:t>
            </a:r>
            <a:r>
              <a:rPr lang="cs-CZ" sz="2400" b="1" dirty="0" err="1" smtClean="0">
                <a:solidFill>
                  <a:srgbClr val="FF0000"/>
                </a:solidFill>
              </a:rPr>
              <a:t>amylosy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6433591"/>
            <a:ext cx="5611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wikiskripta.eu</a:t>
            </a:r>
            <a:r>
              <a:rPr lang="cs-CZ" sz="1400" b="1" dirty="0" smtClean="0"/>
              <a:t>/index.</a:t>
            </a:r>
            <a:r>
              <a:rPr lang="cs-CZ" sz="1400" b="1" dirty="0" err="1" smtClean="0"/>
              <a:t>php</a:t>
            </a:r>
            <a:r>
              <a:rPr lang="cs-CZ" sz="1400" b="1" dirty="0" smtClean="0"/>
              <a:t>/Soubor:</a:t>
            </a:r>
            <a:r>
              <a:rPr lang="cs-CZ" sz="1400" b="1" dirty="0" err="1" smtClean="0"/>
              <a:t>Amylosekette.png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35896" y="3121223"/>
            <a:ext cx="557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7760" y="632080"/>
            <a:ext cx="3754760" cy="780696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AMYLOPEKTIN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cs-CZ" dirty="0" smtClean="0"/>
              <a:t>Rozvětvený polysacharid.</a:t>
            </a:r>
          </a:p>
          <a:p>
            <a:r>
              <a:rPr lang="cs-CZ" dirty="0" smtClean="0"/>
              <a:t>Spojování kratších šroubovicových úseků </a:t>
            </a:r>
            <a:r>
              <a:rPr lang="cs-CZ" dirty="0" smtClean="0">
                <a:sym typeface="Symbol"/>
              </a:rPr>
              <a:t>-(14) (maltosa) glykosidickými vazbami -(16) (</a:t>
            </a:r>
            <a:r>
              <a:rPr lang="cs-CZ" dirty="0" err="1" smtClean="0">
                <a:sym typeface="Symbol"/>
              </a:rPr>
              <a:t>isomaltosa</a:t>
            </a:r>
            <a:r>
              <a:rPr lang="cs-CZ" dirty="0" smtClean="0">
                <a:sym typeface="Symbol"/>
              </a:rPr>
              <a:t>).</a:t>
            </a:r>
          </a:p>
          <a:p>
            <a:r>
              <a:rPr lang="cs-CZ" dirty="0" smtClean="0">
                <a:sym typeface="Symbol"/>
              </a:rPr>
              <a:t>Délka větve činí cca 20 – 30 </a:t>
            </a:r>
            <a:r>
              <a:rPr lang="cs-CZ" dirty="0" err="1" smtClean="0">
                <a:sym typeface="Symbol"/>
              </a:rPr>
              <a:t>glukosových</a:t>
            </a:r>
            <a:r>
              <a:rPr lang="cs-CZ" dirty="0" smtClean="0">
                <a:sym typeface="Symbol"/>
              </a:rPr>
              <a:t> zbytků.</a:t>
            </a:r>
          </a:p>
          <a:p>
            <a:r>
              <a:rPr lang="cs-CZ" dirty="0" smtClean="0"/>
              <a:t>V horké vodě je téměř nerozpustný, bobtná a vytváří velmi viskosní maz.</a:t>
            </a:r>
            <a:endParaRPr lang="cs-CZ" dirty="0" smtClean="0">
              <a:sym typeface="Symbol"/>
            </a:endParaRPr>
          </a:p>
          <a:p>
            <a:endParaRPr lang="cs-CZ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7504" y="620688"/>
          <a:ext cx="8964488" cy="3528392"/>
        </p:xfrm>
        <a:graphic>
          <a:graphicData uri="http://schemas.openxmlformats.org/presentationml/2006/ole">
            <p:oleObj spid="_x0000_s3074" name="ChemSketch" r:id="rId3" imgW="7260480" imgH="2350080" progId="">
              <p:embed/>
            </p:oleObj>
          </a:graphicData>
        </a:graphic>
      </p:graphicFrame>
      <p:sp>
        <p:nvSpPr>
          <p:cNvPr id="5" name="Levá jednoduchá závorka 4"/>
          <p:cNvSpPr/>
          <p:nvPr/>
        </p:nvSpPr>
        <p:spPr>
          <a:xfrm>
            <a:off x="5868144" y="2420888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evá jednoduchá závorka 5"/>
          <p:cNvSpPr/>
          <p:nvPr/>
        </p:nvSpPr>
        <p:spPr>
          <a:xfrm rot="10800000">
            <a:off x="8676456" y="2420888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Levá jednoduchá závorka 7"/>
          <p:cNvSpPr/>
          <p:nvPr/>
        </p:nvSpPr>
        <p:spPr>
          <a:xfrm>
            <a:off x="3311236" y="554360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Levá jednoduchá závorka 8"/>
          <p:cNvSpPr/>
          <p:nvPr/>
        </p:nvSpPr>
        <p:spPr>
          <a:xfrm rot="10800000">
            <a:off x="5464340" y="2419788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236296" y="1887215"/>
            <a:ext cx="136815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maltosa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1484784"/>
            <a:ext cx="187220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isomaltosa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4" name="Levá jednoduchá závorka 13"/>
          <p:cNvSpPr/>
          <p:nvPr/>
        </p:nvSpPr>
        <p:spPr>
          <a:xfrm rot="10800000">
            <a:off x="3851921" y="2420888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vá jednoduchá závorka 14"/>
          <p:cNvSpPr/>
          <p:nvPr/>
        </p:nvSpPr>
        <p:spPr>
          <a:xfrm>
            <a:off x="1043608" y="2420888"/>
            <a:ext cx="216024" cy="180020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ba3d3f5ec2a667091dbecd71940aec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30008"/>
            <a:ext cx="2926080" cy="1719072"/>
          </a:xfrm>
          <a:prstGeom prst="rect">
            <a:avLst/>
          </a:prstGeom>
        </p:spPr>
      </p:pic>
      <p:pic>
        <p:nvPicPr>
          <p:cNvPr id="4" name="Zástupný symbol pro obsah 3" descr="F8V1YNJF47UX2HC.MED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85599" y="836712"/>
            <a:ext cx="5550897" cy="541588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296" y="332656"/>
            <a:ext cx="3682752" cy="852704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AMYLOPEKTIN</a:t>
            </a:r>
            <a:endParaRPr lang="cs-CZ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3284984"/>
            <a:ext cx="2664296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sym typeface="Symbol"/>
              </a:rPr>
              <a:t>-(14)glykosidická vazba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00192" y="5013176"/>
            <a:ext cx="273630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sym typeface="Symbol"/>
              </a:rPr>
              <a:t>-(16)glykosidická vazba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63688" y="5733256"/>
            <a:ext cx="73423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instructables.com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files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orig</a:t>
            </a:r>
            <a:r>
              <a:rPr lang="cs-CZ" sz="1400" b="1" dirty="0" smtClean="0"/>
              <a:t>/F8V/1YNJ/F47UX2HC/F8V1YNJF47UX2HC.jpg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420308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cosmiq.de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qa</a:t>
            </a:r>
            <a:r>
              <a:rPr lang="cs-CZ" sz="1400" b="1" dirty="0" smtClean="0"/>
              <a:t>/show/2287103/</a:t>
            </a:r>
          </a:p>
          <a:p>
            <a:r>
              <a:rPr lang="cs-CZ" sz="1400" b="1" dirty="0" err="1" smtClean="0"/>
              <a:t>warum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wird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bei</a:t>
            </a:r>
            <a:r>
              <a:rPr lang="cs-CZ" sz="1400" b="1" dirty="0" smtClean="0"/>
              <a:t>-der-</a:t>
            </a:r>
            <a:r>
              <a:rPr lang="cs-CZ" sz="1400" b="1" dirty="0" err="1" smtClean="0"/>
              <a:t>Blutregulation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zum</a:t>
            </a:r>
            <a:r>
              <a:rPr lang="cs-CZ" sz="1400" b="1" dirty="0" smtClean="0"/>
              <a:t>-</a:t>
            </a:r>
          </a:p>
          <a:p>
            <a:r>
              <a:rPr lang="cs-CZ" sz="1400" b="1" dirty="0" err="1" smtClean="0"/>
              <a:t>speichern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glucose</a:t>
            </a:r>
            <a:r>
              <a:rPr lang="cs-CZ" sz="1400" b="1" dirty="0" smtClean="0"/>
              <a:t>-in-glykogen-</a:t>
            </a:r>
            <a:r>
              <a:rPr lang="cs-CZ" sz="1400" b="1" dirty="0" err="1" smtClean="0"/>
              <a:t>umgewandelt</a:t>
            </a:r>
            <a:r>
              <a:rPr lang="cs-CZ" sz="1400" b="1" dirty="0" smtClean="0"/>
              <a:t>/ </a:t>
            </a:r>
            <a:r>
              <a:rPr lang="cs-CZ" sz="1400" b="1" dirty="0" smtClean="0">
                <a:hlinkClick r:id="rId4"/>
              </a:rPr>
              <a:t>/</a:t>
            </a:r>
            <a:endParaRPr lang="cs-CZ" sz="14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dark_red_nor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8676" y="260648"/>
            <a:ext cx="2857500" cy="26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1440160" cy="852704"/>
          </a:xfrm>
        </p:spPr>
        <p:txBody>
          <a:bodyPr>
            <a:normAutofit fontScale="90000"/>
          </a:bodyPr>
          <a:lstStyle/>
          <a:p>
            <a:r>
              <a:rPr lang="cs-C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ŠKROB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34349" y="6289575"/>
            <a:ext cx="557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cs-CZ" sz="1400" b="1" dirty="0" err="1" smtClean="0"/>
              <a:t>kfrserver.natur.cuni.cz</a:t>
            </a:r>
            <a:r>
              <a:rPr lang="cs-CZ" sz="1400" b="1" dirty="0" smtClean="0"/>
              <a:t>/lide/</a:t>
            </a:r>
            <a:r>
              <a:rPr lang="cs-CZ" sz="1400" b="1" dirty="0" err="1" smtClean="0"/>
              <a:t>lhotakova</a:t>
            </a:r>
            <a:r>
              <a:rPr lang="cs-CZ" sz="1400" b="1" dirty="0" smtClean="0"/>
              <a:t>/.../2012_prednaska04.pdf‎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396536" y="908720"/>
            <a:ext cx="23762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amyloplasty jako statolity v kořenové čepičce kukuřice</a:t>
            </a:r>
          </a:p>
          <a:p>
            <a:endParaRPr lang="cs-CZ" dirty="0"/>
          </a:p>
        </p:txBody>
      </p:sp>
      <p:pic>
        <p:nvPicPr>
          <p:cNvPr id="4" name="Zástupný symbol pro obsah 3" descr="škrobove_zrno_bramb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2347" y="2708920"/>
            <a:ext cx="4048125" cy="2933700"/>
          </a:xfr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628064" y="5661248"/>
            <a:ext cx="34804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Škrobová zrna bramboru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barvená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Lugolovým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roztokem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eb2.mendelu.cz/af_211_multitext/obecna_botanika/preparaty/nakresy/bunka/velke_skrob_bramb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248472" cy="318635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5930696"/>
            <a:ext cx="37063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http://web2.mendelu.cz/</a:t>
            </a:r>
            <a:r>
              <a:rPr lang="cs-CZ" sz="1400" b="1" dirty="0" err="1" smtClean="0"/>
              <a:t>af</a:t>
            </a:r>
            <a:r>
              <a:rPr lang="cs-CZ" sz="1400" b="1" dirty="0" smtClean="0"/>
              <a:t>_211_</a:t>
            </a:r>
            <a:r>
              <a:rPr lang="cs-CZ" sz="1400" b="1" dirty="0" err="1" smtClean="0"/>
              <a:t>multitext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obecna</a:t>
            </a:r>
            <a:r>
              <a:rPr lang="cs-CZ" sz="1400" b="1" dirty="0" smtClean="0"/>
              <a:t>_botanika/</a:t>
            </a:r>
            <a:r>
              <a:rPr lang="cs-CZ" sz="1400" b="1" dirty="0" err="1" smtClean="0"/>
              <a:t>preparaty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nakresy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bunka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velke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skrob</a:t>
            </a:r>
            <a:r>
              <a:rPr lang="cs-CZ" sz="1400" b="1" dirty="0" smtClean="0"/>
              <a:t>_brambor.</a:t>
            </a:r>
            <a:r>
              <a:rPr lang="cs-CZ" sz="1400" b="1" dirty="0" err="1" smtClean="0"/>
              <a:t>jpg</a:t>
            </a:r>
            <a:endParaRPr lang="cs-CZ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4800</TotalTime>
  <Words>748</Words>
  <Application>Microsoft Office PowerPoint</Application>
  <PresentationFormat>Předvádění na obrazovce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Tok</vt:lpstr>
      <vt:lpstr>ChemSketch</vt:lpstr>
      <vt:lpstr>Snímek 1</vt:lpstr>
      <vt:lpstr>SACHARIDY VII.</vt:lpstr>
      <vt:lpstr>Charakteristika + rozdělení</vt:lpstr>
      <vt:lpstr>Škrob (rostlinný)</vt:lpstr>
      <vt:lpstr>AMYLOSA</vt:lpstr>
      <vt:lpstr>AMYLOSA</vt:lpstr>
      <vt:lpstr>AMYLOPEKTIN</vt:lpstr>
      <vt:lpstr>AMYLOPEKTIN</vt:lpstr>
      <vt:lpstr>ŠKROB</vt:lpstr>
      <vt:lpstr>ŠKROB</vt:lpstr>
      <vt:lpstr>ŠKROB</vt:lpstr>
      <vt:lpstr>GLYKOGEN</vt:lpstr>
      <vt:lpstr>GLYKOGEN</vt:lpstr>
      <vt:lpstr>CELULOSA</vt:lpstr>
      <vt:lpstr>CELULOSA</vt:lpstr>
      <vt:lpstr>CELULOSA</vt:lpstr>
      <vt:lpstr>CELULOSA</vt:lpstr>
      <vt:lpstr>CELULOSA</vt:lpstr>
      <vt:lpstr>CHITIN</vt:lpstr>
      <vt:lpstr>CHITIN</vt:lpstr>
      <vt:lpstr>Snímek 21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 I.</dc:title>
  <dc:creator>ucitel</dc:creator>
  <cp:lastModifiedBy>Dell</cp:lastModifiedBy>
  <cp:revision>100</cp:revision>
  <dcterms:created xsi:type="dcterms:W3CDTF">2013-10-01T13:20:32Z</dcterms:created>
  <dcterms:modified xsi:type="dcterms:W3CDTF">2014-09-26T12:47:21Z</dcterms:modified>
</cp:coreProperties>
</file>