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74" r:id="rId10"/>
    <p:sldId id="275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6BF1844-E03D-46FF-871B-8D2E156082C9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6A84EC7-9A77-4BC5-ACB7-ECB939F18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84EC7-9A77-4BC5-ACB7-ECB939F1871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465F-6F8D-4E0D-8FBC-3E4F4522BB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5C50-3A67-4822-BA4A-2BD8B34F3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465F-6F8D-4E0D-8FBC-3E4F4522BB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5C50-3A67-4822-BA4A-2BD8B34F3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465F-6F8D-4E0D-8FBC-3E4F4522BB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5C50-3A67-4822-BA4A-2BD8B34F3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465F-6F8D-4E0D-8FBC-3E4F4522BB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5C50-3A67-4822-BA4A-2BD8B34F3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465F-6F8D-4E0D-8FBC-3E4F4522BB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5C50-3A67-4822-BA4A-2BD8B34F3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465F-6F8D-4E0D-8FBC-3E4F4522BB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5C50-3A67-4822-BA4A-2BD8B34F3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465F-6F8D-4E0D-8FBC-3E4F4522BB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5C50-3A67-4822-BA4A-2BD8B34F3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465F-6F8D-4E0D-8FBC-3E4F4522BB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5C50-3A67-4822-BA4A-2BD8B34F3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465F-6F8D-4E0D-8FBC-3E4F4522BB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5C50-3A67-4822-BA4A-2BD8B34F3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465F-6F8D-4E0D-8FBC-3E4F4522BB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5C50-3A67-4822-BA4A-2BD8B34F31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465F-6F8D-4E0D-8FBC-3E4F4522BB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DA5C50-3A67-4822-BA4A-2BD8B34F31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2F465F-6F8D-4E0D-8FBC-3E4F4522BB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DA5C50-3A67-4822-BA4A-2BD8B34F31F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gif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3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jpeg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obrázek 1" descr="c:\Temp\Rar$DR07.770\Zakladni_logolink_OPVK (ESF, EU, MSMT, OP VK)\01_Zakladni_logolink_horizontalni_cz\OPVK_hor_zakladni_logolink_RG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638" y="5397500"/>
            <a:ext cx="5762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/>
              <a:t>Materiály jsou určeny pro bezplatné používání pro potřeby výuky a vzdělávání na všech typech škol a školských zařízení. Jakékoliv další využití podléhá autorskému zákonu.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300788" y="333375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/>
              <a:t>projekt GML Brno Docens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03350" y="765175"/>
            <a:ext cx="5761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DUM č. </a:t>
            </a:r>
            <a:r>
              <a:rPr lang="cs-CZ" b="1" smtClean="0"/>
              <a:t>6 </a:t>
            </a:r>
            <a:r>
              <a:rPr lang="cs-CZ" b="1" dirty="0"/>
              <a:t>v sadě</a:t>
            </a:r>
          </a:p>
          <a:p>
            <a:pPr algn="ctr"/>
            <a:r>
              <a:rPr lang="cs-CZ" b="1" dirty="0"/>
              <a:t>22. Ch-1 </a:t>
            </a:r>
            <a:r>
              <a:rPr lang="pl-PL" b="1" dirty="0"/>
              <a:t>Biochemie</a:t>
            </a:r>
            <a:r>
              <a:rPr lang="cs-CZ" dirty="0"/>
              <a:t>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5650" y="1773238"/>
            <a:ext cx="76327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Autor: Martin Krejčí</a:t>
            </a:r>
          </a:p>
          <a:p>
            <a:endParaRPr lang="cs-CZ" sz="1400" dirty="0"/>
          </a:p>
          <a:p>
            <a:r>
              <a:rPr lang="cs-CZ" sz="1400" dirty="0"/>
              <a:t>Datum: 30. 6. 2014</a:t>
            </a:r>
          </a:p>
          <a:p>
            <a:endParaRPr lang="cs-CZ" sz="1400" dirty="0"/>
          </a:p>
          <a:p>
            <a:r>
              <a:rPr lang="cs-CZ" sz="1400" dirty="0"/>
              <a:t>Ročník: 6. ročník šestiletého </a:t>
            </a:r>
            <a:r>
              <a:rPr lang="cs-CZ" sz="1400" dirty="0" smtClean="0"/>
              <a:t>studia, 8. ročník osmiletého studia, 4. ročník čtyřletého studia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Anotace </a:t>
            </a:r>
            <a:r>
              <a:rPr lang="cs-CZ" sz="1400" dirty="0" smtClean="0"/>
              <a:t>DŮM: Glykosidy – rozdělení ( O,N,S – glykosidy), příklady </a:t>
            </a:r>
            <a:r>
              <a:rPr lang="cs-CZ" sz="1400" smtClean="0"/>
              <a:t>významných glykosidů</a:t>
            </a:r>
            <a:endParaRPr lang="cs-CZ" sz="1400" dirty="0"/>
          </a:p>
          <a:p>
            <a:r>
              <a:rPr lang="cs-CZ" sz="1400" dirty="0"/>
              <a:t> 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1296" y="332656"/>
            <a:ext cx="3322712" cy="852704"/>
          </a:xfrm>
        </p:spPr>
        <p:txBody>
          <a:bodyPr/>
          <a:lstStyle/>
          <a:p>
            <a:r>
              <a:rPr lang="cs-CZ" b="1" u="sng" dirty="0" smtClean="0"/>
              <a:t>O-Glykosidy</a:t>
            </a:r>
            <a:endParaRPr lang="cs-CZ" b="1" u="sng" dirty="0"/>
          </a:p>
        </p:txBody>
      </p:sp>
      <p:pic>
        <p:nvPicPr>
          <p:cNvPr id="32770" name="Picture 2" descr="http://upload.wikimedia.org/wikipedia/commons/d/d1/Digitalis_Purpure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16632"/>
            <a:ext cx="2970286" cy="39646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6005339" y="4058488"/>
            <a:ext cx="25991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Náprstník červený</a:t>
            </a:r>
          </a:p>
          <a:p>
            <a:r>
              <a:rPr lang="cs-CZ" i="1" dirty="0" smtClean="0"/>
              <a:t>(</a:t>
            </a:r>
            <a:r>
              <a:rPr lang="cs-CZ" i="1" dirty="0" err="1" smtClean="0"/>
              <a:t>Digitalis</a:t>
            </a:r>
            <a:r>
              <a:rPr lang="cs-CZ" i="1" dirty="0" smtClean="0"/>
              <a:t> </a:t>
            </a:r>
            <a:r>
              <a:rPr lang="cs-CZ" i="1" dirty="0" err="1" smtClean="0"/>
              <a:t>purpurea</a:t>
            </a:r>
            <a:r>
              <a:rPr lang="cs-CZ" i="1" dirty="0" smtClean="0"/>
              <a:t>)</a:t>
            </a:r>
            <a:endParaRPr lang="cs-CZ" i="1" dirty="0"/>
          </a:p>
        </p:txBody>
      </p:sp>
      <p:pic>
        <p:nvPicPr>
          <p:cNvPr id="32772" name="Picture 4" descr="http://upload.wikimedia.org/wikipedia/commons/5/58/Digitoxi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72408" y="4437112"/>
            <a:ext cx="5364088" cy="2386019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5724128" cy="453650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Srdeční glykosidy se přirozeně vyskytují v rostlinách, především v náprstnících (rod </a:t>
            </a:r>
            <a:r>
              <a:rPr lang="cs-CZ" i="1" dirty="0" err="1" smtClean="0"/>
              <a:t>Digitalis</a:t>
            </a:r>
            <a:r>
              <a:rPr lang="cs-CZ" dirty="0" smtClean="0"/>
              <a:t>), proto jsou zvány též </a:t>
            </a:r>
            <a:r>
              <a:rPr lang="cs-CZ" b="1" dirty="0" err="1" smtClean="0"/>
              <a:t>digitalisové</a:t>
            </a:r>
            <a:r>
              <a:rPr lang="cs-CZ" b="1" dirty="0" smtClean="0"/>
              <a:t> glykosidy.</a:t>
            </a:r>
          </a:p>
          <a:p>
            <a:r>
              <a:rPr lang="cs-CZ" dirty="0" smtClean="0"/>
              <a:t>Na membráně srdeční buňky se váží na iontovou pumpu Na</a:t>
            </a:r>
            <a:r>
              <a:rPr lang="cs-CZ" baseline="30000" dirty="0" smtClean="0"/>
              <a:t>+</a:t>
            </a:r>
            <a:r>
              <a:rPr lang="cs-CZ" dirty="0" smtClean="0"/>
              <a:t>/K</a:t>
            </a:r>
            <a:r>
              <a:rPr lang="cs-CZ" baseline="30000" dirty="0" smtClean="0"/>
              <a:t>+</a:t>
            </a:r>
            <a:r>
              <a:rPr lang="cs-CZ" dirty="0" smtClean="0"/>
              <a:t>-</a:t>
            </a:r>
            <a:r>
              <a:rPr lang="cs-CZ" dirty="0" err="1" smtClean="0"/>
              <a:t>ATPázu</a:t>
            </a:r>
            <a:r>
              <a:rPr lang="cs-CZ" dirty="0" smtClean="0"/>
              <a:t>, inhibují ji, což zvyšuje koncentraci Na</a:t>
            </a:r>
            <a:r>
              <a:rPr lang="cs-CZ" baseline="30000" dirty="0" smtClean="0"/>
              <a:t>+</a:t>
            </a:r>
            <a:r>
              <a:rPr lang="cs-CZ" dirty="0" smtClean="0"/>
              <a:t> v buňce a zvyšuje účinnost jiné iontové pumpy, Na</a:t>
            </a:r>
            <a:r>
              <a:rPr lang="cs-CZ" baseline="30000" dirty="0" smtClean="0"/>
              <a:t>+</a:t>
            </a:r>
            <a:r>
              <a:rPr lang="cs-CZ" dirty="0" smtClean="0"/>
              <a:t>/Ca</a:t>
            </a:r>
            <a:r>
              <a:rPr lang="cs-CZ" baseline="30000" dirty="0" smtClean="0"/>
              <a:t>2+</a:t>
            </a:r>
            <a:r>
              <a:rPr lang="cs-CZ" dirty="0" smtClean="0"/>
              <a:t>-</a:t>
            </a:r>
            <a:r>
              <a:rPr lang="cs-CZ" dirty="0" err="1" smtClean="0"/>
              <a:t>ATPázy</a:t>
            </a:r>
            <a:r>
              <a:rPr lang="cs-CZ" dirty="0" smtClean="0"/>
              <a:t> (pozitivně </a:t>
            </a:r>
            <a:r>
              <a:rPr lang="cs-CZ" dirty="0" err="1" smtClean="0"/>
              <a:t>inotropní</a:t>
            </a:r>
            <a:r>
              <a:rPr lang="cs-CZ" dirty="0" smtClean="0"/>
              <a:t> účinek). Ta se projeví vzestupem vnitrobuněčné koncentrace Ca</a:t>
            </a:r>
            <a:r>
              <a:rPr lang="cs-CZ" baseline="30000" dirty="0" smtClean="0"/>
              <a:t>2+</a:t>
            </a:r>
            <a:r>
              <a:rPr lang="cs-CZ" dirty="0" smtClean="0"/>
              <a:t>, jehož zvýšený přívod zvyšuje sílu kontrakce srdečního svalu.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4968" y="44624"/>
            <a:ext cx="3405064" cy="1143000"/>
          </a:xfrm>
        </p:spPr>
        <p:txBody>
          <a:bodyPr/>
          <a:lstStyle/>
          <a:p>
            <a:r>
              <a:rPr lang="cs-CZ" b="1" u="sng" dirty="0" smtClean="0"/>
              <a:t>N-glykosidy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24" y="1268760"/>
            <a:ext cx="3923928" cy="3456384"/>
          </a:xfrm>
        </p:spPr>
        <p:txBody>
          <a:bodyPr>
            <a:normAutofit/>
          </a:bodyPr>
          <a:lstStyle/>
          <a:p>
            <a:pPr marL="0" indent="0">
              <a:spcAft>
                <a:spcPts val="10200"/>
              </a:spcAft>
              <a:buNone/>
            </a:pPr>
            <a:r>
              <a:rPr lang="cs-CZ" dirty="0" smtClean="0"/>
              <a:t>Dusíkaté báze odvozené od kondenzovaného </a:t>
            </a:r>
            <a:r>
              <a:rPr lang="cs-CZ" dirty="0" err="1" smtClean="0"/>
              <a:t>hetereocyklu</a:t>
            </a:r>
            <a:r>
              <a:rPr lang="cs-CZ" dirty="0" smtClean="0"/>
              <a:t> purinu.</a:t>
            </a:r>
          </a:p>
          <a:p>
            <a:pPr marL="0" indent="0">
              <a:buNone/>
            </a:pPr>
            <a:r>
              <a:rPr lang="cs-CZ" dirty="0" smtClean="0"/>
              <a:t>Purin vzniká z </a:t>
            </a:r>
            <a:r>
              <a:rPr lang="cs-CZ" dirty="0" err="1" smtClean="0"/>
              <a:t>pyrimidinu</a:t>
            </a:r>
            <a:r>
              <a:rPr lang="cs-CZ" dirty="0" smtClean="0"/>
              <a:t> a imidazolu.</a:t>
            </a:r>
            <a:endParaRPr lang="cs-CZ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4067944" y="1340768"/>
          <a:ext cx="2119313" cy="2536825"/>
        </p:xfrm>
        <a:graphic>
          <a:graphicData uri="http://schemas.openxmlformats.org/presentationml/2006/ole">
            <p:oleObj spid="_x0000_s19458" name="ChemSketch" r:id="rId3" imgW="1097280" imgH="1313640" progId="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6318250" y="1341438"/>
          <a:ext cx="2757488" cy="2582862"/>
        </p:xfrm>
        <a:graphic>
          <a:graphicData uri="http://schemas.openxmlformats.org/presentationml/2006/ole">
            <p:oleObj spid="_x0000_s19459" name="ChemSketch" r:id="rId4" imgW="1447920" imgH="1356480" progId="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957638" y="3959225"/>
          <a:ext cx="2570162" cy="2424113"/>
        </p:xfrm>
        <a:graphic>
          <a:graphicData uri="http://schemas.openxmlformats.org/presentationml/2006/ole">
            <p:oleObj spid="_x0000_s19460" name="ChemSketch" r:id="rId5" imgW="1347120" imgH="1271160" progId="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6574283" y="3933056"/>
          <a:ext cx="2462213" cy="2257425"/>
        </p:xfrm>
        <a:graphic>
          <a:graphicData uri="http://schemas.openxmlformats.org/presentationml/2006/ole">
            <p:oleObj spid="_x0000_s19461" name="ChemSketch" r:id="rId6" imgW="1243440" imgH="1140120" progId="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755576" y="2492896"/>
          <a:ext cx="2520280" cy="1487563"/>
        </p:xfrm>
        <a:graphic>
          <a:graphicData uri="http://schemas.openxmlformats.org/presentationml/2006/ole">
            <p:oleObj spid="_x0000_s19462" name="ChemSketch" r:id="rId7" imgW="1072800" imgH="633960" progId="">
              <p:embed/>
            </p:oleObj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2627784" y="4948337"/>
          <a:ext cx="942691" cy="1072951"/>
        </p:xfrm>
        <a:graphic>
          <a:graphicData uri="http://schemas.openxmlformats.org/presentationml/2006/ole">
            <p:oleObj spid="_x0000_s19463" name="ChemSketch" r:id="rId8" imgW="435960" imgH="496800" progId="">
              <p:embed/>
            </p:oleObj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755576" y="4808380"/>
          <a:ext cx="936104" cy="1284916"/>
        </p:xfrm>
        <a:graphic>
          <a:graphicData uri="http://schemas.openxmlformats.org/presentationml/2006/ole">
            <p:oleObj spid="_x0000_s19464" name="ChemSketch" r:id="rId9" imgW="417600" imgH="573120" progId="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82960" y="125760"/>
            <a:ext cx="3261048" cy="1143000"/>
          </a:xfrm>
        </p:spPr>
        <p:txBody>
          <a:bodyPr/>
          <a:lstStyle/>
          <a:p>
            <a:r>
              <a:rPr lang="cs-CZ" b="1" u="sng" dirty="0" smtClean="0"/>
              <a:t>N-glykosidy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8032" y="3717032"/>
            <a:ext cx="2267744" cy="172819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Dusíkaté báze odvozené od  </a:t>
            </a:r>
            <a:r>
              <a:rPr lang="cs-CZ" dirty="0" err="1" smtClean="0"/>
              <a:t>hetereocyklu</a:t>
            </a:r>
            <a:r>
              <a:rPr lang="cs-CZ" dirty="0" smtClean="0"/>
              <a:t> </a:t>
            </a:r>
            <a:r>
              <a:rPr lang="cs-CZ" dirty="0" err="1" smtClean="0"/>
              <a:t>pyrimidinu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563938" y="1309936"/>
          <a:ext cx="2443162" cy="2551112"/>
        </p:xfrm>
        <a:graphic>
          <a:graphicData uri="http://schemas.openxmlformats.org/presentationml/2006/ole">
            <p:oleObj spid="_x0000_s20482" name="ChemSketch" r:id="rId3" imgW="1252800" imgH="1307520" progId="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5348287" y="3933056"/>
          <a:ext cx="3832225" cy="2235200"/>
        </p:xfrm>
        <a:graphic>
          <a:graphicData uri="http://schemas.openxmlformats.org/presentationml/2006/ole">
            <p:oleObj spid="_x0000_s20484" name="ChemSketch" r:id="rId4" imgW="1978200" imgH="1152000" progId="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6156325" y="1271835"/>
          <a:ext cx="3005138" cy="2589213"/>
        </p:xfrm>
        <a:graphic>
          <a:graphicData uri="http://schemas.openxmlformats.org/presentationml/2006/ole">
            <p:oleObj spid="_x0000_s20485" name="ChemSketch" r:id="rId5" imgW="1563480" imgH="1347120" progId="">
              <p:embed/>
            </p:oleObj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2679842" y="3861048"/>
          <a:ext cx="2684246" cy="2304256"/>
        </p:xfrm>
        <a:graphic>
          <a:graphicData uri="http://schemas.openxmlformats.org/presentationml/2006/ole">
            <p:oleObj spid="_x0000_s20488" name="ChemSketch" r:id="rId6" imgW="1402200" imgH="1203840" progId="">
              <p:embed/>
            </p:oleObj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107504" y="1268759"/>
          <a:ext cx="3490907" cy="2592289"/>
        </p:xfrm>
        <a:graphic>
          <a:graphicData uri="http://schemas.openxmlformats.org/presentationml/2006/ole">
            <p:oleObj spid="_x0000_s20489" name="ChemSketch" r:id="rId7" imgW="1819800" imgH="1350360" progId="">
              <p:embed/>
            </p:oleObj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683568" y="5445224"/>
          <a:ext cx="1133475" cy="1290637"/>
        </p:xfrm>
        <a:graphic>
          <a:graphicData uri="http://schemas.openxmlformats.org/presentationml/2006/ole">
            <p:oleObj spid="_x0000_s20490" name="ChemSketch" r:id="rId8" imgW="435960" imgH="496800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9328" y="186376"/>
            <a:ext cx="3250704" cy="1082384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N-glykosidy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147248" cy="1008112"/>
          </a:xfrm>
        </p:spPr>
        <p:txBody>
          <a:bodyPr/>
          <a:lstStyle/>
          <a:p>
            <a:r>
              <a:rPr lang="cs-CZ" dirty="0" smtClean="0"/>
              <a:t>Cukernou složkou  N -glykosidů jsou C5 sacharidy - </a:t>
            </a:r>
            <a:r>
              <a:rPr lang="cs-CZ" dirty="0" smtClean="0">
                <a:sym typeface="Symbol"/>
              </a:rPr>
              <a:t>-D-</a:t>
            </a:r>
            <a:r>
              <a:rPr lang="cs-CZ" dirty="0" err="1" smtClean="0">
                <a:sym typeface="Symbol"/>
              </a:rPr>
              <a:t>ribofuranosa</a:t>
            </a:r>
            <a:r>
              <a:rPr lang="cs-CZ" dirty="0" smtClean="0">
                <a:sym typeface="Symbol"/>
              </a:rPr>
              <a:t> a 2-</a:t>
            </a:r>
            <a:r>
              <a:rPr lang="cs-CZ" dirty="0" err="1" smtClean="0">
                <a:sym typeface="Symbol"/>
              </a:rPr>
              <a:t>deoxy</a:t>
            </a:r>
            <a:r>
              <a:rPr lang="cs-CZ" dirty="0" smtClean="0">
                <a:sym typeface="Symbol"/>
              </a:rPr>
              <a:t>- -D-</a:t>
            </a:r>
            <a:r>
              <a:rPr lang="cs-CZ" dirty="0" err="1" smtClean="0">
                <a:sym typeface="Symbol"/>
              </a:rPr>
              <a:t>ribofuranosa</a:t>
            </a:r>
            <a:endParaRPr lang="cs-CZ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4767213" y="2780928"/>
          <a:ext cx="3405187" cy="2051050"/>
        </p:xfrm>
        <a:graphic>
          <a:graphicData uri="http://schemas.openxmlformats.org/presentationml/2006/ole">
            <p:oleObj spid="_x0000_s24578" name="ChemSketch" r:id="rId3" imgW="1572840" imgH="947880" progId="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23850" y="2781300"/>
          <a:ext cx="3459163" cy="2052638"/>
        </p:xfrm>
        <a:graphic>
          <a:graphicData uri="http://schemas.openxmlformats.org/presentationml/2006/ole">
            <p:oleObj spid="_x0000_s24579" name="ChemSketch" r:id="rId4" imgW="1603080" imgH="951120" progId="">
              <p:embed/>
            </p:oleObj>
          </a:graphicData>
        </a:graphic>
      </p:graphicFrame>
      <p:sp>
        <p:nvSpPr>
          <p:cNvPr id="7" name="Obdélník 6"/>
          <p:cNvSpPr/>
          <p:nvPr/>
        </p:nvSpPr>
        <p:spPr>
          <a:xfrm>
            <a:off x="3214433" y="2924944"/>
            <a:ext cx="576000" cy="1440160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4695" y="2909245"/>
            <a:ext cx="576000" cy="1440160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388424" y="3235623"/>
            <a:ext cx="504056" cy="769441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254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</a:t>
            </a:r>
            <a:endParaRPr lang="cs-CZ" sz="4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95936" y="3235623"/>
            <a:ext cx="504056" cy="769441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254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</a:t>
            </a:r>
            <a:endParaRPr lang="cs-CZ" sz="4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150988" y="4869160"/>
            <a:ext cx="2700932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-D-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ribofuranosa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860032" y="4869160"/>
            <a:ext cx="3916778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2-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deoxy</a:t>
            </a:r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--D-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ribofuranosa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547664" y="5589240"/>
            <a:ext cx="1728192" cy="92333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</a:rPr>
              <a:t>RNA</a:t>
            </a:r>
            <a:endParaRPr lang="cs-CZ" sz="5400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940152" y="5602014"/>
            <a:ext cx="1728192" cy="92333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</a:rPr>
              <a:t>DNA</a:t>
            </a:r>
            <a:endParaRPr lang="cs-CZ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Skupina 16"/>
          <p:cNvGrpSpPr/>
          <p:nvPr/>
        </p:nvGrpSpPr>
        <p:grpSpPr>
          <a:xfrm>
            <a:off x="6372200" y="1340768"/>
            <a:ext cx="2508250" cy="3486001"/>
            <a:chOff x="6528246" y="332656"/>
            <a:chExt cx="2508250" cy="3486001"/>
          </a:xfrm>
        </p:grpSpPr>
        <p:graphicFrame>
          <p:nvGraphicFramePr>
            <p:cNvPr id="25604" name="Object 4"/>
            <p:cNvGraphicFramePr>
              <a:graphicFrameLocks noChangeAspect="1"/>
            </p:cNvGraphicFramePr>
            <p:nvPr/>
          </p:nvGraphicFramePr>
          <p:xfrm>
            <a:off x="6528246" y="332656"/>
            <a:ext cx="2508250" cy="2879725"/>
          </p:xfrm>
          <a:graphic>
            <a:graphicData uri="http://schemas.openxmlformats.org/presentationml/2006/ole">
              <p:oleObj spid="_x0000_s25604" name="ChemSketch" r:id="rId3" imgW="1481400" imgH="1700640" progId="">
                <p:embed/>
              </p:oleObj>
            </a:graphicData>
          </a:graphic>
        </p:graphicFrame>
        <p:sp>
          <p:nvSpPr>
            <p:cNvPr id="12" name="TextovéPole 11"/>
            <p:cNvSpPr txBox="1"/>
            <p:nvPr/>
          </p:nvSpPr>
          <p:spPr>
            <a:xfrm>
              <a:off x="7236296" y="3356992"/>
              <a:ext cx="1140312" cy="46166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</a:rPr>
                <a:t>Uridin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4" name="TextovéPole 13"/>
          <p:cNvSpPr txBox="1"/>
          <p:nvPr/>
        </p:nvSpPr>
        <p:spPr>
          <a:xfrm>
            <a:off x="323528" y="350100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grpSp>
        <p:nvGrpSpPr>
          <p:cNvPr id="19" name="Skupina 18"/>
          <p:cNvGrpSpPr/>
          <p:nvPr/>
        </p:nvGrpSpPr>
        <p:grpSpPr>
          <a:xfrm>
            <a:off x="179388" y="1341438"/>
            <a:ext cx="2741612" cy="3492000"/>
            <a:chOff x="166482" y="909317"/>
            <a:chExt cx="2332442" cy="3146540"/>
          </a:xfrm>
          <a:noFill/>
        </p:grpSpPr>
        <p:graphicFrame>
          <p:nvGraphicFramePr>
            <p:cNvPr id="25608" name="Object 8"/>
            <p:cNvGraphicFramePr>
              <a:graphicFrameLocks noChangeAspect="1"/>
            </p:cNvGraphicFramePr>
            <p:nvPr/>
          </p:nvGraphicFramePr>
          <p:xfrm>
            <a:off x="166482" y="909317"/>
            <a:ext cx="2332442" cy="2599128"/>
          </p:xfrm>
          <a:graphic>
            <a:graphicData uri="http://schemas.openxmlformats.org/presentationml/2006/ole">
              <p:oleObj spid="_x0000_s25608" name="ChemSketch" r:id="rId4" imgW="1484280" imgH="1654920" progId="">
                <p:embed/>
              </p:oleObj>
            </a:graphicData>
          </a:graphic>
        </p:graphicFrame>
        <p:sp>
          <p:nvSpPr>
            <p:cNvPr id="16" name="TextovéPole 15"/>
            <p:cNvSpPr txBox="1"/>
            <p:nvPr/>
          </p:nvSpPr>
          <p:spPr>
            <a:xfrm>
              <a:off x="749530" y="3644848"/>
              <a:ext cx="1254895" cy="41100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</a:rPr>
                <a:t>Cytidin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9328" y="332656"/>
            <a:ext cx="3394720" cy="852704"/>
          </a:xfrm>
          <a:noFill/>
          <a:ln w="25400">
            <a:noFill/>
          </a:ln>
        </p:spPr>
        <p:txBody>
          <a:bodyPr/>
          <a:lstStyle/>
          <a:p>
            <a:r>
              <a:rPr lang="cs-CZ" b="1" u="sng" dirty="0" smtClean="0"/>
              <a:t>N-glykosidy</a:t>
            </a:r>
            <a:endParaRPr lang="cs-CZ" dirty="0"/>
          </a:p>
        </p:txBody>
      </p:sp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3348038" y="1341438"/>
          <a:ext cx="2511425" cy="2876550"/>
        </p:xfrm>
        <a:graphic>
          <a:graphicData uri="http://schemas.openxmlformats.org/presentationml/2006/ole">
            <p:oleObj spid="_x0000_s25609" name="ChemSketch" r:id="rId5" imgW="1484280" imgH="1700640" progId="">
              <p:embed/>
            </p:oleObj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3831041" y="4365104"/>
            <a:ext cx="1605055" cy="46166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Thymidin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0" name="Zástupný symbol pro obsah 2"/>
          <p:cNvSpPr>
            <a:spLocks noGrp="1"/>
          </p:cNvSpPr>
          <p:nvPr>
            <p:ph idx="1"/>
          </p:nvPr>
        </p:nvSpPr>
        <p:spPr>
          <a:xfrm>
            <a:off x="0" y="4941168"/>
            <a:ext cx="9144000" cy="1916832"/>
          </a:xfrm>
        </p:spPr>
        <p:txBody>
          <a:bodyPr>
            <a:normAutofit fontScale="92500"/>
          </a:bodyPr>
          <a:lstStyle/>
          <a:p>
            <a:pPr marL="360363" indent="-360363">
              <a:spcBef>
                <a:spcPts val="0"/>
              </a:spcBef>
              <a:buClr>
                <a:schemeClr val="accent2"/>
              </a:buClr>
              <a:buSzPct val="130000"/>
              <a:buFont typeface="Arial" pitchFamily="34" charset="0"/>
              <a:buChar char="•"/>
            </a:pPr>
            <a:r>
              <a:rPr lang="cs-CZ" sz="2800" dirty="0" smtClean="0"/>
              <a:t>N – glykosidy , vzniklé navázáním dusíkaté báze na</a:t>
            </a:r>
            <a:br>
              <a:rPr lang="cs-CZ" sz="2800" dirty="0" smtClean="0"/>
            </a:br>
            <a:r>
              <a:rPr lang="cs-CZ" sz="2800" dirty="0" smtClean="0"/>
              <a:t>cukernou složku nazýváme </a:t>
            </a:r>
            <a:r>
              <a:rPr lang="cs-CZ" sz="2800" b="1" dirty="0" smtClean="0">
                <a:solidFill>
                  <a:srgbClr val="FF0000"/>
                </a:solidFill>
              </a:rPr>
              <a:t>NUKLEOSIDY</a:t>
            </a:r>
            <a:r>
              <a:rPr lang="cs-CZ" sz="2800" dirty="0" smtClean="0"/>
              <a:t>.</a:t>
            </a:r>
          </a:p>
          <a:p>
            <a:pPr marL="360363" indent="-360363">
              <a:spcBef>
                <a:spcPts val="0"/>
              </a:spcBef>
              <a:buClr>
                <a:schemeClr val="accent2"/>
              </a:buClr>
              <a:buSzPct val="130000"/>
              <a:buFont typeface="Arial" pitchFamily="34" charset="0"/>
              <a:buChar char="•"/>
            </a:pPr>
            <a:r>
              <a:rPr lang="cs-CZ" sz="2800" dirty="0" smtClean="0"/>
              <a:t>V RNA se objevují </a:t>
            </a:r>
            <a:r>
              <a:rPr lang="cs-CZ" sz="2800" b="1" dirty="0" err="1" smtClean="0"/>
              <a:t>ribonukleosidy</a:t>
            </a:r>
            <a:r>
              <a:rPr lang="cs-CZ" sz="2800" dirty="0" smtClean="0"/>
              <a:t>.</a:t>
            </a:r>
          </a:p>
          <a:p>
            <a:pPr marL="360363" indent="-360363">
              <a:spcBef>
                <a:spcPts val="0"/>
              </a:spcBef>
              <a:buClr>
                <a:schemeClr val="accent2"/>
              </a:buClr>
              <a:buSzPct val="130000"/>
              <a:buFont typeface="Arial" pitchFamily="34" charset="0"/>
              <a:buChar char="•"/>
            </a:pPr>
            <a:r>
              <a:rPr lang="cs-CZ" sz="2800" dirty="0" smtClean="0"/>
              <a:t>Názvy pyrimidinových nukleosidů mají koncovku </a:t>
            </a:r>
            <a:r>
              <a:rPr lang="cs-CZ" sz="3200" b="1" dirty="0" smtClean="0">
                <a:solidFill>
                  <a:srgbClr val="FF0000"/>
                </a:solidFill>
              </a:rPr>
              <a:t>–</a:t>
            </a:r>
            <a:r>
              <a:rPr lang="cs-CZ" sz="3200" b="1" dirty="0" err="1" smtClean="0">
                <a:solidFill>
                  <a:srgbClr val="FF0000"/>
                </a:solidFill>
              </a:rPr>
              <a:t>idin</a:t>
            </a:r>
            <a:r>
              <a:rPr lang="cs-CZ" sz="3200" dirty="0" smtClean="0"/>
              <a:t>.</a:t>
            </a:r>
          </a:p>
          <a:p>
            <a:pPr indent="442913">
              <a:buBlip>
                <a:blip r:embed="rId6"/>
              </a:buBlip>
            </a:pPr>
            <a:endParaRPr lang="cs-CZ" sz="2800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5312" y="416056"/>
            <a:ext cx="3538736" cy="852704"/>
          </a:xfrm>
        </p:spPr>
        <p:txBody>
          <a:bodyPr/>
          <a:lstStyle/>
          <a:p>
            <a:r>
              <a:rPr lang="cs-CZ" b="1" u="sng" dirty="0" smtClean="0"/>
              <a:t>N-glykosidy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085184"/>
            <a:ext cx="8229600" cy="1455440"/>
          </a:xfrm>
        </p:spPr>
        <p:txBody>
          <a:bodyPr>
            <a:normAutofit fontScale="92500"/>
          </a:bodyPr>
          <a:lstStyle/>
          <a:p>
            <a:r>
              <a:rPr lang="cs-CZ" sz="2800" dirty="0" smtClean="0"/>
              <a:t>Názvy purinových nukleosidů mají koncovku </a:t>
            </a:r>
            <a:r>
              <a:rPr lang="cs-CZ" sz="2800" b="1" dirty="0" smtClean="0">
                <a:solidFill>
                  <a:srgbClr val="FF0000"/>
                </a:solidFill>
              </a:rPr>
              <a:t>–osin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Uhlíkové atomy cukerné složky značíme čísly 1´- 5´, aby bylo odlišeno od číslování heterocyklického kruhu. </a:t>
            </a:r>
          </a:p>
          <a:p>
            <a:endParaRPr lang="cs-CZ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827584" y="1412776"/>
          <a:ext cx="3005138" cy="2881312"/>
        </p:xfrm>
        <a:graphic>
          <a:graphicData uri="http://schemas.openxmlformats.org/presentationml/2006/ole">
            <p:oleObj spid="_x0000_s26626" name="ChemSketch" r:id="rId3" imgW="1725120" imgH="1654920" progId="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4666754" y="1414959"/>
          <a:ext cx="3649662" cy="2878137"/>
        </p:xfrm>
        <a:graphic>
          <a:graphicData uri="http://schemas.openxmlformats.org/presentationml/2006/ole">
            <p:oleObj spid="_x0000_s26627" name="ChemSketch" r:id="rId4" imgW="2097000" imgH="1654920" progId="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619672" y="4407495"/>
            <a:ext cx="1567545" cy="46166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Adenosin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96136" y="4407495"/>
            <a:ext cx="1592103" cy="46166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Guanosin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9328" y="-27384"/>
            <a:ext cx="3466728" cy="1143000"/>
          </a:xfrm>
        </p:spPr>
        <p:txBody>
          <a:bodyPr/>
          <a:lstStyle/>
          <a:p>
            <a:r>
              <a:rPr lang="cs-CZ" b="1" u="sng" dirty="0" smtClean="0"/>
              <a:t>N-glykosidy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4941168"/>
            <a:ext cx="5184576" cy="172819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 DNA se vyskytují</a:t>
            </a:r>
            <a:br>
              <a:rPr lang="cs-CZ" sz="2800" dirty="0" smtClean="0"/>
            </a:br>
            <a:r>
              <a:rPr lang="cs-CZ" sz="2800" dirty="0" smtClean="0"/>
              <a:t>2-</a:t>
            </a:r>
            <a:r>
              <a:rPr lang="cs-CZ" sz="2800" dirty="0" err="1" smtClean="0"/>
              <a:t>deoxyribonukleosidy</a:t>
            </a:r>
            <a:r>
              <a:rPr lang="cs-CZ" sz="2800" dirty="0" smtClean="0"/>
              <a:t> –</a:t>
            </a:r>
            <a:br>
              <a:rPr lang="cs-CZ" sz="2800" dirty="0" smtClean="0"/>
            </a:br>
            <a:r>
              <a:rPr lang="cs-CZ" sz="2800" b="1" dirty="0" err="1" smtClean="0"/>
              <a:t>dA</a:t>
            </a:r>
            <a:r>
              <a:rPr lang="cs-CZ" sz="2800" b="1" dirty="0" smtClean="0"/>
              <a:t>; </a:t>
            </a:r>
            <a:r>
              <a:rPr lang="cs-CZ" sz="2800" b="1" dirty="0" err="1" smtClean="0"/>
              <a:t>dG</a:t>
            </a:r>
            <a:r>
              <a:rPr lang="cs-CZ" sz="2800" b="1" dirty="0" smtClean="0"/>
              <a:t>; </a:t>
            </a:r>
            <a:r>
              <a:rPr lang="cs-CZ" sz="2800" b="1" dirty="0" err="1" smtClean="0"/>
              <a:t>dT</a:t>
            </a:r>
            <a:r>
              <a:rPr lang="cs-CZ" sz="2800" b="1" dirty="0" smtClean="0"/>
              <a:t>; </a:t>
            </a:r>
            <a:r>
              <a:rPr lang="cs-CZ" sz="2800" b="1" dirty="0" err="1" smtClean="0"/>
              <a:t>dC</a:t>
            </a:r>
            <a:endParaRPr lang="cs-CZ" sz="2800" b="1" dirty="0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2627784" y="1196752"/>
          <a:ext cx="2520280" cy="2879725"/>
        </p:xfrm>
        <a:graphic>
          <a:graphicData uri="http://schemas.openxmlformats.org/presentationml/2006/ole">
            <p:oleObj spid="_x0000_s27652" name="ChemSketch" r:id="rId3" imgW="1484280" imgH="1654920" progId="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35496" y="1196752"/>
          <a:ext cx="2508250" cy="2878137"/>
        </p:xfrm>
        <a:graphic>
          <a:graphicData uri="http://schemas.openxmlformats.org/presentationml/2006/ole">
            <p:oleObj spid="_x0000_s27653" name="ChemSketch" r:id="rId4" imgW="1484280" imgH="1703880" progId="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5508104" y="262830"/>
          <a:ext cx="3098800" cy="2878138"/>
        </p:xfrm>
        <a:graphic>
          <a:graphicData uri="http://schemas.openxmlformats.org/presentationml/2006/ole">
            <p:oleObj spid="_x0000_s27655" name="ChemSketch" r:id="rId5" imgW="1716120" imgH="1594080" progId="">
              <p:embed/>
            </p:oleObj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6830572" y="2865130"/>
            <a:ext cx="2225033" cy="707886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2-</a:t>
            </a:r>
            <a:r>
              <a:rPr lang="cs-CZ" sz="2000" b="1" dirty="0" err="1" smtClean="0">
                <a:solidFill>
                  <a:srgbClr val="FF0000"/>
                </a:solidFill>
              </a:rPr>
              <a:t>deoxyadenosin</a:t>
            </a:r>
            <a:r>
              <a:rPr lang="cs-CZ" sz="2000" b="1" dirty="0" smtClean="0">
                <a:solidFill>
                  <a:srgbClr val="FF0000"/>
                </a:solidFill>
              </a:rPr>
              <a:t/>
            </a:r>
            <a:br>
              <a:rPr lang="cs-CZ" sz="2000" b="1" dirty="0" smtClean="0">
                <a:solidFill>
                  <a:srgbClr val="FF0000"/>
                </a:solidFill>
              </a:rPr>
            </a:br>
            <a:r>
              <a:rPr lang="cs-CZ" sz="2000" b="1" dirty="0" err="1" smtClean="0">
                <a:solidFill>
                  <a:srgbClr val="FF0000"/>
                </a:solidFill>
              </a:rPr>
              <a:t>dA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5292080" y="3645024"/>
          <a:ext cx="3749675" cy="2878137"/>
        </p:xfrm>
        <a:graphic>
          <a:graphicData uri="http://schemas.openxmlformats.org/presentationml/2006/ole">
            <p:oleObj spid="_x0000_s27656" name="ChemSketch" r:id="rId6" imgW="2097000" imgH="1609200" progId="">
              <p:embed/>
            </p:oleObj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6830508" y="6105490"/>
            <a:ext cx="2225096" cy="707886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2-</a:t>
            </a:r>
            <a:r>
              <a:rPr lang="cs-CZ" sz="2000" b="1" dirty="0" err="1" smtClean="0">
                <a:solidFill>
                  <a:srgbClr val="FF0000"/>
                </a:solidFill>
              </a:rPr>
              <a:t>deoxyguanosin</a:t>
            </a:r>
            <a:r>
              <a:rPr lang="cs-CZ" sz="2000" b="1" dirty="0" smtClean="0">
                <a:solidFill>
                  <a:srgbClr val="FF0000"/>
                </a:solidFill>
              </a:rPr>
              <a:t/>
            </a:r>
            <a:br>
              <a:rPr lang="cs-CZ" sz="2000" b="1" dirty="0" smtClean="0">
                <a:solidFill>
                  <a:srgbClr val="FF0000"/>
                </a:solidFill>
              </a:rPr>
            </a:br>
            <a:r>
              <a:rPr lang="cs-CZ" sz="2000" b="1" dirty="0" err="1" smtClean="0">
                <a:solidFill>
                  <a:srgbClr val="FF0000"/>
                </a:solidFill>
              </a:rPr>
              <a:t>dG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924567" y="4038163"/>
            <a:ext cx="1954573" cy="707886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2-</a:t>
            </a:r>
            <a:r>
              <a:rPr lang="cs-CZ" sz="2000" b="1" dirty="0" err="1" smtClean="0">
                <a:solidFill>
                  <a:srgbClr val="FF0000"/>
                </a:solidFill>
              </a:rPr>
              <a:t>deoxycytidin</a:t>
            </a:r>
            <a:r>
              <a:rPr lang="cs-CZ" sz="2000" b="1" dirty="0" smtClean="0">
                <a:solidFill>
                  <a:srgbClr val="FF0000"/>
                </a:solidFill>
              </a:rPr>
              <a:t/>
            </a:r>
            <a:br>
              <a:rPr lang="cs-CZ" sz="2000" b="1" dirty="0" smtClean="0">
                <a:solidFill>
                  <a:srgbClr val="FF0000"/>
                </a:solidFill>
              </a:rPr>
            </a:br>
            <a:r>
              <a:rPr lang="cs-CZ" sz="2000" b="1" dirty="0" err="1" smtClean="0">
                <a:solidFill>
                  <a:srgbClr val="FF0000"/>
                </a:solidFill>
              </a:rPr>
              <a:t>dC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0402" y="4038163"/>
            <a:ext cx="2233240" cy="707886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2-</a:t>
            </a:r>
            <a:r>
              <a:rPr lang="cs-CZ" sz="2000" b="1" dirty="0" err="1" smtClean="0">
                <a:solidFill>
                  <a:srgbClr val="FF0000"/>
                </a:solidFill>
              </a:rPr>
              <a:t>deoxythymidin</a:t>
            </a:r>
            <a:r>
              <a:rPr lang="cs-CZ" sz="2000" b="1" dirty="0" smtClean="0">
                <a:solidFill>
                  <a:srgbClr val="FF0000"/>
                </a:solidFill>
              </a:rPr>
              <a:t/>
            </a:r>
            <a:br>
              <a:rPr lang="cs-CZ" sz="2000" b="1" dirty="0" smtClean="0">
                <a:solidFill>
                  <a:srgbClr val="FF0000"/>
                </a:solidFill>
              </a:rPr>
            </a:br>
            <a:r>
              <a:rPr lang="cs-CZ" sz="2000" b="1" dirty="0" err="1" smtClean="0">
                <a:solidFill>
                  <a:srgbClr val="FF0000"/>
                </a:solidFill>
              </a:rPr>
              <a:t>dT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9328" y="-27384"/>
            <a:ext cx="3250704" cy="1143000"/>
          </a:xfrm>
        </p:spPr>
        <p:txBody>
          <a:bodyPr/>
          <a:lstStyle/>
          <a:p>
            <a:r>
              <a:rPr lang="cs-CZ" b="1" u="sng" dirty="0" smtClean="0"/>
              <a:t>N-glykosidy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2160240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Esterickou</a:t>
            </a:r>
            <a:r>
              <a:rPr lang="cs-CZ" sz="2800" dirty="0" smtClean="0"/>
              <a:t> </a:t>
            </a:r>
            <a:r>
              <a:rPr lang="cs-CZ" sz="2800" dirty="0" err="1" smtClean="0"/>
              <a:t>vázbou</a:t>
            </a:r>
            <a:r>
              <a:rPr lang="cs-CZ" sz="2800" dirty="0" smtClean="0"/>
              <a:t> vázaný fosfát v poloze 5´na cukerném (</a:t>
            </a:r>
            <a:r>
              <a:rPr lang="cs-CZ" sz="2800" dirty="0" err="1" smtClean="0"/>
              <a:t>ribosovém</a:t>
            </a:r>
            <a:r>
              <a:rPr lang="cs-CZ" sz="2800" dirty="0" smtClean="0"/>
              <a:t>)základu dotváří výsledný </a:t>
            </a:r>
            <a:r>
              <a:rPr lang="cs-CZ" sz="2800" b="1" dirty="0" smtClean="0">
                <a:solidFill>
                  <a:srgbClr val="FF0000"/>
                </a:solidFill>
              </a:rPr>
              <a:t>NUKLEOTID</a:t>
            </a:r>
            <a:r>
              <a:rPr lang="cs-CZ" sz="28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cs-CZ" sz="2800" dirty="0" smtClean="0"/>
              <a:t>RNA – </a:t>
            </a:r>
            <a:r>
              <a:rPr lang="cs-CZ" sz="2400" b="1" dirty="0" err="1" smtClean="0"/>
              <a:t>ribonukleotid</a:t>
            </a:r>
            <a:r>
              <a:rPr lang="cs-CZ" sz="2400" b="1" dirty="0" smtClean="0"/>
              <a:t> (AMP, GMP,</a:t>
            </a:r>
            <a:r>
              <a:rPr lang="cs-CZ" sz="2800" dirty="0" smtClean="0"/>
              <a:t> </a:t>
            </a:r>
            <a:r>
              <a:rPr lang="cs-CZ" sz="2400" b="1" dirty="0" smtClean="0"/>
              <a:t>UMP, CMP)</a:t>
            </a:r>
          </a:p>
          <a:p>
            <a:pPr>
              <a:spcBef>
                <a:spcPts val="0"/>
              </a:spcBef>
            </a:pPr>
            <a:r>
              <a:rPr lang="cs-CZ" sz="2800" dirty="0" smtClean="0"/>
              <a:t>DNA – </a:t>
            </a:r>
            <a:r>
              <a:rPr lang="cs-CZ" sz="2400" b="1" dirty="0" smtClean="0"/>
              <a:t>deoxyribonukleotid (</a:t>
            </a:r>
            <a:r>
              <a:rPr lang="cs-CZ" sz="2400" b="1" dirty="0" err="1" smtClean="0"/>
              <a:t>dAMP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dGMP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dTMP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dCMP</a:t>
            </a:r>
            <a:r>
              <a:rPr lang="cs-CZ" sz="2400" b="1" dirty="0" smtClean="0"/>
              <a:t>)</a:t>
            </a:r>
            <a:endParaRPr lang="cs-CZ" sz="2400" b="1" dirty="0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457969" y="3342977"/>
          <a:ext cx="3609975" cy="3254375"/>
        </p:xfrm>
        <a:graphic>
          <a:graphicData uri="http://schemas.openxmlformats.org/presentationml/2006/ole">
            <p:oleObj spid="_x0000_s28676" name="ChemSketch" r:id="rId3" imgW="2228040" imgH="2008800" progId="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4551363" y="3196927"/>
          <a:ext cx="4232275" cy="3400425"/>
        </p:xfrm>
        <a:graphic>
          <a:graphicData uri="http://schemas.openxmlformats.org/presentationml/2006/ole">
            <p:oleObj spid="_x0000_s28677" name="ChemSketch" r:id="rId4" imgW="2606040" imgH="2094120" progId="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3538736" cy="866360"/>
          </a:xfrm>
        </p:spPr>
        <p:txBody>
          <a:bodyPr/>
          <a:lstStyle/>
          <a:p>
            <a:r>
              <a:rPr lang="cs-CZ" b="1" u="sng" dirty="0" smtClean="0"/>
              <a:t>N-glykosidy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653136"/>
            <a:ext cx="8208912" cy="1944216"/>
          </a:xfrm>
        </p:spPr>
        <p:txBody>
          <a:bodyPr>
            <a:normAutofit/>
          </a:bodyPr>
          <a:lstStyle/>
          <a:p>
            <a:r>
              <a:rPr lang="cs-CZ" dirty="0" smtClean="0"/>
              <a:t>Pyrimidinové deoxyribonukleotidy</a:t>
            </a:r>
          </a:p>
          <a:p>
            <a:r>
              <a:rPr lang="cs-CZ" dirty="0" smtClean="0"/>
              <a:t>Analogická je struktura i všech </a:t>
            </a:r>
            <a:r>
              <a:rPr lang="cs-CZ" dirty="0" err="1" smtClean="0"/>
              <a:t>ribonukleotidů</a:t>
            </a:r>
            <a:r>
              <a:rPr lang="cs-CZ" dirty="0" smtClean="0"/>
              <a:t> </a:t>
            </a:r>
            <a:r>
              <a:rPr lang="cs-CZ" sz="1700" dirty="0" smtClean="0"/>
              <a:t>(viz. Struktura nukleových kyselin</a:t>
            </a:r>
            <a:r>
              <a:rPr lang="cs-CZ" sz="1800" dirty="0" smtClean="0"/>
              <a:t>)</a:t>
            </a:r>
            <a:r>
              <a:rPr lang="cs-CZ" dirty="0" smtClean="0"/>
              <a:t>, pouze v cukerné složce v poloze 2´je hydroxylová charakteristická funkční skupina.</a:t>
            </a:r>
            <a:endParaRPr lang="cs-CZ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900113" y="1341438"/>
          <a:ext cx="3173412" cy="3127375"/>
        </p:xfrm>
        <a:graphic>
          <a:graphicData uri="http://schemas.openxmlformats.org/presentationml/2006/ole">
            <p:oleObj spid="_x0000_s29698" name="ChemSketch" r:id="rId3" imgW="1990440" imgH="1963080" progId="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4716016" y="1255922"/>
          <a:ext cx="3240360" cy="3253198"/>
        </p:xfrm>
        <a:graphic>
          <a:graphicData uri="http://schemas.openxmlformats.org/presentationml/2006/ole">
            <p:oleObj spid="_x0000_s29699" name="ChemSketch" r:id="rId4" imgW="2002680" imgH="2011680" progId="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3322712" cy="852704"/>
          </a:xfrm>
        </p:spPr>
        <p:txBody>
          <a:bodyPr/>
          <a:lstStyle/>
          <a:p>
            <a:r>
              <a:rPr lang="cs-CZ" b="1" u="sng" dirty="0" smtClean="0"/>
              <a:t>N-glykosidy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1584176"/>
          </a:xfrm>
        </p:spPr>
        <p:txBody>
          <a:bodyPr>
            <a:noAutofit/>
          </a:bodyPr>
          <a:lstStyle/>
          <a:p>
            <a:r>
              <a:rPr lang="cs-CZ" sz="2800" dirty="0" smtClean="0"/>
              <a:t>K N-glykosidům patří i látky s funkcí </a:t>
            </a:r>
            <a:r>
              <a:rPr lang="cs-CZ" sz="2800" b="1" u="sng" dirty="0" err="1" smtClean="0">
                <a:solidFill>
                  <a:srgbClr val="FF0000"/>
                </a:solidFill>
              </a:rPr>
              <a:t>koezymů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Příkladem jsou koenzymy enzymů třídy oxidoreduktáz – </a:t>
            </a:r>
            <a:r>
              <a:rPr lang="cs-CZ" sz="2800" b="1" dirty="0" smtClean="0"/>
              <a:t>NAD</a:t>
            </a:r>
            <a:r>
              <a:rPr lang="cs-CZ" sz="2800" b="1" baseline="30000" dirty="0" smtClean="0"/>
              <a:t>+</a:t>
            </a:r>
            <a:r>
              <a:rPr lang="cs-CZ" sz="2800" dirty="0" smtClean="0"/>
              <a:t> , </a:t>
            </a:r>
            <a:r>
              <a:rPr lang="cs-CZ" sz="2800" b="1" dirty="0" smtClean="0"/>
              <a:t>NADP</a:t>
            </a:r>
            <a:r>
              <a:rPr lang="cs-CZ" sz="2800" b="1" baseline="30000" dirty="0" smtClean="0"/>
              <a:t>+</a:t>
            </a:r>
            <a:r>
              <a:rPr lang="cs-CZ" sz="2800" dirty="0" smtClean="0"/>
              <a:t>, </a:t>
            </a:r>
            <a:r>
              <a:rPr lang="cs-CZ" sz="2800" b="1" dirty="0" smtClean="0"/>
              <a:t>FAD</a:t>
            </a:r>
            <a:endParaRPr lang="cs-CZ" sz="2800" b="1" dirty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827584" y="2708920"/>
          <a:ext cx="7258292" cy="2880320"/>
        </p:xfrm>
        <a:graphic>
          <a:graphicData uri="http://schemas.openxmlformats.org/presentationml/2006/ole">
            <p:oleObj spid="_x0000_s30722" name="ChemSketch" r:id="rId3" imgW="4108680" imgH="1630800" progId="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55576" y="5805264"/>
            <a:ext cx="7414979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err="1" smtClean="0"/>
              <a:t>N</a:t>
            </a:r>
            <a:r>
              <a:rPr lang="cs-CZ" sz="2800" b="1" dirty="0" err="1" smtClean="0">
                <a:solidFill>
                  <a:srgbClr val="FF0000"/>
                </a:solidFill>
              </a:rPr>
              <a:t>ikotinamid</a:t>
            </a:r>
            <a:r>
              <a:rPr lang="cs-CZ" sz="2800" b="1" dirty="0" err="1" smtClean="0"/>
              <a:t>A</a:t>
            </a:r>
            <a:r>
              <a:rPr lang="cs-CZ" sz="2800" b="1" dirty="0" err="1" smtClean="0">
                <a:solidFill>
                  <a:srgbClr val="FF0000"/>
                </a:solidFill>
              </a:rPr>
              <a:t>denin</a:t>
            </a:r>
            <a:r>
              <a:rPr lang="cs-CZ" sz="2800" b="1" dirty="0" err="1" smtClean="0"/>
              <a:t>D</a:t>
            </a:r>
            <a:r>
              <a:rPr lang="cs-CZ" sz="2800" b="1" dirty="0" err="1" smtClean="0">
                <a:solidFill>
                  <a:srgbClr val="FF0000"/>
                </a:solidFill>
              </a:rPr>
              <a:t>inukleotid</a:t>
            </a:r>
            <a:r>
              <a:rPr lang="cs-CZ" sz="2800" b="1" dirty="0" smtClean="0">
                <a:solidFill>
                  <a:srgbClr val="FF0000"/>
                </a:solidFill>
              </a:rPr>
              <a:t>(fosfát)(</a:t>
            </a:r>
            <a:r>
              <a:rPr lang="cs-CZ" sz="2800" b="1" dirty="0" smtClean="0"/>
              <a:t>P</a:t>
            </a:r>
            <a:r>
              <a:rPr lang="cs-CZ" sz="2800" b="1" dirty="0" smtClean="0">
                <a:solidFill>
                  <a:srgbClr val="FF0000"/>
                </a:solidFill>
              </a:rPr>
              <a:t>)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755576" y="2636912"/>
            <a:ext cx="3168352" cy="26642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4139952" y="2636912"/>
            <a:ext cx="4248472" cy="28803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6732240" y="4797152"/>
          <a:ext cx="2294224" cy="857945"/>
        </p:xfrm>
        <a:graphic>
          <a:graphicData uri="http://schemas.openxmlformats.org/presentationml/2006/ole">
            <p:oleObj spid="_x0000_s30723" name="ChemSketch" r:id="rId4" imgW="1523880" imgH="569880" progId="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3707904" y="2780928"/>
            <a:ext cx="362689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Adenosin-5´</a:t>
            </a:r>
            <a:r>
              <a:rPr lang="cs-CZ" sz="2400" b="1" dirty="0" err="1" smtClean="0">
                <a:solidFill>
                  <a:srgbClr val="FF0000"/>
                </a:solidFill>
              </a:rPr>
              <a:t>monofosfát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 smtClean="0">
                <a:latin typeface="Arial Black" pitchFamily="34" charset="0"/>
              </a:rPr>
              <a:t>SACHARIDY</a:t>
            </a:r>
            <a:br>
              <a:rPr lang="cs-CZ" sz="6600" b="1" dirty="0" smtClean="0">
                <a:latin typeface="Arial Black" pitchFamily="34" charset="0"/>
              </a:rPr>
            </a:br>
            <a:r>
              <a:rPr lang="cs-CZ" sz="3600" b="1" dirty="0" smtClean="0">
                <a:latin typeface="Arial Black" pitchFamily="34" charset="0"/>
              </a:rPr>
              <a:t>VI.</a:t>
            </a:r>
            <a:endParaRPr lang="cs-CZ" sz="3600" b="1" dirty="0"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933056"/>
            <a:ext cx="6944816" cy="1752600"/>
          </a:xfrm>
        </p:spPr>
        <p:txBody>
          <a:bodyPr anchor="ctr" anchorCtr="0"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Glykosidy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08104" y="630932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/>
              <a:t>Mgr. Martin Krejčí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272040"/>
            <a:ext cx="3250704" cy="924712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N-glykosidy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95736" y="1268760"/>
            <a:ext cx="4608512" cy="576064"/>
          </a:xfrm>
          <a:ln w="190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err="1" smtClean="0"/>
              <a:t>F</a:t>
            </a:r>
            <a:r>
              <a:rPr lang="cs-CZ" sz="2800" b="1" dirty="0" err="1" smtClean="0">
                <a:solidFill>
                  <a:srgbClr val="FF0000"/>
                </a:solidFill>
              </a:rPr>
              <a:t>lavin</a:t>
            </a:r>
            <a:r>
              <a:rPr lang="cs-CZ" sz="2800" b="1" dirty="0" err="1" smtClean="0"/>
              <a:t>A</a:t>
            </a:r>
            <a:r>
              <a:rPr lang="cs-CZ" sz="2800" b="1" dirty="0" err="1" smtClean="0">
                <a:solidFill>
                  <a:srgbClr val="FF0000"/>
                </a:solidFill>
              </a:rPr>
              <a:t>denin</a:t>
            </a:r>
            <a:r>
              <a:rPr lang="cs-CZ" sz="2800" b="1" dirty="0" err="1" smtClean="0"/>
              <a:t>D</a:t>
            </a:r>
            <a:r>
              <a:rPr lang="cs-CZ" sz="2800" b="1" dirty="0" err="1" smtClean="0">
                <a:solidFill>
                  <a:srgbClr val="FF0000"/>
                </a:solidFill>
              </a:rPr>
              <a:t>inukleotid</a:t>
            </a:r>
            <a:endParaRPr lang="cs-CZ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043608" y="2022475"/>
          <a:ext cx="6910388" cy="4537075"/>
        </p:xfrm>
        <a:graphic>
          <a:graphicData uri="http://schemas.openxmlformats.org/presentationml/2006/ole">
            <p:oleObj spid="_x0000_s31746" name="ChemSketch" r:id="rId3" imgW="4285440" imgH="2813400" progId="">
              <p:embed/>
            </p:oleObj>
          </a:graphicData>
        </a:graphic>
      </p:graphicFrame>
      <p:sp>
        <p:nvSpPr>
          <p:cNvPr id="5" name="Zaoblený obdélník 4"/>
          <p:cNvSpPr/>
          <p:nvPr/>
        </p:nvSpPr>
        <p:spPr>
          <a:xfrm>
            <a:off x="4211960" y="3933056"/>
            <a:ext cx="3888432" cy="27363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611560" y="1916832"/>
            <a:ext cx="3600400" cy="41044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148064" y="3399383"/>
            <a:ext cx="381642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Adenosin-5´-</a:t>
            </a:r>
            <a:r>
              <a:rPr lang="cs-CZ" sz="2400" b="1" dirty="0" err="1" smtClean="0">
                <a:solidFill>
                  <a:srgbClr val="FF0000"/>
                </a:solidFill>
              </a:rPr>
              <a:t>monofosfát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7504" y="6165304"/>
            <a:ext cx="388843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Riboflavin-5´-</a:t>
            </a:r>
            <a:r>
              <a:rPr lang="cs-CZ" sz="2400" b="1" dirty="0" err="1" smtClean="0">
                <a:solidFill>
                  <a:srgbClr val="FF0000"/>
                </a:solidFill>
              </a:rPr>
              <a:t>monofosfát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2697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Co to jsou Glykosidy?</a:t>
            </a:r>
            <a:endParaRPr lang="cs-CZ" sz="4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25658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Obecně </a:t>
            </a:r>
            <a:r>
              <a:rPr lang="cs-CZ" sz="2800" b="1" dirty="0" smtClean="0">
                <a:solidFill>
                  <a:srgbClr val="FF0000"/>
                </a:solidFill>
              </a:rPr>
              <a:t>acetaly</a:t>
            </a:r>
            <a:r>
              <a:rPr lang="cs-CZ" sz="2800" dirty="0" smtClean="0"/>
              <a:t> monosacharidů.</a:t>
            </a:r>
          </a:p>
          <a:p>
            <a:r>
              <a:rPr lang="cs-CZ" sz="2800" dirty="0" smtClean="0"/>
              <a:t>Vznikají reakcí </a:t>
            </a:r>
            <a:r>
              <a:rPr lang="cs-CZ" sz="2800" b="1" dirty="0" err="1" smtClean="0"/>
              <a:t>poloacetalové</a:t>
            </a:r>
            <a:r>
              <a:rPr lang="cs-CZ" sz="2800" b="1" dirty="0" smtClean="0"/>
              <a:t> hydroxylové skupiny</a:t>
            </a:r>
            <a:r>
              <a:rPr lang="cs-CZ" sz="2800" dirty="0" smtClean="0"/>
              <a:t> s </a:t>
            </a:r>
            <a:r>
              <a:rPr lang="cs-CZ" sz="2800" b="1" dirty="0" smtClean="0"/>
              <a:t>jinou molekulou</a:t>
            </a:r>
            <a:r>
              <a:rPr lang="cs-CZ" sz="2800" dirty="0" smtClean="0"/>
              <a:t> za současného </a:t>
            </a:r>
            <a:r>
              <a:rPr lang="cs-CZ" sz="2800" b="1" dirty="0" smtClean="0"/>
              <a:t>odštěpení molekuly H</a:t>
            </a:r>
            <a:r>
              <a:rPr lang="cs-CZ" sz="2800" b="1" baseline="-25000" dirty="0" smtClean="0"/>
              <a:t>2</a:t>
            </a:r>
            <a:r>
              <a:rPr lang="cs-CZ" sz="2800" b="1" dirty="0" smtClean="0"/>
              <a:t>O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Nově vzniklá chemická vazba se označuje jako </a:t>
            </a:r>
            <a:r>
              <a:rPr lang="cs-CZ" sz="2800" b="1" dirty="0" err="1" smtClean="0">
                <a:solidFill>
                  <a:srgbClr val="FF0000"/>
                </a:solidFill>
              </a:rPr>
              <a:t>glykosidová</a:t>
            </a:r>
            <a:r>
              <a:rPr lang="cs-CZ" sz="2800" dirty="0" smtClean="0"/>
              <a:t> (dle </a:t>
            </a:r>
            <a:r>
              <a:rPr lang="cs-CZ" sz="2800" dirty="0" err="1" smtClean="0"/>
              <a:t>anomerní</a:t>
            </a:r>
            <a:r>
              <a:rPr lang="cs-CZ" sz="2800" dirty="0" smtClean="0"/>
              <a:t> formy sacharidu buď </a:t>
            </a:r>
            <a:r>
              <a:rPr lang="cs-CZ" sz="2800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cs-CZ" sz="2800" dirty="0" smtClean="0">
                <a:sym typeface="Symbol"/>
              </a:rPr>
              <a:t> nebo </a:t>
            </a:r>
            <a:r>
              <a:rPr lang="cs-CZ" sz="2800" b="1" dirty="0" smtClean="0">
                <a:solidFill>
                  <a:srgbClr val="FF0000"/>
                </a:solidFill>
                <a:sym typeface="Symbol"/>
              </a:rPr>
              <a:t></a:t>
            </a:r>
            <a:r>
              <a:rPr lang="cs-CZ" sz="2800" dirty="0" smtClean="0">
                <a:sym typeface="Symbol"/>
              </a:rPr>
              <a:t>).</a:t>
            </a:r>
          </a:p>
          <a:p>
            <a:r>
              <a:rPr lang="cs-CZ" sz="2800" dirty="0" smtClean="0">
                <a:sym typeface="Symbol"/>
              </a:rPr>
              <a:t>Je-li další molekulou sacharid vznikají oligomery či polymery sacharidů – </a:t>
            </a:r>
            <a:r>
              <a:rPr lang="cs-CZ" sz="2800" b="1" u="sng" dirty="0" smtClean="0">
                <a:sym typeface="Symbol"/>
              </a:rPr>
              <a:t>HOMOGLYKOSIDY </a:t>
            </a:r>
            <a:r>
              <a:rPr lang="cs-CZ" sz="1600" u="sng" dirty="0" smtClean="0">
                <a:sym typeface="Symbol"/>
              </a:rPr>
              <a:t>(viz. </a:t>
            </a:r>
            <a:r>
              <a:rPr lang="cs-CZ" sz="1600" u="sng" dirty="0" err="1" smtClean="0">
                <a:sym typeface="Symbol"/>
              </a:rPr>
              <a:t>ppt</a:t>
            </a:r>
            <a:r>
              <a:rPr lang="cs-CZ" sz="1600" u="sng" dirty="0" smtClean="0">
                <a:sym typeface="Symbol"/>
              </a:rPr>
              <a:t> Sacharidy </a:t>
            </a:r>
            <a:r>
              <a:rPr lang="cs-CZ" sz="1600" dirty="0" smtClean="0">
                <a:sym typeface="Symbol"/>
              </a:rPr>
              <a:t>V.)</a:t>
            </a:r>
          </a:p>
          <a:p>
            <a:r>
              <a:rPr lang="cs-CZ" sz="2800" dirty="0" smtClean="0">
                <a:sym typeface="Symbol"/>
              </a:rPr>
              <a:t>Je-li další molekulou aglykon (necukerná složka) vznikají </a:t>
            </a:r>
            <a:r>
              <a:rPr lang="cs-CZ" sz="2800" b="1" u="sng" dirty="0" smtClean="0">
                <a:sym typeface="Symbol"/>
              </a:rPr>
              <a:t>HETEROGLYKOSIDY</a:t>
            </a:r>
            <a:r>
              <a:rPr lang="cs-CZ" sz="2800" dirty="0" smtClean="0">
                <a:sym typeface="Symbol"/>
              </a:rPr>
              <a:t>.</a:t>
            </a: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b="1" u="sng" dirty="0" smtClean="0"/>
              <a:t>ACETALY – jejich tvorba</a:t>
            </a:r>
            <a:endParaRPr lang="cs-CZ" sz="4400" b="1" u="sng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47985" y="2060848"/>
          <a:ext cx="8472487" cy="1587500"/>
        </p:xfrm>
        <a:graphic>
          <a:graphicData uri="http://schemas.openxmlformats.org/presentationml/2006/ole">
            <p:oleObj spid="_x0000_s2050" name="ChemSketch" r:id="rId3" imgW="3889080" imgH="728640" progId="">
              <p:embed/>
            </p:oleObj>
          </a:graphicData>
        </a:graphic>
      </p:graphicFrame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3645024"/>
            <a:ext cx="8784976" cy="3212976"/>
          </a:xfrm>
        </p:spPr>
        <p:txBody>
          <a:bodyPr>
            <a:noAutofit/>
          </a:bodyPr>
          <a:lstStyle/>
          <a:p>
            <a:r>
              <a:rPr lang="cs-CZ" sz="2800" dirty="0" smtClean="0"/>
              <a:t>Působením alkoholů na </a:t>
            </a:r>
            <a:r>
              <a:rPr lang="cs-CZ" sz="2800" dirty="0" err="1" smtClean="0"/>
              <a:t>hemiacetaly</a:t>
            </a:r>
            <a:r>
              <a:rPr lang="cs-CZ" sz="2800" dirty="0" smtClean="0"/>
              <a:t> v kyselém prostředí.</a:t>
            </a:r>
          </a:p>
          <a:p>
            <a:r>
              <a:rPr lang="cs-CZ" sz="2800" dirty="0" smtClean="0"/>
              <a:t>Stejně z </a:t>
            </a:r>
            <a:r>
              <a:rPr lang="cs-CZ" sz="2800" dirty="0" err="1" smtClean="0"/>
              <a:t>hemiacetalů</a:t>
            </a:r>
            <a:r>
              <a:rPr lang="cs-CZ" sz="2800" dirty="0" smtClean="0"/>
              <a:t> mono(</a:t>
            </a:r>
            <a:r>
              <a:rPr lang="cs-CZ" sz="2800" dirty="0" err="1" smtClean="0"/>
              <a:t>oligo</a:t>
            </a:r>
            <a:r>
              <a:rPr lang="cs-CZ" sz="2800" dirty="0" smtClean="0"/>
              <a:t>)sacharidů působením např. alkoholů vznikají acetaly sacharidů – GLYKOSIDY.</a:t>
            </a:r>
          </a:p>
          <a:p>
            <a:r>
              <a:rPr lang="cs-CZ" sz="2800" dirty="0" err="1" smtClean="0"/>
              <a:t>Anomerní</a:t>
            </a:r>
            <a:r>
              <a:rPr lang="cs-CZ" sz="2800" dirty="0" smtClean="0"/>
              <a:t> </a:t>
            </a:r>
            <a:r>
              <a:rPr lang="cs-CZ" sz="2800" dirty="0" err="1" smtClean="0"/>
              <a:t>poloacetalový</a:t>
            </a:r>
            <a:r>
              <a:rPr lang="cs-CZ" sz="2800" dirty="0" smtClean="0"/>
              <a:t> hydroxyl je potom nahrazen </a:t>
            </a:r>
            <a:r>
              <a:rPr lang="cs-CZ" sz="2800" dirty="0" err="1" smtClean="0"/>
              <a:t>alkoxyskupinou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b="1" u="sng" dirty="0" smtClean="0"/>
              <a:t>O-(N-)glykosidická vazba </a:t>
            </a:r>
            <a:endParaRPr lang="cs-CZ" sz="4400" b="1" u="sng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5496" y="1340768"/>
          <a:ext cx="8997950" cy="2055813"/>
        </p:xfrm>
        <a:graphic>
          <a:graphicData uri="http://schemas.openxmlformats.org/presentationml/2006/ole">
            <p:oleObj spid="_x0000_s1026" name="ChemSketch" r:id="rId3" imgW="5221080" imgH="1191600" progId="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4925" y="4293096"/>
          <a:ext cx="9018588" cy="1616075"/>
        </p:xfrm>
        <a:graphic>
          <a:graphicData uri="http://schemas.openxmlformats.org/presentationml/2006/ole">
            <p:oleObj spid="_x0000_s1027" name="ChemSketch" r:id="rId4" imgW="5809320" imgH="1039320" progId="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347864" y="3327375"/>
            <a:ext cx="36724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-</a:t>
            </a:r>
            <a:r>
              <a:rPr lang="cs-CZ" sz="2400" b="1" dirty="0" smtClean="0">
                <a:solidFill>
                  <a:srgbClr val="FF0000"/>
                </a:solidFill>
              </a:rPr>
              <a:t>O-glykosidická vazba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347864" y="5847655"/>
            <a:ext cx="36724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-</a:t>
            </a:r>
            <a:r>
              <a:rPr lang="cs-CZ" sz="2400" b="1" dirty="0" smtClean="0">
                <a:solidFill>
                  <a:srgbClr val="FF0000"/>
                </a:solidFill>
              </a:rPr>
              <a:t>O-glykosidická vazba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436096" y="3831431"/>
            <a:ext cx="36724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-</a:t>
            </a:r>
            <a:r>
              <a:rPr lang="cs-CZ" sz="2400" b="1" dirty="0" smtClean="0">
                <a:solidFill>
                  <a:srgbClr val="FF0000"/>
                </a:solidFill>
              </a:rPr>
              <a:t>N-glykosidická vazba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436096" y="6351711"/>
            <a:ext cx="36724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-</a:t>
            </a:r>
            <a:r>
              <a:rPr lang="cs-CZ" sz="2400" b="1" dirty="0" smtClean="0">
                <a:solidFill>
                  <a:srgbClr val="FF0000"/>
                </a:solidFill>
              </a:rPr>
              <a:t>N-glykosidická vazba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Aglykon</a:t>
            </a:r>
            <a:endParaRPr lang="cs-CZ" sz="4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cs-CZ" b="1" u="sng" dirty="0" smtClean="0">
                <a:solidFill>
                  <a:srgbClr val="FF0000"/>
                </a:solidFill>
              </a:rPr>
              <a:t>Aglykon</a:t>
            </a:r>
            <a:r>
              <a:rPr lang="cs-CZ" dirty="0" smtClean="0"/>
              <a:t>: alkohol (fenol), karboxylová kyselina, amin, </a:t>
            </a:r>
            <a:r>
              <a:rPr lang="cs-CZ" dirty="0" err="1" smtClean="0"/>
              <a:t>thiol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sz="2800" b="1" u="sng" dirty="0" smtClean="0"/>
              <a:t>O-</a:t>
            </a:r>
            <a:r>
              <a:rPr lang="cs-CZ" sz="2800" b="1" u="sng" dirty="0" err="1" smtClean="0"/>
              <a:t>glykosidová</a:t>
            </a:r>
            <a:r>
              <a:rPr lang="cs-CZ" sz="2800" b="1" u="sng" dirty="0" smtClean="0"/>
              <a:t> vazba</a:t>
            </a:r>
            <a:r>
              <a:rPr lang="cs-CZ" dirty="0" smtClean="0"/>
              <a:t> – etherová (alkoholy, fenoly), esterová (karboxylové kyseliny).</a:t>
            </a:r>
          </a:p>
          <a:p>
            <a:pPr>
              <a:buNone/>
            </a:pPr>
            <a:r>
              <a:rPr lang="cs-CZ" sz="2800" b="1" u="sng" dirty="0" smtClean="0"/>
              <a:t>N-</a:t>
            </a:r>
            <a:r>
              <a:rPr lang="cs-CZ" sz="2800" b="1" u="sng" dirty="0" err="1" smtClean="0"/>
              <a:t>glykosidová</a:t>
            </a:r>
            <a:r>
              <a:rPr lang="cs-CZ" sz="2800" b="1" u="sng" dirty="0" smtClean="0"/>
              <a:t> vazba</a:t>
            </a:r>
            <a:r>
              <a:rPr lang="cs-CZ" sz="2800" dirty="0" smtClean="0"/>
              <a:t> </a:t>
            </a:r>
            <a:r>
              <a:rPr lang="cs-CZ" dirty="0" smtClean="0"/>
              <a:t>– (dusíkaté báze v nukleotidech apod.).</a:t>
            </a:r>
          </a:p>
          <a:p>
            <a:pPr>
              <a:buNone/>
            </a:pPr>
            <a:r>
              <a:rPr lang="cs-CZ" sz="2800" b="1" u="sng" dirty="0" smtClean="0"/>
              <a:t>S-</a:t>
            </a:r>
            <a:r>
              <a:rPr lang="cs-CZ" sz="2800" b="1" u="sng" dirty="0" err="1" smtClean="0"/>
              <a:t>glykosidová</a:t>
            </a:r>
            <a:r>
              <a:rPr lang="cs-CZ" sz="2800" b="1" u="sng" dirty="0" smtClean="0"/>
              <a:t> vazba</a:t>
            </a:r>
            <a:r>
              <a:rPr lang="cs-CZ" dirty="0" smtClean="0"/>
              <a:t> , </a:t>
            </a:r>
            <a:r>
              <a:rPr lang="cs-CZ" sz="2800" b="1" u="sng" dirty="0" smtClean="0"/>
              <a:t>C-</a:t>
            </a:r>
            <a:r>
              <a:rPr lang="cs-CZ" sz="2800" b="1" u="sng" dirty="0" err="1" smtClean="0"/>
              <a:t>glykosidová</a:t>
            </a:r>
            <a:r>
              <a:rPr lang="cs-CZ" sz="2800" b="1" u="sng" dirty="0" smtClean="0"/>
              <a:t> vazba</a:t>
            </a:r>
            <a:r>
              <a:rPr lang="cs-CZ" dirty="0" smtClean="0"/>
              <a:t>.</a:t>
            </a:r>
          </a:p>
          <a:p>
            <a:r>
              <a:rPr lang="cs-CZ" dirty="0" smtClean="0"/>
              <a:t>Aglykonem můžou být sloučeniny </a:t>
            </a:r>
            <a:r>
              <a:rPr lang="cs-CZ" b="1" dirty="0" smtClean="0"/>
              <a:t>alifatické</a:t>
            </a:r>
            <a:r>
              <a:rPr lang="cs-CZ" dirty="0" smtClean="0"/>
              <a:t>, </a:t>
            </a:r>
            <a:r>
              <a:rPr lang="cs-CZ" b="1" dirty="0" smtClean="0"/>
              <a:t>aromatické</a:t>
            </a:r>
            <a:r>
              <a:rPr lang="cs-CZ" dirty="0" smtClean="0"/>
              <a:t> i </a:t>
            </a:r>
            <a:r>
              <a:rPr lang="cs-CZ" b="1" dirty="0" smtClean="0"/>
              <a:t>heterocyklické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Heteroglykosidy</a:t>
            </a:r>
            <a:r>
              <a:rPr lang="cs-CZ" dirty="0" smtClean="0"/>
              <a:t> díky aglykonu velký </a:t>
            </a:r>
            <a:r>
              <a:rPr lang="cs-CZ" b="1" dirty="0" smtClean="0"/>
              <a:t>fyziologický účinek</a:t>
            </a:r>
            <a:r>
              <a:rPr lang="cs-CZ" dirty="0" smtClean="0"/>
              <a:t>. Součást rostlinných drog, antibiotik, barviv.</a:t>
            </a:r>
          </a:p>
          <a:p>
            <a:r>
              <a:rPr lang="cs-CZ" dirty="0" smtClean="0"/>
              <a:t>Štěpení vazby pomocí specifických enzymů – </a:t>
            </a:r>
            <a:r>
              <a:rPr lang="cs-CZ" b="1" dirty="0" smtClean="0"/>
              <a:t>hydroláz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756521" y="764704"/>
          <a:ext cx="5351983" cy="4714601"/>
        </p:xfrm>
        <a:graphic>
          <a:graphicData uri="http://schemas.openxmlformats.org/presentationml/2006/ole">
            <p:oleObj spid="_x0000_s17411" name="ChemSketch" r:id="rId3" imgW="3358800" imgH="2959560" progId="">
              <p:embed/>
            </p:oleObj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4624"/>
            <a:ext cx="4413176" cy="1143000"/>
          </a:xfrm>
        </p:spPr>
        <p:txBody>
          <a:bodyPr/>
          <a:lstStyle/>
          <a:p>
            <a:pPr algn="ctr"/>
            <a:r>
              <a:rPr lang="cs-CZ" b="1" u="sng" dirty="0" smtClean="0"/>
              <a:t>O-glykosidy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3312368" cy="4911824"/>
          </a:xfrm>
        </p:spPr>
        <p:txBody>
          <a:bodyPr/>
          <a:lstStyle/>
          <a:p>
            <a:r>
              <a:rPr lang="cs-CZ" dirty="0" smtClean="0"/>
              <a:t>Antibiotikum  produkované půdními aktinomycetami </a:t>
            </a:r>
            <a:r>
              <a:rPr lang="cs-CZ" sz="2400" i="1" dirty="0" err="1" smtClean="0"/>
              <a:t>Streptomyces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griseus</a:t>
            </a:r>
            <a:endParaRPr lang="cs-CZ" sz="2400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372200" y="3841884"/>
            <a:ext cx="2453620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Streptomycin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707904" y="5517232"/>
            <a:ext cx="3765583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N-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methyl</a:t>
            </a:r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--L-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glukopyranosyl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635896" y="1916832"/>
            <a:ext cx="2315570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sym typeface="Symbol"/>
              </a:rPr>
              <a:t>-L-</a:t>
            </a:r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lyxofuranosyl</a:t>
            </a:r>
            <a:endParaRPr lang="cs-CZ" sz="2000" b="1" dirty="0" smtClean="0">
              <a:solidFill>
                <a:srgbClr val="FF0000"/>
              </a:solidFill>
              <a:sym typeface="Symbol"/>
            </a:endParaRPr>
          </a:p>
          <a:p>
            <a:pPr algn="ctr"/>
            <a:r>
              <a:rPr lang="cs-CZ" sz="2000" b="1" dirty="0" err="1" smtClean="0">
                <a:solidFill>
                  <a:srgbClr val="FF0000"/>
                </a:solidFill>
                <a:sym typeface="Symbol"/>
              </a:rPr>
              <a:t>streptosa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558619" y="364594"/>
            <a:ext cx="333386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rgbClr val="FF0000"/>
                </a:solidFill>
              </a:rPr>
              <a:t>diguanodinoscilloinositol</a:t>
            </a:r>
            <a:endParaRPr lang="cs-CZ" sz="2000" b="1" dirty="0">
              <a:solidFill>
                <a:srgbClr val="FF0000"/>
              </a:solidFill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137" y="3861048"/>
            <a:ext cx="3586767" cy="223224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404664"/>
            <a:ext cx="7452320" cy="388843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i-FI" sz="3600" b="1" dirty="0" smtClean="0"/>
              <a:t>konvalinka vonná</a:t>
            </a:r>
            <a:endParaRPr lang="fi-FI" sz="36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fi-FI" sz="2800" b="1" i="1" dirty="0" smtClean="0"/>
              <a:t>Convallaria majalis</a:t>
            </a:r>
            <a:r>
              <a:rPr lang="fi-FI" sz="2800" dirty="0" smtClean="0"/>
              <a:t> L.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800" dirty="0" smtClean="0"/>
              <a:t>Obsahuje jedovaté glykosidy (</a:t>
            </a:r>
            <a:r>
              <a:rPr lang="cs-CZ" sz="2800" dirty="0" err="1" smtClean="0"/>
              <a:t>convalatoxin</a:t>
            </a:r>
            <a:r>
              <a:rPr lang="cs-CZ" sz="2800" dirty="0" smtClean="0"/>
              <a:t>, </a:t>
            </a:r>
            <a:r>
              <a:rPr lang="cs-CZ" sz="2800" dirty="0" err="1" smtClean="0"/>
              <a:t>convallosid</a:t>
            </a:r>
            <a:r>
              <a:rPr lang="cs-CZ" sz="2800" dirty="0" smtClean="0"/>
              <a:t>, </a:t>
            </a:r>
            <a:r>
              <a:rPr lang="cs-CZ" sz="2800" dirty="0" err="1" smtClean="0"/>
              <a:t>convallataxol</a:t>
            </a:r>
            <a:r>
              <a:rPr lang="cs-CZ" sz="2800" dirty="0" smtClean="0"/>
              <a:t>), saponiny, alkaloid </a:t>
            </a:r>
            <a:r>
              <a:rPr lang="cs-CZ" sz="2800" dirty="0" err="1" smtClean="0"/>
              <a:t>majalin</a:t>
            </a:r>
            <a:r>
              <a:rPr lang="cs-CZ" sz="2800" dirty="0" smtClean="0"/>
              <a:t>, silice, kyseliny, uhličitan vápenatý. V rostlině je obsaženo přes třicet </a:t>
            </a:r>
            <a:r>
              <a:rPr lang="cs-CZ" sz="2800" dirty="0" err="1" smtClean="0"/>
              <a:t>kardioaktivních</a:t>
            </a:r>
            <a:r>
              <a:rPr lang="cs-CZ" sz="2800" dirty="0" smtClean="0"/>
              <a:t> látek.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800" dirty="0" smtClean="0"/>
              <a:t>Konvalinka vonná je smrtelně jedovatá.</a:t>
            </a:r>
            <a:endParaRPr lang="cs-CZ" sz="2800" b="1" dirty="0" smtClean="0"/>
          </a:p>
          <a:p>
            <a:r>
              <a:rPr lang="cs-CZ" sz="2800" dirty="0" smtClean="0"/>
              <a:t>Jedovaté látky z této rostliny přecházejí i do vody.</a:t>
            </a:r>
          </a:p>
          <a:p>
            <a:r>
              <a:rPr lang="cs-CZ" sz="2800" dirty="0" smtClean="0"/>
              <a:t>Nejnižší koncentrace toxinů obsahují bobule.</a:t>
            </a:r>
          </a:p>
          <a:p>
            <a:r>
              <a:rPr lang="cs-CZ" sz="2800" dirty="0" smtClean="0"/>
              <a:t>Jedovatá je i suchá rostlina.</a:t>
            </a:r>
          </a:p>
          <a:p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0" y="116632"/>
            <a:ext cx="4320480" cy="1143000"/>
          </a:xfrm>
        </p:spPr>
        <p:txBody>
          <a:bodyPr/>
          <a:lstStyle/>
          <a:p>
            <a:pPr algn="ctr"/>
            <a:r>
              <a:rPr lang="cs-CZ" b="1" u="sng" dirty="0" smtClean="0"/>
              <a:t>O-glykosidy</a:t>
            </a:r>
            <a:endParaRPr lang="cs-CZ" dirty="0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3111240" y="1772816"/>
          <a:ext cx="5925256" cy="5040560"/>
        </p:xfrm>
        <a:graphic>
          <a:graphicData uri="http://schemas.openxmlformats.org/presentationml/2006/ole">
            <p:oleObj spid="_x0000_s18435" name="ChemSketch" r:id="rId4" imgW="2986920" imgH="2541960" progId="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089779" y="5847655"/>
            <a:ext cx="208262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konvalatoxin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pic>
        <p:nvPicPr>
          <p:cNvPr id="18437" name="Picture 5" descr="http://vcv.truni.sk/tests/88/foto/konvalink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221088"/>
            <a:ext cx="2915816" cy="24469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81336" y="416056"/>
            <a:ext cx="3250704" cy="852704"/>
          </a:xfrm>
        </p:spPr>
        <p:txBody>
          <a:bodyPr/>
          <a:lstStyle/>
          <a:p>
            <a:r>
              <a:rPr lang="cs-CZ" b="1" u="sng" dirty="0" smtClean="0"/>
              <a:t>O-glykosidy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5472608" cy="532859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indigovník pravý </a:t>
            </a:r>
            <a:r>
              <a:rPr lang="cs-CZ" i="1" dirty="0" smtClean="0"/>
              <a:t>(</a:t>
            </a:r>
            <a:r>
              <a:rPr lang="cs-CZ" i="1" dirty="0" err="1" smtClean="0"/>
              <a:t>Indigofera</a:t>
            </a:r>
            <a:r>
              <a:rPr lang="cs-CZ" i="1" dirty="0" smtClean="0"/>
              <a:t> </a:t>
            </a:r>
            <a:r>
              <a:rPr lang="cs-CZ" i="1" dirty="0" err="1" smtClean="0"/>
              <a:t>tinctoria</a:t>
            </a:r>
            <a:r>
              <a:rPr lang="cs-CZ" i="1" dirty="0" smtClean="0"/>
              <a:t>)</a:t>
            </a:r>
            <a:r>
              <a:rPr lang="cs-CZ" dirty="0" smtClean="0"/>
              <a:t>, rostlina zmiňovaná v indických rukopisech již v době před naším letopočtem.</a:t>
            </a:r>
          </a:p>
          <a:p>
            <a:r>
              <a:rPr lang="cs-CZ" dirty="0" smtClean="0"/>
              <a:t>Poskytuje jasně modré barvivo, které také dalo tomuto rodu jméno: </a:t>
            </a:r>
            <a:r>
              <a:rPr lang="cs-CZ" b="1" dirty="0" smtClean="0">
                <a:solidFill>
                  <a:srgbClr val="FF0000"/>
                </a:solidFill>
              </a:rPr>
              <a:t>indigo</a:t>
            </a:r>
            <a:r>
              <a:rPr lang="cs-CZ" dirty="0" smtClean="0"/>
              <a:t>.</a:t>
            </a:r>
          </a:p>
          <a:p>
            <a:r>
              <a:rPr lang="cs-CZ" dirty="0" smtClean="0"/>
              <a:t>Kolem roku 1870 byla rozluštěna chemická struktura indiga a později začalo být ve velkém vyráběno synteticky.</a:t>
            </a:r>
          </a:p>
          <a:p>
            <a:r>
              <a:rPr lang="cs-CZ" dirty="0" smtClean="0"/>
              <a:t>Mezi obsahové látky zjištěné v indigovníku pravém (</a:t>
            </a:r>
            <a:r>
              <a:rPr lang="cs-CZ" i="1" dirty="0" err="1" smtClean="0"/>
              <a:t>Indigofera</a:t>
            </a:r>
            <a:r>
              <a:rPr lang="cs-CZ" i="1" dirty="0" smtClean="0"/>
              <a:t> </a:t>
            </a:r>
            <a:r>
              <a:rPr lang="cs-CZ" i="1" dirty="0" err="1" smtClean="0"/>
              <a:t>tinctoria</a:t>
            </a:r>
            <a:r>
              <a:rPr lang="cs-CZ" dirty="0" smtClean="0"/>
              <a:t>) náleží </a:t>
            </a:r>
            <a:r>
              <a:rPr lang="cs-CZ" dirty="0" err="1" smtClean="0"/>
              <a:t>indicin</a:t>
            </a:r>
            <a:r>
              <a:rPr lang="cs-CZ" dirty="0" smtClean="0"/>
              <a:t>, </a:t>
            </a:r>
            <a:r>
              <a:rPr lang="cs-CZ" dirty="0" err="1" smtClean="0"/>
              <a:t>flavonoidy</a:t>
            </a:r>
            <a:r>
              <a:rPr lang="cs-CZ" dirty="0" smtClean="0"/>
              <a:t>, </a:t>
            </a:r>
            <a:r>
              <a:rPr lang="cs-CZ" dirty="0" err="1" smtClean="0"/>
              <a:t>apigenin</a:t>
            </a:r>
            <a:r>
              <a:rPr lang="cs-CZ" dirty="0" smtClean="0"/>
              <a:t>, </a:t>
            </a:r>
            <a:r>
              <a:rPr lang="cs-CZ" dirty="0" err="1" smtClean="0"/>
              <a:t>kaemferol</a:t>
            </a:r>
            <a:r>
              <a:rPr lang="cs-CZ" dirty="0" smtClean="0"/>
              <a:t>, </a:t>
            </a:r>
            <a:r>
              <a:rPr lang="cs-CZ" dirty="0" err="1" smtClean="0"/>
              <a:t>luteolin</a:t>
            </a:r>
            <a:r>
              <a:rPr lang="cs-CZ" dirty="0" smtClean="0"/>
              <a:t>, </a:t>
            </a:r>
            <a:r>
              <a:rPr lang="cs-CZ" dirty="0" err="1" smtClean="0"/>
              <a:t>quercetin</a:t>
            </a:r>
            <a:r>
              <a:rPr lang="cs-CZ" dirty="0" smtClean="0"/>
              <a:t>, dále kumariny, </a:t>
            </a:r>
            <a:r>
              <a:rPr lang="cs-CZ" dirty="0" err="1" smtClean="0"/>
              <a:t>kardioaktivní</a:t>
            </a:r>
            <a:r>
              <a:rPr lang="cs-CZ" dirty="0" smtClean="0"/>
              <a:t> glykosidy, saponiny a třísloviny.</a:t>
            </a:r>
            <a:endParaRPr lang="cs-CZ" dirty="0"/>
          </a:p>
        </p:txBody>
      </p:sp>
      <p:pic>
        <p:nvPicPr>
          <p:cNvPr id="33794" name="Picture 2" descr="http://upload.wikimedia.org/wikipedia/commons/8/83/Indigofera_tinctoria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796" y="836712"/>
            <a:ext cx="3311691" cy="248376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5921728" y="3301896"/>
            <a:ext cx="27547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Indigovník pravý </a:t>
            </a:r>
            <a:r>
              <a:rPr lang="cs-CZ" i="1" dirty="0" smtClean="0"/>
              <a:t>(</a:t>
            </a:r>
            <a:r>
              <a:rPr lang="cs-CZ" i="1" dirty="0" err="1" smtClean="0"/>
              <a:t>Indigofera</a:t>
            </a:r>
            <a:r>
              <a:rPr lang="cs-CZ" i="1" dirty="0" smtClean="0"/>
              <a:t> </a:t>
            </a:r>
            <a:r>
              <a:rPr lang="cs-CZ" i="1" dirty="0" err="1" smtClean="0"/>
              <a:t>tinctoria</a:t>
            </a:r>
            <a:r>
              <a:rPr lang="cs-CZ" i="1" dirty="0" smtClean="0"/>
              <a:t>)</a:t>
            </a:r>
          </a:p>
          <a:p>
            <a:endParaRPr lang="cs-CZ" dirty="0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6063455" y="4053180"/>
          <a:ext cx="2613001" cy="2544172"/>
        </p:xfrm>
        <a:graphic>
          <a:graphicData uri="http://schemas.openxmlformats.org/presentationml/2006/ole">
            <p:oleObj spid="_x0000_s33795" name="ChemSketch" r:id="rId4" imgW="1627560" imgH="1585080" progId="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7740352" y="6279703"/>
            <a:ext cx="1345240" cy="461665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Indikan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892</TotalTime>
  <Words>576</Words>
  <Application>Microsoft Office PowerPoint</Application>
  <PresentationFormat>Předvádění na obrazovce (4:3)</PresentationFormat>
  <Paragraphs>114</Paragraphs>
  <Slides>20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Tok</vt:lpstr>
      <vt:lpstr>ChemSketch</vt:lpstr>
      <vt:lpstr>Snímek 1</vt:lpstr>
      <vt:lpstr>SACHARIDY VI.</vt:lpstr>
      <vt:lpstr>Co to jsou Glykosidy?</vt:lpstr>
      <vt:lpstr>ACETALY – jejich tvorba</vt:lpstr>
      <vt:lpstr>O-(N-)glykosidická vazba </vt:lpstr>
      <vt:lpstr>Aglykon</vt:lpstr>
      <vt:lpstr>O-glykosidy</vt:lpstr>
      <vt:lpstr>O-glykosidy</vt:lpstr>
      <vt:lpstr>O-glykosidy</vt:lpstr>
      <vt:lpstr>O-Glykosidy</vt:lpstr>
      <vt:lpstr>N-glykosidy</vt:lpstr>
      <vt:lpstr>N-glykosidy</vt:lpstr>
      <vt:lpstr>N-glykosidy</vt:lpstr>
      <vt:lpstr>N-glykosidy</vt:lpstr>
      <vt:lpstr>N-glykosidy</vt:lpstr>
      <vt:lpstr>N-glykosidy</vt:lpstr>
      <vt:lpstr>N-glykosidy</vt:lpstr>
      <vt:lpstr>N-glykosidy</vt:lpstr>
      <vt:lpstr>N-glykosidy</vt:lpstr>
      <vt:lpstr>N-glykosidy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SACHARIDY VI.</dc:title>
  <dc:creator>ucitel</dc:creator>
  <cp:lastModifiedBy>Dell</cp:lastModifiedBy>
  <cp:revision>95</cp:revision>
  <dcterms:created xsi:type="dcterms:W3CDTF">2013-12-01T17:00:02Z</dcterms:created>
  <dcterms:modified xsi:type="dcterms:W3CDTF">2014-09-26T12:35:31Z</dcterms:modified>
</cp:coreProperties>
</file>