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5" r:id="rId14"/>
    <p:sldId id="266" r:id="rId15"/>
    <p:sldId id="269" r:id="rId1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</a:t>
            </a:r>
            <a:r>
              <a:rPr lang="cs-CZ" b="1" dirty="0" smtClean="0"/>
              <a:t>č. </a:t>
            </a:r>
            <a:r>
              <a:rPr lang="cs-CZ" b="1" smtClean="0"/>
              <a:t>5 </a:t>
            </a:r>
            <a:r>
              <a:rPr lang="cs-CZ" b="1" dirty="0" smtClean="0"/>
              <a:t>v </a:t>
            </a:r>
            <a:r>
              <a:rPr lang="cs-CZ" b="1" dirty="0"/>
              <a:t>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 Oligosacharidy – způsob poutání monosacharidů – glykosidická vazba. Redukující a neredukující oligosacharidy. </a:t>
            </a:r>
            <a:r>
              <a:rPr lang="cs-CZ" sz="1400" dirty="0" smtClean="0"/>
              <a:t>Příklady oligosacharidů + </a:t>
            </a:r>
            <a:r>
              <a:rPr lang="cs-CZ" sz="1400" smtClean="0"/>
              <a:t>jejich funkce.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6056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Redukující disacharidy</a:t>
            </a:r>
            <a:endParaRPr lang="cs-CZ" sz="40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07504" y="1174502"/>
          <a:ext cx="4740275" cy="1822450"/>
        </p:xfrm>
        <a:graphic>
          <a:graphicData uri="http://schemas.openxmlformats.org/presentationml/2006/ole">
            <p:oleObj spid="_x0000_s20482" name="ChemSketch" r:id="rId3" imgW="3148560" imgH="120996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851920" y="1908701"/>
            <a:ext cx="517673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Laktosa</a:t>
            </a:r>
          </a:p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galaktopyranosyl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-(14)-D-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641734" y="1340768"/>
            <a:ext cx="217873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MLÉČNÝ cukr</a:t>
            </a:r>
            <a:endParaRPr lang="cs-CZ" sz="2400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3212976"/>
            <a:ext cx="9144000" cy="36450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Redukující disacharid tvořený D-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galaktopyranosou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</a:t>
            </a:r>
            <a:r>
              <a:rPr lang="cs-CZ" sz="2400" b="1" dirty="0" smtClean="0">
                <a:sym typeface="Symbol"/>
              </a:rPr>
              <a:t>  </a:t>
            </a:r>
            <a:r>
              <a:rPr lang="cs-CZ" sz="2400" b="1" dirty="0" err="1" smtClean="0">
                <a:sym typeface="Symbol"/>
              </a:rPr>
              <a:t>anomerní</a:t>
            </a:r>
            <a:r>
              <a:rPr lang="cs-CZ" sz="2400" b="1" dirty="0" smtClean="0">
                <a:sym typeface="Symbol"/>
              </a:rPr>
              <a:t> formě </a:t>
            </a:r>
            <a:r>
              <a:rPr lang="cs-CZ" sz="2400" dirty="0" smtClean="0">
                <a:sym typeface="Symbol"/>
              </a:rPr>
              <a:t>a D-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glukopyranosou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spojenými </a:t>
            </a:r>
            <a:r>
              <a:rPr lang="cs-CZ" sz="2400" b="1" dirty="0" smtClean="0">
                <a:sym typeface="Symbol"/>
              </a:rPr>
              <a:t>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 → 4)-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glykosidovou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vazbou. </a:t>
            </a:r>
          </a:p>
          <a:p>
            <a:pPr marL="274320" marR="0" lvl="0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Nachází se v kravském(4,5%) i mateřském (6%)mléce.</a:t>
            </a:r>
          </a:p>
          <a:p>
            <a:pPr marL="274320" marR="0" lvl="0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Používá se k výrobě dětských výživ nebo v pekárenství.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U savčích mláďat, která jsou krmena mlékem, je v  </a:t>
            </a:r>
            <a:r>
              <a:rPr lang="cs-CZ" sz="2400" dirty="0" err="1" smtClean="0"/>
              <a:t>luminální</a:t>
            </a:r>
            <a:r>
              <a:rPr lang="cs-CZ" sz="2400" dirty="0" smtClean="0"/>
              <a:t> membráně </a:t>
            </a:r>
            <a:r>
              <a:rPr lang="cs-CZ" sz="2400" dirty="0" err="1" smtClean="0"/>
              <a:t>enterocytu</a:t>
            </a:r>
            <a:r>
              <a:rPr lang="cs-CZ" sz="2400" dirty="0" smtClean="0"/>
              <a:t> tvořen enzym laktáza, který molekulu laktózy rozštěpí na monosacharidy, které se dále resorbují.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Vykazuje mutarotaci.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Redukující disacharidy</a:t>
            </a:r>
            <a:endParaRPr lang="cs-CZ" sz="40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44550" y="1266825"/>
          <a:ext cx="5643674" cy="2594223"/>
        </p:xfrm>
        <a:graphic>
          <a:graphicData uri="http://schemas.openxmlformats.org/presentationml/2006/ole">
            <p:oleObj spid="_x0000_s23554" name="ChemSketch" r:id="rId3" imgW="3142440" imgH="144468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055517" y="1268760"/>
            <a:ext cx="498097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Genciobiosa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-(16)-D-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115616" y="3894609"/>
          <a:ext cx="4718050" cy="2198687"/>
        </p:xfrm>
        <a:graphic>
          <a:graphicData uri="http://schemas.openxmlformats.org/presentationml/2006/ole">
            <p:oleObj spid="_x0000_s23555" name="ChemSketch" r:id="rId4" imgW="3099960" imgH="1444680" progId="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724128" y="5714092"/>
            <a:ext cx="2001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Amygdalin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Amygdalin</a:t>
            </a:r>
            <a:endParaRPr lang="cs-CZ" sz="4000" b="1" u="sng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87727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cs-CZ" sz="2400" dirty="0" err="1" smtClean="0"/>
              <a:t>Genciobiosa</a:t>
            </a:r>
            <a:r>
              <a:rPr lang="cs-CZ" sz="2400" dirty="0" smtClean="0"/>
              <a:t> je součástí Amygdalinu což je významný </a:t>
            </a:r>
            <a:r>
              <a:rPr lang="cs-CZ" sz="2400" dirty="0" err="1" smtClean="0"/>
              <a:t>kyanogenní</a:t>
            </a:r>
            <a:r>
              <a:rPr lang="cs-CZ" sz="2400" dirty="0" smtClean="0"/>
              <a:t> glykosid -nitril kyseliny b-</a:t>
            </a:r>
            <a:r>
              <a:rPr lang="cs-CZ" sz="2400" dirty="0" err="1" smtClean="0"/>
              <a:t>genciobiosyl</a:t>
            </a:r>
            <a:r>
              <a:rPr lang="cs-CZ" sz="2400" dirty="0" smtClean="0"/>
              <a:t>-D-mandlové.</a:t>
            </a:r>
          </a:p>
          <a:p>
            <a:pPr fontAlgn="base">
              <a:spcBef>
                <a:spcPts val="0"/>
              </a:spcBef>
            </a:pPr>
            <a:r>
              <a:rPr lang="cs-CZ" sz="2400" dirty="0" err="1" smtClean="0"/>
              <a:t>genciobiosa</a:t>
            </a:r>
            <a:r>
              <a:rPr lang="cs-CZ" sz="2400" dirty="0" smtClean="0"/>
              <a:t> je tvořena dvěma molekulami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</a:t>
            </a:r>
            <a:r>
              <a:rPr lang="cs-CZ" sz="2400" dirty="0" smtClean="0"/>
              <a:t>-D-</a:t>
            </a:r>
            <a:r>
              <a:rPr lang="cs-CZ" sz="2400" dirty="0" err="1" smtClean="0"/>
              <a:t>glukopyranosy</a:t>
            </a:r>
            <a:r>
              <a:rPr lang="cs-CZ" sz="2400" dirty="0" smtClean="0"/>
              <a:t> vázané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 (</a:t>
            </a:r>
            <a:r>
              <a:rPr lang="cs-CZ" sz="2400" dirty="0" smtClean="0"/>
              <a:t>1-6) </a:t>
            </a:r>
            <a:r>
              <a:rPr lang="cs-CZ" sz="2400" dirty="0" err="1" smtClean="0"/>
              <a:t>glykosidovou</a:t>
            </a:r>
            <a:r>
              <a:rPr lang="cs-CZ" sz="2400" dirty="0" smtClean="0"/>
              <a:t> vazbou spojený s nitrilem kyseliny mandlové.</a:t>
            </a:r>
          </a:p>
          <a:p>
            <a:pPr fontAlgn="base">
              <a:spcBef>
                <a:spcPts val="0"/>
              </a:spcBef>
            </a:pPr>
            <a:r>
              <a:rPr lang="cs-CZ" sz="2400" dirty="0" smtClean="0"/>
              <a:t>Je  přítomný v hořkých mandlích a semenech meruněk, broskví, švestek a třešní a v malém množství i v semenech jablek, hrušek a kdoulí. Jeho rozkladem pomocí enzymů vznikají štěpné produkty, např. </a:t>
            </a:r>
            <a:r>
              <a:rPr lang="cs-CZ" sz="2400" dirty="0" err="1" smtClean="0"/>
              <a:t>glukosid</a:t>
            </a:r>
            <a:r>
              <a:rPr lang="cs-CZ" sz="2400" dirty="0" smtClean="0"/>
              <a:t> </a:t>
            </a:r>
            <a:r>
              <a:rPr lang="cs-CZ" sz="2400" dirty="0" err="1" smtClean="0"/>
              <a:t>prunalin</a:t>
            </a:r>
            <a:r>
              <a:rPr lang="cs-CZ" sz="2400" dirty="0" smtClean="0"/>
              <a:t> (jedna odštěpená molekula glukózy)  a poté benzaldehyd a silně toxický kyanovodík – HCN.</a:t>
            </a:r>
          </a:p>
          <a:p>
            <a:pPr fontAlgn="base">
              <a:spcBef>
                <a:spcPts val="0"/>
              </a:spcBef>
            </a:pPr>
            <a:r>
              <a:rPr lang="cs-CZ" sz="2400" dirty="0" smtClean="0"/>
              <a:t>Amygdalin je nositelem hořké chuti, kvůli které jsou jádra (nebo olej z nich) využívány k aromatizaci potravin. Vysoká toxicita této látky však znamená značné riziko.</a:t>
            </a:r>
          </a:p>
          <a:p>
            <a:pPr fontAlgn="base">
              <a:spcBef>
                <a:spcPts val="0"/>
              </a:spcBef>
            </a:pPr>
            <a:r>
              <a:rPr lang="cs-CZ" sz="2400" dirty="0" smtClean="0"/>
              <a:t>Hořké mandle obsahují kolem 5 % amygdalinu, takže větší počet hořkých mandlí (více než 3 – 5 jader) může znamenat otravu, jako smrtelná dávka se uvádí 10 hořkých mandlí.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Neredukující disacharidy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645024"/>
            <a:ext cx="9144000" cy="32129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Zdroj cukrová řepa (15%) nebo cukrová třtina (20%).</a:t>
            </a:r>
          </a:p>
          <a:p>
            <a:r>
              <a:rPr lang="cs-CZ" dirty="0" smtClean="0"/>
              <a:t>Hydrolýzou sacharózy vzniká ekvimolární směs glukózy a fruktózy, tzv. </a:t>
            </a:r>
            <a:r>
              <a:rPr lang="cs-CZ" b="1" dirty="0" smtClean="0"/>
              <a:t>invertní cukr</a:t>
            </a:r>
            <a:r>
              <a:rPr lang="cs-CZ" dirty="0" smtClean="0"/>
              <a:t>. Tato reakce je doprovázena změnou optické otáčivosti z pravotočivé (+66°) na levotočivou (-20°), protože vzniká pravotočivá glukóza a silně levotočivá fruktóza.</a:t>
            </a:r>
          </a:p>
          <a:p>
            <a:r>
              <a:rPr lang="cs-CZ" dirty="0" smtClean="0"/>
              <a:t>Hydrolýza může probíhat chemicky v kyselém prostředí, nebo enzymaticky v neutrálním prostředí za přítomnosti enzymu invertasy(sacharasy).</a:t>
            </a:r>
            <a:endParaRPr lang="cs-CZ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168454" y="478532"/>
          <a:ext cx="2940050" cy="3238500"/>
        </p:xfrm>
        <a:graphic>
          <a:graphicData uri="http://schemas.openxmlformats.org/presentationml/2006/ole">
            <p:oleObj spid="_x0000_s21506" name="ChemSketch" r:id="rId3" imgW="1795320" imgH="1978200" progId="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67518" y="908720"/>
          <a:ext cx="4808538" cy="1905000"/>
        </p:xfrm>
        <a:graphic>
          <a:graphicData uri="http://schemas.openxmlformats.org/presentationml/2006/ole">
            <p:oleObj spid="_x0000_s21507" name="ChemSketch" r:id="rId4" imgW="2901600" imgH="1149120" progId="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259632" y="2708920"/>
            <a:ext cx="5400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Sacharosa</a:t>
            </a:r>
          </a:p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-(12)--D-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fruktofuranosid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99992" y="1095127"/>
            <a:ext cx="2000804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ŘEPNÝ cukr</a:t>
            </a:r>
            <a:br>
              <a:rPr lang="cs-CZ" sz="2400" b="1" dirty="0" smtClean="0"/>
            </a:br>
            <a:r>
              <a:rPr lang="cs-CZ" sz="2400" b="1" dirty="0" smtClean="0"/>
              <a:t>(TŘTINOVÝ)</a:t>
            </a:r>
            <a:endParaRPr lang="cs-CZ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Neredukující disacharidy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168352"/>
            <a:ext cx="9144000" cy="40050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Trehalóza je neredukující cukr se sladivostí odpovídající 45 % sladivosti sacharózy. </a:t>
            </a:r>
          </a:p>
          <a:p>
            <a:r>
              <a:rPr lang="cs-CZ" sz="2400" dirty="0" smtClean="0"/>
              <a:t>V porovnání s jinými cukry je stabilní chemicky, termicky a vůči kyselinám.</a:t>
            </a:r>
          </a:p>
          <a:p>
            <a:r>
              <a:rPr lang="cs-CZ" sz="2400" dirty="0" smtClean="0"/>
              <a:t>Přispívá k prevenci vzniku metabolického syndromu.</a:t>
            </a:r>
          </a:p>
          <a:p>
            <a:r>
              <a:rPr lang="cs-CZ" sz="2400" dirty="0" smtClean="0"/>
              <a:t>Trehalóza na rozdíl od ostatních sladidel snižuje hypertrofii viscerálních (břišních) tukových buněk.</a:t>
            </a:r>
          </a:p>
          <a:p>
            <a:r>
              <a:rPr lang="cs-CZ" sz="2400" dirty="0" smtClean="0"/>
              <a:t>Působí preventivně proti vývoji inzulinové rezistence , takže inzulin pracuje kontinuálně i když v malém množství</a:t>
            </a:r>
            <a:r>
              <a:rPr lang="cs-CZ" dirty="0" smtClean="0"/>
              <a:t>. </a:t>
            </a:r>
            <a:endParaRPr lang="cs-CZ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12712" y="908719"/>
          <a:ext cx="5107360" cy="2140037"/>
        </p:xfrm>
        <a:graphic>
          <a:graphicData uri="http://schemas.openxmlformats.org/presentationml/2006/ole">
            <p:oleObj spid="_x0000_s22531" name="ChemSketch" r:id="rId3" imgW="2743200" imgH="114912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779912" y="2484765"/>
            <a:ext cx="5400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Trehalosa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-(11)-  -D-</a:t>
            </a:r>
            <a:r>
              <a:rPr lang="cs-CZ" b="1" dirty="0" err="1" smtClean="0">
                <a:solidFill>
                  <a:srgbClr val="FF0000"/>
                </a:solidFill>
                <a:sym typeface="Symbol"/>
              </a:rPr>
              <a:t>glukopyranosid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Oligosacharidy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149080"/>
            <a:ext cx="8229600" cy="2304256"/>
          </a:xfrm>
        </p:spPr>
        <p:txBody>
          <a:bodyPr>
            <a:normAutofit/>
          </a:bodyPr>
          <a:lstStyle/>
          <a:p>
            <a:r>
              <a:rPr lang="cs-CZ" dirty="0" smtClean="0"/>
              <a:t>Vyšší oligosacharidy se vyskytují převážně v rostlinné říši.</a:t>
            </a:r>
          </a:p>
          <a:p>
            <a:r>
              <a:rPr lang="cs-CZ" dirty="0" smtClean="0"/>
              <a:t>Oligosacharidy </a:t>
            </a:r>
            <a:r>
              <a:rPr lang="cs-CZ" dirty="0" err="1" smtClean="0"/>
              <a:t>rafinosové</a:t>
            </a:r>
            <a:r>
              <a:rPr lang="cs-CZ" dirty="0" smtClean="0"/>
              <a:t> řady jako rafinosa, dále např. </a:t>
            </a:r>
            <a:r>
              <a:rPr lang="cs-CZ" dirty="0" err="1" smtClean="0"/>
              <a:t>stachyosa</a:t>
            </a:r>
            <a:r>
              <a:rPr lang="cs-CZ" dirty="0" smtClean="0"/>
              <a:t> nebo </a:t>
            </a:r>
            <a:r>
              <a:rPr lang="cs-CZ" dirty="0" err="1" smtClean="0"/>
              <a:t>verbaskosa</a:t>
            </a:r>
            <a:r>
              <a:rPr lang="cs-CZ" dirty="0" smtClean="0"/>
              <a:t> jsou transportními formami sacharidů </a:t>
            </a:r>
            <a:r>
              <a:rPr lang="cs-CZ" dirty="0" err="1" smtClean="0"/>
              <a:t>floemem</a:t>
            </a:r>
            <a:r>
              <a:rPr lang="cs-CZ" dirty="0" smtClean="0"/>
              <a:t> cévních svazků rostlin.</a:t>
            </a:r>
          </a:p>
          <a:p>
            <a:endParaRPr lang="cs-CZ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83568" y="188640"/>
          <a:ext cx="5934075" cy="2889250"/>
        </p:xfrm>
        <a:graphic>
          <a:graphicData uri="http://schemas.openxmlformats.org/presentationml/2006/ole">
            <p:oleObj spid="_x0000_s26626" name="ChemSketch" r:id="rId3" imgW="3788640" imgH="184392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-108520" y="3068960"/>
            <a:ext cx="9315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Rafinosa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galaktopyranosyl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-(16)--D-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(12)--D-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fruktofuranosid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V.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Oligosacharidy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OLIGOSACHARIDY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2 – 10 jednotek monosacharidů</a:t>
            </a:r>
            <a:br>
              <a:rPr lang="cs-CZ" sz="3000" dirty="0" smtClean="0"/>
            </a:br>
            <a:r>
              <a:rPr lang="cs-CZ" sz="3000" dirty="0" smtClean="0"/>
              <a:t>2 monosacharidy </a:t>
            </a:r>
            <a:r>
              <a:rPr lang="cs-CZ" sz="3000" dirty="0" smtClean="0">
                <a:sym typeface="Symbol"/>
              </a:rPr>
              <a:t></a:t>
            </a:r>
            <a:r>
              <a:rPr lang="cs-CZ" sz="3000" b="1" dirty="0" smtClean="0">
                <a:solidFill>
                  <a:srgbClr val="FF0000"/>
                </a:solidFill>
                <a:sym typeface="Symbol"/>
              </a:rPr>
              <a:t>DISACHARIDY</a:t>
            </a:r>
            <a:r>
              <a:rPr lang="cs-CZ" sz="3000" dirty="0" smtClean="0">
                <a:sym typeface="Symbol"/>
              </a:rPr>
              <a:t/>
            </a:r>
            <a:br>
              <a:rPr lang="cs-CZ" sz="3000" dirty="0" smtClean="0">
                <a:sym typeface="Symbol"/>
              </a:rPr>
            </a:br>
            <a:r>
              <a:rPr lang="cs-CZ" sz="3000" dirty="0" smtClean="0">
                <a:sym typeface="Symbol"/>
              </a:rPr>
              <a:t>3 monosacharidy </a:t>
            </a:r>
            <a:r>
              <a:rPr lang="cs-CZ" sz="3000" b="1" dirty="0" smtClean="0">
                <a:solidFill>
                  <a:srgbClr val="FF0000"/>
                </a:solidFill>
                <a:sym typeface="Symbol"/>
              </a:rPr>
              <a:t>TRISACHARIDY</a:t>
            </a:r>
            <a:r>
              <a:rPr lang="cs-CZ" sz="3000" dirty="0" smtClean="0">
                <a:sym typeface="Symbol"/>
              </a:rPr>
              <a:t/>
            </a:r>
            <a:br>
              <a:rPr lang="cs-CZ" sz="3000" dirty="0" smtClean="0">
                <a:sym typeface="Symbol"/>
              </a:rPr>
            </a:br>
            <a:r>
              <a:rPr lang="cs-CZ" sz="3000" dirty="0" smtClean="0">
                <a:sym typeface="Symbol"/>
              </a:rPr>
              <a:t>4 monosacharidy </a:t>
            </a:r>
            <a:r>
              <a:rPr lang="cs-CZ" sz="3000" b="1" dirty="0" smtClean="0">
                <a:solidFill>
                  <a:srgbClr val="FF0000"/>
                </a:solidFill>
                <a:sym typeface="Symbol"/>
              </a:rPr>
              <a:t>TETRASACHARIDY</a:t>
            </a:r>
            <a:r>
              <a:rPr lang="cs-CZ" sz="3000" dirty="0" smtClean="0">
                <a:sym typeface="Symbol"/>
              </a:rPr>
              <a:t> atd.</a:t>
            </a:r>
          </a:p>
          <a:p>
            <a:r>
              <a:rPr lang="cs-CZ" sz="3000" dirty="0" smtClean="0">
                <a:sym typeface="Symbol"/>
              </a:rPr>
              <a:t>Vznikají interakcí </a:t>
            </a:r>
            <a:r>
              <a:rPr lang="cs-CZ" sz="3000" dirty="0" err="1" smtClean="0">
                <a:sym typeface="Symbol"/>
              </a:rPr>
              <a:t>poloacealového</a:t>
            </a:r>
            <a:r>
              <a:rPr lang="cs-CZ" sz="3000" dirty="0" smtClean="0">
                <a:sym typeface="Symbol"/>
              </a:rPr>
              <a:t> hydroxylu jednoho monosacharidu s hydroxylovou funkční skupinou jiného monosacharidu.</a:t>
            </a:r>
          </a:p>
          <a:p>
            <a:r>
              <a:rPr lang="cs-CZ" sz="3000" dirty="0" smtClean="0">
                <a:sym typeface="Symbol"/>
              </a:rPr>
              <a:t>Vazbu mezi monosacharidy označujeme jako </a:t>
            </a:r>
            <a:r>
              <a:rPr lang="cs-CZ" sz="3000" b="1" u="sng" dirty="0" smtClean="0">
                <a:sym typeface="Symbol"/>
              </a:rPr>
              <a:t>vazbu O-glykosidickou.</a:t>
            </a:r>
          </a:p>
          <a:p>
            <a:r>
              <a:rPr lang="cs-CZ" sz="3200" dirty="0" smtClean="0"/>
              <a:t>Podle konfigurace na </a:t>
            </a:r>
            <a:r>
              <a:rPr lang="cs-CZ" sz="3200" dirty="0" err="1" smtClean="0"/>
              <a:t>poloacetalovém</a:t>
            </a:r>
            <a:r>
              <a:rPr lang="cs-CZ" sz="3200" dirty="0" smtClean="0"/>
              <a:t> uhlíku rozlišujeme </a:t>
            </a:r>
            <a:r>
              <a:rPr lang="el-GR" sz="3200" b="1" dirty="0" smtClean="0">
                <a:solidFill>
                  <a:srgbClr val="FF0000"/>
                </a:solidFill>
              </a:rPr>
              <a:t>α-</a:t>
            </a:r>
            <a:r>
              <a:rPr lang="el-GR" sz="3200" dirty="0" smtClean="0"/>
              <a:t> </a:t>
            </a:r>
            <a:r>
              <a:rPr lang="cs-CZ" sz="3200" dirty="0" smtClean="0"/>
              <a:t>a </a:t>
            </a:r>
            <a:r>
              <a:rPr lang="el-GR" sz="3200" b="1" dirty="0" smtClean="0">
                <a:solidFill>
                  <a:srgbClr val="FF0000"/>
                </a:solidFill>
              </a:rPr>
              <a:t>β-</a:t>
            </a:r>
            <a:r>
              <a:rPr lang="cs-CZ" sz="3200" dirty="0" err="1" smtClean="0"/>
              <a:t>glykosidové</a:t>
            </a:r>
            <a:r>
              <a:rPr lang="cs-CZ" sz="3200" dirty="0" smtClean="0"/>
              <a:t> vazby.</a:t>
            </a:r>
            <a:endParaRPr lang="cs-CZ" sz="3000" b="1" u="sng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5482952" cy="780696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Glykosidová</a:t>
            </a:r>
            <a:r>
              <a:rPr lang="cs-CZ" sz="4000" b="1" u="sng" dirty="0" smtClean="0"/>
              <a:t> vazba - vznik</a:t>
            </a:r>
            <a:endParaRPr lang="cs-CZ" sz="4000" b="1" u="sng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55776" y="2527622"/>
          <a:ext cx="366713" cy="541338"/>
        </p:xfrm>
        <a:graphic>
          <a:graphicData uri="http://schemas.openxmlformats.org/presentationml/2006/ole">
            <p:oleObj spid="_x0000_s1027" name="ChemSketch" r:id="rId3" imgW="243720" imgH="35964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788024" y="2636912"/>
          <a:ext cx="1039813" cy="233363"/>
        </p:xfrm>
        <a:graphic>
          <a:graphicData uri="http://schemas.openxmlformats.org/presentationml/2006/ole">
            <p:oleObj spid="_x0000_s1029" name="ChemSketch" r:id="rId4" imgW="557640" imgH="12492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835696" y="4149997"/>
          <a:ext cx="7283450" cy="2519363"/>
        </p:xfrm>
        <a:graphic>
          <a:graphicData uri="http://schemas.openxmlformats.org/presentationml/2006/ole">
            <p:oleObj spid="_x0000_s1030" name="ChemSketch" r:id="rId5" imgW="3331440" imgH="1152000" progId="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79388" y="1628800"/>
          <a:ext cx="2462212" cy="2162175"/>
        </p:xfrm>
        <a:graphic>
          <a:graphicData uri="http://schemas.openxmlformats.org/presentationml/2006/ole">
            <p:oleObj spid="_x0000_s1035" name="ChemSketch" r:id="rId6" imgW="1313640" imgH="1152000" progId="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699792" y="1628800"/>
          <a:ext cx="2462213" cy="2162175"/>
        </p:xfrm>
        <a:graphic>
          <a:graphicData uri="http://schemas.openxmlformats.org/presentationml/2006/ole">
            <p:oleObj spid="_x0000_s1036" name="ChemSketch" r:id="rId7" imgW="1313640" imgH="1152000" progId="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115616" y="5427886"/>
          <a:ext cx="1039813" cy="233362"/>
        </p:xfrm>
        <a:graphic>
          <a:graphicData uri="http://schemas.openxmlformats.org/presentationml/2006/ole">
            <p:oleObj spid="_x0000_s1037" name="ChemSketch" r:id="rId8" imgW="557640" imgH="124920" progId="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07504" y="3789040"/>
            <a:ext cx="25193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88760" y="3789040"/>
            <a:ext cx="25193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195736" y="1196752"/>
            <a:ext cx="3528274" cy="46166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Poloacetalový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 hydroxyl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Elipsa 20"/>
          <p:cNvSpPr>
            <a:spLocks noChangeAspect="1"/>
          </p:cNvSpPr>
          <p:nvPr/>
        </p:nvSpPr>
        <p:spPr>
          <a:xfrm>
            <a:off x="2123728" y="2924880"/>
            <a:ext cx="576064" cy="57612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šipka 22"/>
          <p:cNvCxnSpPr/>
          <p:nvPr/>
        </p:nvCxnSpPr>
        <p:spPr>
          <a:xfrm flipH="1">
            <a:off x="2555776" y="1628800"/>
            <a:ext cx="360040" cy="129608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331593" y="6269250"/>
            <a:ext cx="1152175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maltosa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796136" y="3687415"/>
            <a:ext cx="3250698" cy="461665"/>
          </a:xfrm>
          <a:prstGeom prst="rect">
            <a:avLst/>
          </a:prstGeom>
          <a:noFill/>
          <a:ln w="25400">
            <a:solidFill>
              <a:schemeClr val="accent1">
                <a:shade val="50000"/>
                <a:satMod val="103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O-glykosidická vazba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Elipsa 26"/>
          <p:cNvSpPr/>
          <p:nvPr/>
        </p:nvSpPr>
        <p:spPr>
          <a:xfrm>
            <a:off x="4211960" y="5805264"/>
            <a:ext cx="144016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>
            <a:endCxn id="27" idx="0"/>
          </p:cNvCxnSpPr>
          <p:nvPr/>
        </p:nvCxnSpPr>
        <p:spPr>
          <a:xfrm flipH="1">
            <a:off x="4932040" y="4149080"/>
            <a:ext cx="1008112" cy="1656184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5796136" y="1418000"/>
            <a:ext cx="3275856" cy="193899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Hemiacetal</a:t>
            </a:r>
            <a:r>
              <a:rPr lang="cs-CZ" sz="2400" dirty="0" smtClean="0"/>
              <a:t> je schopný</a:t>
            </a:r>
            <a:br>
              <a:rPr lang="cs-CZ" sz="2400" dirty="0" smtClean="0"/>
            </a:br>
            <a:r>
              <a:rPr lang="cs-CZ" sz="2400" dirty="0" smtClean="0"/>
              <a:t>reagovat s další</a:t>
            </a:r>
            <a:br>
              <a:rPr lang="cs-CZ" sz="2400" dirty="0" smtClean="0"/>
            </a:br>
            <a:r>
              <a:rPr lang="cs-CZ" sz="2400" b="1" dirty="0" smtClean="0">
                <a:solidFill>
                  <a:srgbClr val="FF0000"/>
                </a:solidFill>
              </a:rPr>
              <a:t>nukleofilní skupinou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za tvorby </a:t>
            </a:r>
            <a:r>
              <a:rPr lang="cs-CZ" sz="2400" b="1" dirty="0" smtClean="0">
                <a:solidFill>
                  <a:srgbClr val="FF0000"/>
                </a:solidFill>
              </a:rPr>
              <a:t>acetalu</a:t>
            </a:r>
            <a:r>
              <a:rPr lang="cs-CZ" sz="2400" dirty="0" smtClean="0"/>
              <a:t> a</a:t>
            </a:r>
            <a:br>
              <a:rPr lang="cs-CZ" sz="2400" dirty="0" smtClean="0"/>
            </a:br>
            <a:r>
              <a:rPr lang="cs-CZ" sz="2400" dirty="0" smtClean="0"/>
              <a:t>vyloučení vody.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err="1" smtClean="0"/>
              <a:t>Glykosidová</a:t>
            </a:r>
            <a:r>
              <a:rPr lang="cs-CZ" sz="4000" b="1" u="sng" dirty="0" smtClean="0"/>
              <a:t> vazba - vznik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544616"/>
            <a:ext cx="8784976" cy="1412776"/>
          </a:xfrm>
        </p:spPr>
        <p:txBody>
          <a:bodyPr>
            <a:normAutofit/>
          </a:bodyPr>
          <a:lstStyle/>
          <a:p>
            <a:r>
              <a:rPr lang="cs-CZ" dirty="0" smtClean="0"/>
              <a:t>Podle postavení </a:t>
            </a:r>
            <a:r>
              <a:rPr lang="cs-CZ" dirty="0" err="1" smtClean="0"/>
              <a:t>anomerního</a:t>
            </a:r>
            <a:r>
              <a:rPr lang="cs-CZ" dirty="0" smtClean="0"/>
              <a:t> </a:t>
            </a:r>
            <a:r>
              <a:rPr lang="cs-CZ" dirty="0" err="1" smtClean="0"/>
              <a:t>poloacetalového</a:t>
            </a:r>
            <a:r>
              <a:rPr lang="cs-CZ" dirty="0" smtClean="0"/>
              <a:t> hydroxylu na sacharidu, který tento využívá pro vznik glykosidické vazby rozlišujeme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-O </a:t>
            </a:r>
            <a:r>
              <a:rPr lang="cs-CZ" dirty="0" smtClean="0">
                <a:sym typeface="Symbol"/>
              </a:rPr>
              <a:t>a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 -O-glykosidickou vazbu.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7504" y="1196752"/>
          <a:ext cx="2940050" cy="1800225"/>
        </p:xfrm>
        <a:graphic>
          <a:graphicData uri="http://schemas.openxmlformats.org/presentationml/2006/ole">
            <p:oleObj spid="_x0000_s16386" name="ChemSketch" r:id="rId3" imgW="1703880" imgH="1042560" progId="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07504" y="3356992"/>
          <a:ext cx="3197225" cy="1800225"/>
        </p:xfrm>
        <a:graphic>
          <a:graphicData uri="http://schemas.openxmlformats.org/presentationml/2006/ole">
            <p:oleObj spid="_x0000_s16387" name="ChemSketch" r:id="rId4" imgW="1834920" imgH="1033200" progId="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491880" y="1196752"/>
          <a:ext cx="5499100" cy="1825625"/>
        </p:xfrm>
        <a:graphic>
          <a:graphicData uri="http://schemas.openxmlformats.org/presentationml/2006/ole">
            <p:oleObj spid="_x0000_s16388" name="ChemSketch" r:id="rId5" imgW="3224880" imgH="1069920" progId="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545333" y="3372718"/>
          <a:ext cx="5491163" cy="1809750"/>
        </p:xfrm>
        <a:graphic>
          <a:graphicData uri="http://schemas.openxmlformats.org/presentationml/2006/ole">
            <p:oleObj spid="_x0000_s16389" name="ChemSketch" r:id="rId6" imgW="3197520" imgH="1054440" progId="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/>
          </p:cNvGraphicFramePr>
          <p:nvPr/>
        </p:nvGraphicFramePr>
        <p:xfrm>
          <a:off x="2699792" y="4030340"/>
          <a:ext cx="1096962" cy="125413"/>
        </p:xfrm>
        <a:graphic>
          <a:graphicData uri="http://schemas.openxmlformats.org/presentationml/2006/ole">
            <p:oleObj spid="_x0000_s16390" name="ChemSketch" r:id="rId7" imgW="700920" imgH="124920" progId="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/>
          </p:cNvGraphicFramePr>
          <p:nvPr/>
        </p:nvGraphicFramePr>
        <p:xfrm>
          <a:off x="2699792" y="2007443"/>
          <a:ext cx="1096962" cy="125413"/>
        </p:xfrm>
        <a:graphic>
          <a:graphicData uri="http://schemas.openxmlformats.org/presentationml/2006/ole">
            <p:oleObj spid="_x0000_s16391" name="ChemSketch" r:id="rId8" imgW="700920" imgH="124920" progId="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832247" y="2996952"/>
            <a:ext cx="2709460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-O-glykosidická vazba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60032" y="5182468"/>
            <a:ext cx="2690224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-O-glykosidická vazba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5868144" y="2348880"/>
            <a:ext cx="288032" cy="64807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6372200" y="4390380"/>
            <a:ext cx="0" cy="7920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843808" y="1628800"/>
            <a:ext cx="792088" cy="36933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-H</a:t>
            </a:r>
            <a:r>
              <a:rPr lang="cs-CZ" b="1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O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843808" y="3661008"/>
            <a:ext cx="792088" cy="36933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-H</a:t>
            </a:r>
            <a:r>
              <a:rPr lang="cs-CZ" b="1" baseline="-25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O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Redující</a:t>
            </a:r>
            <a:r>
              <a:rPr lang="cs-CZ" sz="4000" b="1" u="sng" dirty="0" smtClean="0"/>
              <a:t>/Neredukující oligosacharidy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Nositelem redukčních schopností sacharidů je </a:t>
            </a:r>
            <a:r>
              <a:rPr lang="cs-CZ" dirty="0" err="1" smtClean="0"/>
              <a:t>poloacetalový</a:t>
            </a:r>
            <a:r>
              <a:rPr lang="cs-CZ" dirty="0" smtClean="0"/>
              <a:t> hydroxyl</a:t>
            </a:r>
          </a:p>
          <a:p>
            <a:r>
              <a:rPr lang="cs-CZ" dirty="0" smtClean="0"/>
              <a:t>V oligosacharidech je využíván k tvorbě O-</a:t>
            </a:r>
            <a:r>
              <a:rPr lang="cs-CZ" dirty="0" err="1" smtClean="0"/>
              <a:t>glykosidové</a:t>
            </a:r>
            <a:r>
              <a:rPr lang="cs-CZ" dirty="0" smtClean="0"/>
              <a:t> vazby.</a:t>
            </a:r>
          </a:p>
          <a:p>
            <a:r>
              <a:rPr lang="cs-CZ" dirty="0" smtClean="0"/>
              <a:t>Pokud si alespoň jeden ze zapojených monosacharidů ponechá svůj </a:t>
            </a:r>
            <a:r>
              <a:rPr lang="cs-CZ" dirty="0" err="1" smtClean="0"/>
              <a:t>poloacetalový</a:t>
            </a:r>
            <a:r>
              <a:rPr lang="cs-CZ" dirty="0" smtClean="0"/>
              <a:t> hydroxyl, zachová si i příslušný oligosacharid své redukční schopnosti (např. vůči Fehlingovu roztoku)</a:t>
            </a:r>
            <a:r>
              <a:rPr lang="cs-CZ" dirty="0" smtClean="0">
                <a:sym typeface="Symbol"/>
              </a:rPr>
              <a:t>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REDUKUJÍCÍ sacharidy</a:t>
            </a:r>
            <a:r>
              <a:rPr lang="cs-CZ" dirty="0" smtClean="0">
                <a:sym typeface="Symbol"/>
              </a:rPr>
              <a:t>.</a:t>
            </a:r>
            <a:br>
              <a:rPr lang="cs-CZ" dirty="0" smtClean="0">
                <a:sym typeface="Symbol"/>
              </a:rPr>
            </a:br>
            <a:r>
              <a:rPr lang="cs-CZ" dirty="0" err="1" smtClean="0">
                <a:sym typeface="Symbol"/>
              </a:rPr>
              <a:t>Mutarotují</a:t>
            </a:r>
            <a:r>
              <a:rPr lang="cs-CZ" dirty="0" smtClean="0">
                <a:sym typeface="Symbol"/>
              </a:rPr>
              <a:t> a mohou dále tvořit glykosidy.</a:t>
            </a:r>
          </a:p>
          <a:p>
            <a:r>
              <a:rPr lang="cs-CZ" dirty="0" smtClean="0">
                <a:sym typeface="Symbol"/>
              </a:rPr>
              <a:t>Pokud oligosacharid vzniká za současného využití všech </a:t>
            </a:r>
            <a:r>
              <a:rPr lang="cs-CZ" dirty="0" err="1" smtClean="0">
                <a:sym typeface="Symbol"/>
              </a:rPr>
              <a:t>poloacetalových</a:t>
            </a:r>
            <a:r>
              <a:rPr lang="cs-CZ" dirty="0" smtClean="0">
                <a:sym typeface="Symbol"/>
              </a:rPr>
              <a:t> hydroxylů, potom sacharid své redukční schopnosti ztrácí 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NEREDUKUJÍCÍ sacharidy.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00192" y="6381328"/>
            <a:ext cx="2735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viz. Následující snímek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Redující</a:t>
            </a:r>
            <a:r>
              <a:rPr lang="cs-CZ" sz="4000" b="1" u="sng" dirty="0" smtClean="0"/>
              <a:t>/Neredukující oligosacharidy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437112"/>
            <a:ext cx="4067944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 sacharose byly pro vznik O-glykosidické vazby využity </a:t>
            </a:r>
            <a:r>
              <a:rPr lang="cs-CZ" sz="2400" dirty="0" err="1" smtClean="0"/>
              <a:t>poloacetalové</a:t>
            </a:r>
            <a:r>
              <a:rPr lang="cs-CZ" sz="2400" dirty="0" smtClean="0"/>
              <a:t> hydroxyly obou monosacharidů. Sacharosa je neredukujícím disacharidem</a:t>
            </a:r>
            <a:endParaRPr lang="cs-CZ" sz="2400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73198" y="1340768"/>
          <a:ext cx="5722938" cy="1979612"/>
        </p:xfrm>
        <a:graphic>
          <a:graphicData uri="http://schemas.openxmlformats.org/presentationml/2006/ole">
            <p:oleObj spid="_x0000_s17410" name="ChemSketch" r:id="rId3" imgW="3331440" imgH="1152000" progId="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965451" y="4293096"/>
          <a:ext cx="4999037" cy="1979613"/>
        </p:xfrm>
        <a:graphic>
          <a:graphicData uri="http://schemas.openxmlformats.org/presentationml/2006/ole">
            <p:oleObj spid="_x0000_s17411" name="ChemSketch" r:id="rId4" imgW="2901600" imgH="114912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52166" y="3140968"/>
            <a:ext cx="1345368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maltosa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472798" y="6272709"/>
            <a:ext cx="1619482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sacharosa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652120" y="1246108"/>
            <a:ext cx="3491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 druhé </a:t>
            </a:r>
            <a:r>
              <a:rPr lang="cs-CZ" sz="2400" dirty="0" err="1" smtClean="0"/>
              <a:t>glukosové</a:t>
            </a:r>
            <a:r>
              <a:rPr lang="cs-CZ" sz="2400" dirty="0" smtClean="0"/>
              <a:t> jednotce vidíme zachovalý </a:t>
            </a:r>
            <a:r>
              <a:rPr lang="cs-CZ" sz="2400" dirty="0" err="1" smtClean="0"/>
              <a:t>poloacetalový</a:t>
            </a:r>
            <a:r>
              <a:rPr lang="cs-CZ" sz="2400" dirty="0" smtClean="0"/>
              <a:t> hydroxyl. Maltosa je redukujícím sacharidem. Pro vznik byl využit </a:t>
            </a:r>
            <a:r>
              <a:rPr lang="cs-CZ" sz="2400" dirty="0" err="1" smtClean="0"/>
              <a:t>poloacetalový</a:t>
            </a:r>
            <a:r>
              <a:rPr lang="cs-CZ" sz="2400" dirty="0" smtClean="0"/>
              <a:t> hydroxyl pouze první glukosy.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Redukující disacharidy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528392"/>
            <a:ext cx="9144000" cy="350100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Redukující disacharid tvořený dvěma zbytky glukosy v </a:t>
            </a:r>
            <a:r>
              <a:rPr lang="cs-CZ" sz="2800" dirty="0" err="1" smtClean="0"/>
              <a:t>pyranosové</a:t>
            </a:r>
            <a:r>
              <a:rPr lang="cs-CZ" sz="2800" dirty="0" smtClean="0"/>
              <a:t> formě, spojenými </a:t>
            </a:r>
            <a:r>
              <a:rPr lang="el-GR" sz="2800" dirty="0" smtClean="0"/>
              <a:t>α(1 → 4)-</a:t>
            </a:r>
            <a:r>
              <a:rPr lang="cs-CZ" sz="2800" dirty="0" err="1" smtClean="0"/>
              <a:t>glykosidovou</a:t>
            </a:r>
            <a:r>
              <a:rPr lang="cs-CZ" sz="2800" dirty="0" smtClean="0"/>
              <a:t> vazbou. </a:t>
            </a:r>
          </a:p>
          <a:p>
            <a:r>
              <a:rPr lang="cs-CZ" sz="2800" dirty="0" smtClean="0"/>
              <a:t>Je základní stavební jednotkou </a:t>
            </a:r>
            <a:r>
              <a:rPr lang="cs-CZ" sz="2800" b="1" dirty="0" smtClean="0"/>
              <a:t>škrobu</a:t>
            </a:r>
            <a:r>
              <a:rPr lang="cs-CZ" sz="2800" dirty="0" smtClean="0"/>
              <a:t> a </a:t>
            </a:r>
            <a:r>
              <a:rPr lang="cs-CZ" sz="2800" b="1" dirty="0" smtClean="0"/>
              <a:t>glykogenu</a:t>
            </a:r>
            <a:r>
              <a:rPr lang="cs-CZ" sz="2800" dirty="0" smtClean="0"/>
              <a:t>. Vyrábí se </a:t>
            </a:r>
            <a:r>
              <a:rPr lang="cs-CZ" sz="2800" b="1" dirty="0" smtClean="0"/>
              <a:t>enzymovou hydrolysou škrobu.</a:t>
            </a:r>
          </a:p>
          <a:p>
            <a:r>
              <a:rPr lang="cs-CZ" sz="2800" dirty="0" smtClean="0"/>
              <a:t>Při výrobě piva tvoří podstatnou složku mladiny.</a:t>
            </a:r>
          </a:p>
          <a:p>
            <a:r>
              <a:rPr lang="cs-CZ" sz="2800" dirty="0" smtClean="0"/>
              <a:t>Používá se jako výživný přídavek v potravinářském a farmaceutickém průmyslu </a:t>
            </a:r>
            <a:r>
              <a:rPr lang="cs-CZ" dirty="0" smtClean="0"/>
              <a:t>(je mnohem méně sladká než glukosa při stejné výživové hodnotě).</a:t>
            </a:r>
          </a:p>
          <a:p>
            <a:r>
              <a:rPr lang="cs-CZ" sz="2800" dirty="0" smtClean="0"/>
              <a:t>Zkvasitelná</a:t>
            </a:r>
            <a:endParaRPr lang="cs-CZ" sz="2800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5496" y="1052736"/>
          <a:ext cx="5722938" cy="1979612"/>
        </p:xfrm>
        <a:graphic>
          <a:graphicData uri="http://schemas.openxmlformats.org/presentationml/2006/ole">
            <p:oleObj spid="_x0000_s18434" name="ChemSketch" r:id="rId3" imgW="3331440" imgH="115200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642907" y="2492896"/>
            <a:ext cx="5537605" cy="126188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Maltosa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-(14)-D-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/>
            </a:r>
            <a:br>
              <a:rPr lang="cs-CZ" sz="2000" b="1" dirty="0" smtClean="0">
                <a:solidFill>
                  <a:srgbClr val="FF0000"/>
                </a:solidFill>
                <a:sym typeface="Symbol"/>
              </a:rPr>
            </a:b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551967" y="1628800"/>
            <a:ext cx="234051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SLADOVÝ cukr</a:t>
            </a:r>
            <a:endParaRPr lang="cs-CZ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Redukující disacharidy</a:t>
            </a:r>
            <a:endParaRPr lang="cs-CZ" sz="4000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79512" y="404664"/>
          <a:ext cx="4451350" cy="2878137"/>
        </p:xfrm>
        <a:graphic>
          <a:graphicData uri="http://schemas.openxmlformats.org/presentationml/2006/ole">
            <p:oleObj spid="_x0000_s19458" name="ChemSketch" r:id="rId3" imgW="2892600" imgH="187164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70898" y="1340768"/>
            <a:ext cx="5537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Isomaltosa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-(16)-D-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79512" y="2996952"/>
          <a:ext cx="4995862" cy="1836737"/>
        </p:xfrm>
        <a:graphic>
          <a:graphicData uri="http://schemas.openxmlformats.org/presentationml/2006/ole">
            <p:oleObj spid="_x0000_s19459" name="ChemSketch" r:id="rId4" imgW="3237120" imgH="1188720" progId="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07904" y="3753569"/>
            <a:ext cx="5685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</a:rPr>
              <a:t>Cellobiosa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-(14)-D-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0" y="4869160"/>
            <a:ext cx="9144000" cy="1872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500" dirty="0" smtClean="0"/>
              <a:t>Redukující disacharid tvořený dvěma molekulami glukosy v </a:t>
            </a:r>
            <a:r>
              <a:rPr lang="cs-CZ" sz="2500" dirty="0" err="1" smtClean="0"/>
              <a:t>pyranosové</a:t>
            </a:r>
            <a:r>
              <a:rPr lang="cs-CZ" sz="2500" dirty="0" smtClean="0"/>
              <a:t> formě, spojenými </a:t>
            </a:r>
            <a:r>
              <a:rPr lang="cs-CZ" sz="2500" b="1" dirty="0" smtClean="0">
                <a:sym typeface="Symbol"/>
              </a:rPr>
              <a:t></a:t>
            </a:r>
            <a:r>
              <a:rPr lang="el-GR" sz="2500" dirty="0" smtClean="0"/>
              <a:t>(1 → 4)-</a:t>
            </a:r>
            <a:r>
              <a:rPr lang="cs-CZ" sz="2500" dirty="0" err="1" smtClean="0"/>
              <a:t>glykosidovou</a:t>
            </a:r>
            <a:r>
              <a:rPr lang="cs-CZ" sz="2500" dirty="0" smtClean="0"/>
              <a:t> vazbou. </a:t>
            </a:r>
          </a:p>
          <a:p>
            <a:r>
              <a:rPr lang="cs-CZ" sz="2500" dirty="0" smtClean="0"/>
              <a:t>Je stavební jednotkou </a:t>
            </a:r>
            <a:r>
              <a:rPr lang="cs-CZ" sz="2500" b="1" dirty="0" smtClean="0"/>
              <a:t>celulosy.</a:t>
            </a:r>
            <a:endParaRPr lang="cs-CZ" sz="2500" dirty="0" smtClean="0"/>
          </a:p>
          <a:p>
            <a:r>
              <a:rPr lang="cs-CZ" sz="2500" dirty="0" smtClean="0"/>
              <a:t>Není stravitelná ani zkvasitelná pomocí kvasinek </a:t>
            </a:r>
            <a:endParaRPr lang="cs-CZ" sz="2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511</TotalTime>
  <Words>538</Words>
  <Application>Microsoft Office PowerPoint</Application>
  <PresentationFormat>Předvádění na obrazovce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Tok</vt:lpstr>
      <vt:lpstr>ChemSketch</vt:lpstr>
      <vt:lpstr>Snímek 1</vt:lpstr>
      <vt:lpstr>SACHARIDY V.</vt:lpstr>
      <vt:lpstr>OLIGOSACHARIDY</vt:lpstr>
      <vt:lpstr>Glykosidová vazba - vznik</vt:lpstr>
      <vt:lpstr>Glykosidová vazba - vznik</vt:lpstr>
      <vt:lpstr>Redující/Neredukující oligosacharidy</vt:lpstr>
      <vt:lpstr>Redující/Neredukující oligosacharidy</vt:lpstr>
      <vt:lpstr>Redukující disacharidy</vt:lpstr>
      <vt:lpstr>Redukující disacharidy</vt:lpstr>
      <vt:lpstr>Redukující disacharidy</vt:lpstr>
      <vt:lpstr>Redukující disacharidy</vt:lpstr>
      <vt:lpstr>Amygdalin</vt:lpstr>
      <vt:lpstr>Neredukující disacharidy</vt:lpstr>
      <vt:lpstr>Neredukující disacharidy</vt:lpstr>
      <vt:lpstr>Oligosacharidy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I.</dc:title>
  <dc:creator>ucitel</dc:creator>
  <cp:lastModifiedBy>Dell</cp:lastModifiedBy>
  <cp:revision>59</cp:revision>
  <dcterms:created xsi:type="dcterms:W3CDTF">2013-10-01T13:20:32Z</dcterms:created>
  <dcterms:modified xsi:type="dcterms:W3CDTF">2014-09-26T12:15:27Z</dcterms:modified>
</cp:coreProperties>
</file>