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handoutMasterIdLst>
    <p:handoutMasterId r:id="rId28"/>
  </p:handoutMasterIdLst>
  <p:sldIdLst>
    <p:sldId id="280" r:id="rId2"/>
    <p:sldId id="256" r:id="rId3"/>
    <p:sldId id="258" r:id="rId4"/>
    <p:sldId id="257" r:id="rId5"/>
    <p:sldId id="259" r:id="rId6"/>
    <p:sldId id="261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5" r:id="rId17"/>
    <p:sldId id="270" r:id="rId18"/>
    <p:sldId id="271" r:id="rId19"/>
    <p:sldId id="272" r:id="rId20"/>
    <p:sldId id="273" r:id="rId21"/>
    <p:sldId id="276" r:id="rId22"/>
    <p:sldId id="274" r:id="rId23"/>
    <p:sldId id="277" r:id="rId24"/>
    <p:sldId id="278" r:id="rId25"/>
    <p:sldId id="279" r:id="rId26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12" Type="http://schemas.openxmlformats.org/officeDocument/2006/relationships/image" Target="../media/image66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11" Type="http://schemas.openxmlformats.org/officeDocument/2006/relationships/image" Target="../media/image65.wmf"/><Relationship Id="rId5" Type="http://schemas.openxmlformats.org/officeDocument/2006/relationships/image" Target="../media/image59.wmf"/><Relationship Id="rId10" Type="http://schemas.openxmlformats.org/officeDocument/2006/relationships/image" Target="../media/image64.wmf"/><Relationship Id="rId4" Type="http://schemas.openxmlformats.org/officeDocument/2006/relationships/image" Target="../media/image58.wmf"/><Relationship Id="rId9" Type="http://schemas.openxmlformats.org/officeDocument/2006/relationships/image" Target="../media/image6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7.wmf"/><Relationship Id="rId4" Type="http://schemas.openxmlformats.org/officeDocument/2006/relationships/image" Target="../media/image61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3" Type="http://schemas.openxmlformats.org/officeDocument/2006/relationships/image" Target="../media/image70.wmf"/><Relationship Id="rId7" Type="http://schemas.openxmlformats.org/officeDocument/2006/relationships/image" Target="../media/image74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6" Type="http://schemas.openxmlformats.org/officeDocument/2006/relationships/image" Target="../media/image73.wmf"/><Relationship Id="rId5" Type="http://schemas.openxmlformats.org/officeDocument/2006/relationships/image" Target="../media/image72.wmf"/><Relationship Id="rId10" Type="http://schemas.openxmlformats.org/officeDocument/2006/relationships/image" Target="../media/image77.wmf"/><Relationship Id="rId4" Type="http://schemas.openxmlformats.org/officeDocument/2006/relationships/image" Target="../media/image71.wmf"/><Relationship Id="rId9" Type="http://schemas.openxmlformats.org/officeDocument/2006/relationships/image" Target="../media/image76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8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4" Type="http://schemas.openxmlformats.org/officeDocument/2006/relationships/image" Target="../media/image82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4.wmf"/><Relationship Id="rId1" Type="http://schemas.openxmlformats.org/officeDocument/2006/relationships/image" Target="../media/image83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5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AD8AEC5-F8D6-418B-8901-CD8167A0C320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853F94D4-A385-4F2D-B9D8-F3176214280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F6CAB56-50E7-476F-94B3-08F6DE814D1C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42A814F-73E3-44AA-9E01-4ED556E30D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A814F-73E3-44AA-9E01-4ED556E30D99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137474-8015-4F72-A45F-E2490DA93350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26.jpeg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hyperlink" Target="http://sciences.arago.free.fr/bonnaud/photos/premiere_chimie/tp_ident_fonctions/miroir.jpg" TargetMode="External"/><Relationship Id="rId5" Type="http://schemas.openxmlformats.org/officeDocument/2006/relationships/hyperlink" Target="http://libergiersciences.free.fr/molecules/exercices/aldehyde-cetone/aldehyde-cetone.htm" TargetMode="External"/><Relationship Id="rId4" Type="http://schemas.openxmlformats.org/officeDocument/2006/relationships/image" Target="../media/image27.jpeg"/><Relationship Id="rId9" Type="http://schemas.openxmlformats.org/officeDocument/2006/relationships/oleObject" Target="../embeddings/oleObject2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hyperlink" Target="http://www.synarchive.com/named-reactions/Tollens_Reaction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image" Target="../media/image32.jpeg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hyperlink" Target="http://www.cornellbiochem.org/history.html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fphoto.photoshelter.com/image/I0000a0qbVUn05s8" TargetMode="External"/><Relationship Id="rId3" Type="http://schemas.openxmlformats.org/officeDocument/2006/relationships/image" Target="../media/image36.jpeg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10" Type="http://schemas.openxmlformats.org/officeDocument/2006/relationships/hyperlink" Target="http://faculty.ksu.edu.sa/27502/Pages/pictures.aspx" TargetMode="External"/><Relationship Id="rId4" Type="http://schemas.openxmlformats.org/officeDocument/2006/relationships/oleObject" Target="../embeddings/oleObject25.bin"/><Relationship Id="rId9" Type="http://schemas.openxmlformats.org/officeDocument/2006/relationships/image" Target="../media/image37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0.bin"/><Relationship Id="rId9" Type="http://schemas.openxmlformats.org/officeDocument/2006/relationships/oleObject" Target="../embeddings/oleObject35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38.bin"/><Relationship Id="rId9" Type="http://schemas.openxmlformats.org/officeDocument/2006/relationships/oleObject" Target="../embeddings/oleObject4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13" Type="http://schemas.openxmlformats.org/officeDocument/2006/relationships/oleObject" Target="../embeddings/oleObject56.bin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50.bin"/><Relationship Id="rId12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9.bin"/><Relationship Id="rId11" Type="http://schemas.openxmlformats.org/officeDocument/2006/relationships/oleObject" Target="../embeddings/oleObject54.bin"/><Relationship Id="rId5" Type="http://schemas.openxmlformats.org/officeDocument/2006/relationships/oleObject" Target="../embeddings/oleObject48.bin"/><Relationship Id="rId10" Type="http://schemas.openxmlformats.org/officeDocument/2006/relationships/oleObject" Target="../embeddings/oleObject53.bin"/><Relationship Id="rId4" Type="http://schemas.openxmlformats.org/officeDocument/2006/relationships/oleObject" Target="../embeddings/oleObject47.bin"/><Relationship Id="rId9" Type="http://schemas.openxmlformats.org/officeDocument/2006/relationships/oleObject" Target="../embeddings/oleObject52.bin"/><Relationship Id="rId14" Type="http://schemas.openxmlformats.org/officeDocument/2006/relationships/oleObject" Target="../embeddings/oleObject5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61.bin"/><Relationship Id="rId5" Type="http://schemas.openxmlformats.org/officeDocument/2006/relationships/oleObject" Target="../embeddings/oleObject60.bin"/><Relationship Id="rId4" Type="http://schemas.openxmlformats.org/officeDocument/2006/relationships/oleObject" Target="../embeddings/oleObject59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6.bin"/><Relationship Id="rId13" Type="http://schemas.openxmlformats.org/officeDocument/2006/relationships/oleObject" Target="../embeddings/oleObject71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65.bin"/><Relationship Id="rId12" Type="http://schemas.openxmlformats.org/officeDocument/2006/relationships/oleObject" Target="../embeddings/oleObject7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4.bin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3.bin"/><Relationship Id="rId10" Type="http://schemas.openxmlformats.org/officeDocument/2006/relationships/oleObject" Target="../embeddings/oleObject68.bin"/><Relationship Id="rId4" Type="http://schemas.openxmlformats.org/officeDocument/2006/relationships/oleObject" Target="../embeddings/oleObject62.bin"/><Relationship Id="rId9" Type="http://schemas.openxmlformats.org/officeDocument/2006/relationships/oleObject" Target="../embeddings/oleObject67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76.bin"/><Relationship Id="rId5" Type="http://schemas.openxmlformats.org/officeDocument/2006/relationships/oleObject" Target="../embeddings/oleObject75.bin"/><Relationship Id="rId4" Type="http://schemas.openxmlformats.org/officeDocument/2006/relationships/oleObject" Target="../embeddings/oleObject74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78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hyperlink" Target="http://mistrr.sweb.cz/6.htm" TargetMode="External"/><Relationship Id="rId5" Type="http://schemas.openxmlformats.org/officeDocument/2006/relationships/image" Target="../media/image15.jpeg"/><Relationship Id="rId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lj.physiquechimie.free.fr/STAV/STAV/Premi%C3%A8re_STAE_TP/Les%20glucides/les_glucides.htm" TargetMode="Externa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Bernhard_Tollens" TargetMode="External"/><Relationship Id="rId3" Type="http://schemas.openxmlformats.org/officeDocument/2006/relationships/oleObject" Target="../embeddings/oleObject14.bin"/><Relationship Id="rId7" Type="http://schemas.openxmlformats.org/officeDocument/2006/relationships/image" Target="../media/image2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obrázek 1" descr="c:\Temp\Rar$DR07.770\Zakladni_logolink_OPVK (ESF, EU, MSMT, OP VK)\01_Zakladni_logolink_horizontalni_cz\OPVK_hor_zakladni_logolink_RGB_c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8638" y="5397500"/>
            <a:ext cx="57626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11188" y="4365625"/>
            <a:ext cx="792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200"/>
              <a:t>Materiály jsou určeny pro bezplatné používání pro potřeby výuky a vzdělávání na všech typech škol a školských zařízení. Jakékoliv další využití podléhá autorskému zákonu. 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6300788" y="333375"/>
            <a:ext cx="2374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sz="1400"/>
              <a:t>projekt GML Brno Docens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403350" y="765175"/>
            <a:ext cx="57610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/>
              <a:t>DUM č. </a:t>
            </a:r>
            <a:r>
              <a:rPr lang="cs-CZ" b="1" smtClean="0"/>
              <a:t>4 </a:t>
            </a:r>
            <a:r>
              <a:rPr lang="cs-CZ" b="1" dirty="0"/>
              <a:t>v sadě</a:t>
            </a:r>
          </a:p>
          <a:p>
            <a:pPr algn="ctr"/>
            <a:r>
              <a:rPr lang="cs-CZ" b="1" dirty="0"/>
              <a:t>22. Ch-1 </a:t>
            </a:r>
            <a:r>
              <a:rPr lang="pl-PL" b="1" dirty="0"/>
              <a:t>Biochemie</a:t>
            </a:r>
            <a:r>
              <a:rPr lang="cs-CZ" dirty="0"/>
              <a:t> 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55650" y="1773238"/>
            <a:ext cx="76327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 dirty="0"/>
              <a:t>Autor: Martin Krejčí</a:t>
            </a:r>
          </a:p>
          <a:p>
            <a:endParaRPr lang="cs-CZ" sz="1400" dirty="0"/>
          </a:p>
          <a:p>
            <a:r>
              <a:rPr lang="cs-CZ" sz="1400" dirty="0"/>
              <a:t>Datum: 30. 6. 2014</a:t>
            </a:r>
          </a:p>
          <a:p>
            <a:endParaRPr lang="cs-CZ" sz="1400" dirty="0"/>
          </a:p>
          <a:p>
            <a:r>
              <a:rPr lang="cs-CZ" sz="1400" dirty="0"/>
              <a:t>Ročník: 6. ročník šestiletého </a:t>
            </a:r>
            <a:r>
              <a:rPr lang="cs-CZ" sz="1400" dirty="0" smtClean="0"/>
              <a:t>studia, 8. ročník osmiletého studia, 4. ročník čtyřletého studia</a:t>
            </a:r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Anotace DUM: </a:t>
            </a:r>
            <a:r>
              <a:rPr lang="cs-CZ" sz="1400" dirty="0" smtClean="0"/>
              <a:t> Chemické </a:t>
            </a:r>
            <a:r>
              <a:rPr lang="cs-CZ" sz="1400" smtClean="0"/>
              <a:t>reakce monosacharidů</a:t>
            </a:r>
            <a:endParaRPr lang="cs-CZ" sz="1400" dirty="0"/>
          </a:p>
          <a:p>
            <a:r>
              <a:rPr lang="cs-CZ" sz="1400" dirty="0"/>
              <a:t> </a:t>
            </a:r>
          </a:p>
          <a:p>
            <a:endParaRPr lang="cs-CZ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52704"/>
          </a:xfrm>
        </p:spPr>
        <p:txBody>
          <a:bodyPr>
            <a:normAutofit/>
          </a:bodyPr>
          <a:lstStyle/>
          <a:p>
            <a:r>
              <a:rPr lang="cs-CZ" sz="4000" b="1" u="sng" dirty="0" err="1" smtClean="0"/>
              <a:t>Tollensovo</a:t>
            </a:r>
            <a:r>
              <a:rPr lang="cs-CZ" sz="4000" b="1" u="sng" dirty="0" smtClean="0"/>
              <a:t> činidlo (struktura, funkce)</a:t>
            </a:r>
            <a:endParaRPr lang="cs-CZ" sz="4000" dirty="0"/>
          </a:p>
        </p:txBody>
      </p:sp>
      <p:pic>
        <p:nvPicPr>
          <p:cNvPr id="10" name="Zástupný symbol pro obsah 9" descr="miroi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645708" y="1935163"/>
            <a:ext cx="5852583" cy="4389437"/>
          </a:xfrm>
          <a:ln w="12700">
            <a:solidFill>
              <a:schemeClr val="tx1"/>
            </a:solidFill>
          </a:ln>
        </p:spPr>
      </p:pic>
      <p:pic>
        <p:nvPicPr>
          <p:cNvPr id="7" name="Obrázek 6" descr="tollens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0793866">
            <a:off x="796082" y="2815988"/>
            <a:ext cx="2230932" cy="30600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8" name="TextovéPole 7"/>
          <p:cNvSpPr txBox="1"/>
          <p:nvPr/>
        </p:nvSpPr>
        <p:spPr>
          <a:xfrm>
            <a:off x="467544" y="6074712"/>
            <a:ext cx="33843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hlinkClick r:id="rId5"/>
              </a:rPr>
              <a:t>http://libergiersciences.free.fr/molecules/exercices/aldehyde-cetone/aldehyde-cetone.htm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932040" y="621814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hlinkClick r:id="rId6"/>
              </a:rPr>
              <a:t>http://sciences.arago.free.fr/bonnaud/photos/</a:t>
            </a:r>
            <a:br>
              <a:rPr lang="cs-CZ" sz="1400" dirty="0" smtClean="0">
                <a:hlinkClick r:id="rId6"/>
              </a:rPr>
            </a:br>
            <a:r>
              <a:rPr lang="cs-CZ" sz="1400" dirty="0" err="1" smtClean="0">
                <a:hlinkClick r:id="rId6"/>
              </a:rPr>
              <a:t>premiere</a:t>
            </a:r>
            <a:r>
              <a:rPr lang="cs-CZ" sz="1400" dirty="0" smtClean="0">
                <a:hlinkClick r:id="rId6"/>
              </a:rPr>
              <a:t>_</a:t>
            </a:r>
            <a:r>
              <a:rPr lang="cs-CZ" sz="1400" dirty="0" err="1" smtClean="0">
                <a:hlinkClick r:id="rId6"/>
              </a:rPr>
              <a:t>chimie</a:t>
            </a:r>
            <a:r>
              <a:rPr lang="cs-CZ" sz="1400" dirty="0" smtClean="0">
                <a:hlinkClick r:id="rId6"/>
              </a:rPr>
              <a:t>/</a:t>
            </a:r>
            <a:r>
              <a:rPr lang="cs-CZ" sz="1400" dirty="0" err="1" smtClean="0">
                <a:hlinkClick r:id="rId6"/>
              </a:rPr>
              <a:t>tp</a:t>
            </a:r>
            <a:r>
              <a:rPr lang="cs-CZ" sz="1400" dirty="0" smtClean="0">
                <a:hlinkClick r:id="rId6"/>
              </a:rPr>
              <a:t>_</a:t>
            </a:r>
            <a:r>
              <a:rPr lang="cs-CZ" sz="1400" dirty="0" err="1" smtClean="0">
                <a:hlinkClick r:id="rId6"/>
              </a:rPr>
              <a:t>ident</a:t>
            </a:r>
            <a:r>
              <a:rPr lang="cs-CZ" sz="1400" dirty="0" smtClean="0">
                <a:hlinkClick r:id="rId6"/>
              </a:rPr>
              <a:t>_</a:t>
            </a:r>
            <a:r>
              <a:rPr lang="cs-CZ" sz="1400" dirty="0" err="1" smtClean="0">
                <a:hlinkClick r:id="rId6"/>
              </a:rPr>
              <a:t>fonctions</a:t>
            </a:r>
            <a:r>
              <a:rPr lang="cs-CZ" sz="1400" dirty="0" smtClean="0">
                <a:hlinkClick r:id="rId6"/>
              </a:rPr>
              <a:t>/</a:t>
            </a:r>
            <a:r>
              <a:rPr lang="cs-CZ" sz="1400" dirty="0" err="1" smtClean="0">
                <a:hlinkClick r:id="rId6"/>
              </a:rPr>
              <a:t>miroir.jpg</a:t>
            </a:r>
            <a:endParaRPr lang="cs-CZ" sz="1400" dirty="0"/>
          </a:p>
        </p:txBody>
      </p:sp>
      <p:grpSp>
        <p:nvGrpSpPr>
          <p:cNvPr id="11" name="Skupina 10"/>
          <p:cNvGrpSpPr/>
          <p:nvPr/>
        </p:nvGrpSpPr>
        <p:grpSpPr>
          <a:xfrm>
            <a:off x="35496" y="1557338"/>
            <a:ext cx="9088883" cy="1079574"/>
            <a:chOff x="35496" y="1557338"/>
            <a:chExt cx="9088883" cy="1079574"/>
          </a:xfrm>
        </p:grpSpPr>
        <p:graphicFrame>
          <p:nvGraphicFramePr>
            <p:cNvPr id="21506" name="Object 2"/>
            <p:cNvGraphicFramePr>
              <a:graphicFrameLocks noChangeAspect="1"/>
            </p:cNvGraphicFramePr>
            <p:nvPr/>
          </p:nvGraphicFramePr>
          <p:xfrm>
            <a:off x="35496" y="1557338"/>
            <a:ext cx="4030663" cy="1030287"/>
          </p:xfrm>
          <a:graphic>
            <a:graphicData uri="http://schemas.openxmlformats.org/presentationml/2006/ole">
              <p:oleObj spid="_x0000_s21506" name="ChemSketch" r:id="rId7" imgW="2764440" imgH="704160" progId="">
                <p:embed/>
              </p:oleObj>
            </a:graphicData>
          </a:graphic>
        </p:graphicFrame>
        <p:graphicFrame>
          <p:nvGraphicFramePr>
            <p:cNvPr id="21507" name="Object 3"/>
            <p:cNvGraphicFramePr>
              <a:graphicFrameLocks noChangeAspect="1"/>
            </p:cNvGraphicFramePr>
            <p:nvPr/>
          </p:nvGraphicFramePr>
          <p:xfrm>
            <a:off x="4499992" y="1574875"/>
            <a:ext cx="4624387" cy="1062037"/>
          </p:xfrm>
          <a:graphic>
            <a:graphicData uri="http://schemas.openxmlformats.org/presentationml/2006/ole">
              <p:oleObj spid="_x0000_s21507" name="ChemSketch" r:id="rId8" imgW="3054240" imgH="700920" progId="">
                <p:embed/>
              </p:oleObj>
            </a:graphicData>
          </a:graphic>
        </p:graphicFrame>
        <p:graphicFrame>
          <p:nvGraphicFramePr>
            <p:cNvPr id="21508" name="Object 4"/>
            <p:cNvGraphicFramePr>
              <a:graphicFrameLocks noChangeAspect="1"/>
            </p:cNvGraphicFramePr>
            <p:nvPr/>
          </p:nvGraphicFramePr>
          <p:xfrm>
            <a:off x="3707904" y="1988840"/>
            <a:ext cx="877888" cy="198438"/>
          </p:xfrm>
          <a:graphic>
            <a:graphicData uri="http://schemas.openxmlformats.org/presentationml/2006/ole">
              <p:oleObj spid="_x0000_s21508" name="ChemSketch" r:id="rId9" imgW="557640" imgH="124920" progId="">
                <p:embed/>
              </p:oleObj>
            </a:graphicData>
          </a:graphic>
        </p:graphicFrame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08688"/>
          </a:xfrm>
        </p:spPr>
        <p:txBody>
          <a:bodyPr>
            <a:normAutofit/>
          </a:bodyPr>
          <a:lstStyle/>
          <a:p>
            <a:r>
              <a:rPr lang="cs-CZ" sz="4000" b="1" u="sng" dirty="0" err="1" smtClean="0"/>
              <a:t>Tollensovo</a:t>
            </a:r>
            <a:r>
              <a:rPr lang="cs-CZ" sz="4000" b="1" u="sng" dirty="0" smtClean="0"/>
              <a:t> činidlo (struktura, funkce)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97560" y="6399976"/>
            <a:ext cx="5266928" cy="3413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400" dirty="0" smtClean="0">
                <a:hlinkClick r:id="rId2"/>
              </a:rPr>
              <a:t>http://www.</a:t>
            </a:r>
            <a:r>
              <a:rPr lang="cs-CZ" sz="1400" dirty="0" err="1" smtClean="0">
                <a:hlinkClick r:id="rId2"/>
              </a:rPr>
              <a:t>synarchive.com</a:t>
            </a:r>
            <a:r>
              <a:rPr lang="cs-CZ" sz="1400" dirty="0" smtClean="0">
                <a:hlinkClick r:id="rId2"/>
              </a:rPr>
              <a:t>/</a:t>
            </a:r>
            <a:r>
              <a:rPr lang="cs-CZ" sz="1400" dirty="0" err="1" smtClean="0">
                <a:hlinkClick r:id="rId2"/>
              </a:rPr>
              <a:t>named</a:t>
            </a:r>
            <a:r>
              <a:rPr lang="cs-CZ" sz="1400" dirty="0" smtClean="0">
                <a:hlinkClick r:id="rId2"/>
              </a:rPr>
              <a:t>-</a:t>
            </a:r>
            <a:r>
              <a:rPr lang="cs-CZ" sz="1400" dirty="0" err="1" smtClean="0">
                <a:hlinkClick r:id="rId2"/>
              </a:rPr>
              <a:t>reactions</a:t>
            </a:r>
            <a:r>
              <a:rPr lang="cs-CZ" sz="1400" dirty="0" smtClean="0">
                <a:hlinkClick r:id="rId2"/>
              </a:rPr>
              <a:t>/</a:t>
            </a:r>
            <a:r>
              <a:rPr lang="cs-CZ" sz="1400" dirty="0" err="1" smtClean="0">
                <a:hlinkClick r:id="rId2"/>
              </a:rPr>
              <a:t>Tollens</a:t>
            </a:r>
            <a:r>
              <a:rPr lang="cs-CZ" sz="1400" dirty="0" smtClean="0">
                <a:hlinkClick r:id="rId2"/>
              </a:rPr>
              <a:t>_</a:t>
            </a:r>
            <a:r>
              <a:rPr lang="cs-CZ" sz="1400" dirty="0" err="1" smtClean="0">
                <a:hlinkClick r:id="rId2"/>
              </a:rPr>
              <a:t>Reaction</a:t>
            </a:r>
            <a:endParaRPr lang="cs-CZ" sz="1400" dirty="0"/>
          </a:p>
        </p:txBody>
      </p:sp>
      <p:pic>
        <p:nvPicPr>
          <p:cNvPr id="4" name="Obrázek 3" descr="Mechanism0013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1556792"/>
            <a:ext cx="8938388" cy="46800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80696"/>
          </a:xfrm>
        </p:spPr>
        <p:txBody>
          <a:bodyPr>
            <a:normAutofit/>
          </a:bodyPr>
          <a:lstStyle/>
          <a:p>
            <a:r>
              <a:rPr lang="cs-CZ" sz="4000" b="1" u="sng" dirty="0" smtClean="0"/>
              <a:t>Benediktovo činidlo (struktura, funkce)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6696744" cy="3888432"/>
          </a:xfrm>
        </p:spPr>
        <p:txBody>
          <a:bodyPr>
            <a:noAutofit/>
          </a:bodyPr>
          <a:lstStyle/>
          <a:p>
            <a:r>
              <a:rPr lang="cs-CZ" sz="2800" dirty="0" smtClean="0"/>
              <a:t>Jedná se v principu o obdobný test jako test za pomoc Fehlingova činidla.</a:t>
            </a:r>
          </a:p>
          <a:p>
            <a:r>
              <a:rPr lang="cs-CZ" sz="2800" dirty="0" smtClean="0"/>
              <a:t>Základem Benediktova činidla je vodný roztok </a:t>
            </a:r>
            <a:r>
              <a:rPr lang="cs-CZ" sz="2800" dirty="0" err="1" smtClean="0"/>
              <a:t>síanu</a:t>
            </a:r>
            <a:r>
              <a:rPr lang="cs-CZ" sz="2800" dirty="0" smtClean="0"/>
              <a:t> měďnatého CuSO4.</a:t>
            </a:r>
          </a:p>
          <a:p>
            <a:r>
              <a:rPr lang="cs-CZ" sz="2800" dirty="0" smtClean="0"/>
              <a:t>Druhou hlavní složkou je roztok citronanu sodného C</a:t>
            </a:r>
            <a:r>
              <a:rPr lang="cs-CZ" sz="2800" baseline="-25000" dirty="0" smtClean="0"/>
              <a:t>3</a:t>
            </a:r>
            <a:r>
              <a:rPr lang="cs-CZ" sz="2800" dirty="0" smtClean="0"/>
              <a:t>H</a:t>
            </a:r>
            <a:r>
              <a:rPr lang="cs-CZ" sz="2800" baseline="-25000" dirty="0" smtClean="0"/>
              <a:t>5</a:t>
            </a:r>
            <a:r>
              <a:rPr lang="cs-CZ" sz="2800" dirty="0" smtClean="0"/>
              <a:t>(OH)(</a:t>
            </a:r>
            <a:r>
              <a:rPr lang="cs-CZ" sz="2800" dirty="0" err="1" smtClean="0"/>
              <a:t>COONa</a:t>
            </a:r>
            <a:r>
              <a:rPr lang="cs-CZ" sz="2800" dirty="0" smtClean="0"/>
              <a:t>)</a:t>
            </a:r>
            <a:r>
              <a:rPr lang="cs-CZ" sz="2800" baseline="-25000" dirty="0" smtClean="0"/>
              <a:t>3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Oba roztoky slijeme do lahvičky z hnědého skla.</a:t>
            </a:r>
            <a:endParaRPr lang="cs-CZ" sz="2800" dirty="0"/>
          </a:p>
        </p:txBody>
      </p:sp>
      <p:pic>
        <p:nvPicPr>
          <p:cNvPr id="4" name="Obrázek 3" descr="benedict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48264" y="1484784"/>
            <a:ext cx="1930817" cy="23040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5" name="TextovéPole 4"/>
          <p:cNvSpPr txBox="1"/>
          <p:nvPr/>
        </p:nvSpPr>
        <p:spPr>
          <a:xfrm>
            <a:off x="5508104" y="4284385"/>
            <a:ext cx="3744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hlinkClick r:id="rId4"/>
              </a:rPr>
              <a:t>http://www.</a:t>
            </a:r>
            <a:r>
              <a:rPr lang="cs-CZ" sz="1400" dirty="0" err="1" smtClean="0">
                <a:hlinkClick r:id="rId4"/>
              </a:rPr>
              <a:t>cornellbiochem.org</a:t>
            </a:r>
            <a:r>
              <a:rPr lang="cs-CZ" sz="1400" dirty="0" smtClean="0">
                <a:hlinkClick r:id="rId4"/>
              </a:rPr>
              <a:t>/</a:t>
            </a:r>
            <a:r>
              <a:rPr lang="cs-CZ" sz="1400" dirty="0" err="1" smtClean="0">
                <a:hlinkClick r:id="rId4"/>
              </a:rPr>
              <a:t>history.html</a:t>
            </a:r>
            <a:endParaRPr lang="cs-CZ" sz="1400" dirty="0" smtClean="0"/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092292" y="3861048"/>
            <a:ext cx="2944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Stanley</a:t>
            </a:r>
            <a:r>
              <a:rPr lang="cs-CZ" b="1" dirty="0" smtClean="0">
                <a:solidFill>
                  <a:srgbClr val="FF0000"/>
                </a:solidFill>
              </a:rPr>
              <a:t> R0ssiter </a:t>
            </a:r>
            <a:r>
              <a:rPr lang="cs-CZ" b="1" dirty="0" err="1" smtClean="0">
                <a:solidFill>
                  <a:srgbClr val="FF0000"/>
                </a:solidFill>
              </a:rPr>
              <a:t>Benedict</a:t>
            </a:r>
            <a:endParaRPr lang="cs-CZ" b="1" dirty="0">
              <a:solidFill>
                <a:srgbClr val="FF0000"/>
              </a:solidFill>
            </a:endParaRPr>
          </a:p>
        </p:txBody>
      </p:sp>
      <p:grpSp>
        <p:nvGrpSpPr>
          <p:cNvPr id="12" name="Skupina 11"/>
          <p:cNvGrpSpPr/>
          <p:nvPr/>
        </p:nvGrpSpPr>
        <p:grpSpPr>
          <a:xfrm>
            <a:off x="250825" y="4905375"/>
            <a:ext cx="8785225" cy="1187450"/>
            <a:chOff x="250825" y="4869061"/>
            <a:chExt cx="8785225" cy="1187450"/>
          </a:xfrm>
        </p:grpSpPr>
        <p:graphicFrame>
          <p:nvGraphicFramePr>
            <p:cNvPr id="22530" name="Object 2"/>
            <p:cNvGraphicFramePr>
              <a:graphicFrameLocks noChangeAspect="1"/>
            </p:cNvGraphicFramePr>
            <p:nvPr/>
          </p:nvGraphicFramePr>
          <p:xfrm>
            <a:off x="250825" y="4869061"/>
            <a:ext cx="4911725" cy="539750"/>
          </p:xfrm>
          <a:graphic>
            <a:graphicData uri="http://schemas.openxmlformats.org/presentationml/2006/ole">
              <p:oleObj spid="_x0000_s22530" name="ChemSketch" r:id="rId5" imgW="3194280" imgH="350640" progId="">
                <p:embed/>
              </p:oleObj>
            </a:graphicData>
          </a:graphic>
        </p:graphicFrame>
        <p:graphicFrame>
          <p:nvGraphicFramePr>
            <p:cNvPr id="22531" name="Object 3"/>
            <p:cNvGraphicFramePr>
              <a:graphicFrameLocks noChangeAspect="1"/>
            </p:cNvGraphicFramePr>
            <p:nvPr/>
          </p:nvGraphicFramePr>
          <p:xfrm>
            <a:off x="2925763" y="5516761"/>
            <a:ext cx="6110287" cy="539750"/>
          </p:xfrm>
          <a:graphic>
            <a:graphicData uri="http://schemas.openxmlformats.org/presentationml/2006/ole">
              <p:oleObj spid="_x0000_s22531" name="ChemSketch" r:id="rId6" imgW="3971520" imgH="350640" progId="">
                <p:embed/>
              </p:oleObj>
            </a:graphicData>
          </a:graphic>
        </p:graphicFrame>
        <p:graphicFrame>
          <p:nvGraphicFramePr>
            <p:cNvPr id="22532" name="Object 4"/>
            <p:cNvGraphicFramePr>
              <a:graphicFrameLocks noChangeAspect="1"/>
            </p:cNvGraphicFramePr>
            <p:nvPr/>
          </p:nvGraphicFramePr>
          <p:xfrm>
            <a:off x="4787900" y="4996061"/>
            <a:ext cx="1039813" cy="233363"/>
          </p:xfrm>
          <a:graphic>
            <a:graphicData uri="http://schemas.openxmlformats.org/presentationml/2006/ole">
              <p:oleObj spid="_x0000_s22532" name="ChemSketch" r:id="rId7" imgW="557640" imgH="124920" progId="">
                <p:embed/>
              </p:oleObj>
            </a:graphicData>
          </a:graphic>
        </p:graphicFrame>
        <p:graphicFrame>
          <p:nvGraphicFramePr>
            <p:cNvPr id="22533" name="Object 5"/>
            <p:cNvGraphicFramePr>
              <a:graphicFrameLocks noChangeAspect="1"/>
            </p:cNvGraphicFramePr>
            <p:nvPr/>
          </p:nvGraphicFramePr>
          <p:xfrm>
            <a:off x="1979613" y="5715199"/>
            <a:ext cx="1039812" cy="233362"/>
          </p:xfrm>
          <a:graphic>
            <a:graphicData uri="http://schemas.openxmlformats.org/presentationml/2006/ole">
              <p:oleObj spid="_x0000_s22533" name="ChemSketch" r:id="rId8" imgW="557640" imgH="124920" progId="">
                <p:embed/>
              </p:oleObj>
            </a:graphicData>
          </a:graphic>
        </p:graphicFrame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cs-CZ" sz="4000" b="1" u="sng" dirty="0" smtClean="0"/>
              <a:t>Benediktovo činidlo (struktura, funkce)</a:t>
            </a:r>
            <a:endParaRPr lang="cs-CZ" sz="4000" dirty="0"/>
          </a:p>
        </p:txBody>
      </p:sp>
      <p:pic>
        <p:nvPicPr>
          <p:cNvPr id="4" name="Zástupný symbol pro obsah 3" descr="I0000a0qbVUn05s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228184" y="1629224"/>
            <a:ext cx="2570400" cy="3240000"/>
          </a:xfrm>
          <a:ln w="12700">
            <a:solidFill>
              <a:schemeClr val="tx1"/>
            </a:solidFill>
          </a:ln>
        </p:spPr>
      </p:pic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3360613" y="5589240"/>
          <a:ext cx="5603875" cy="1062038"/>
        </p:xfrm>
        <a:graphic>
          <a:graphicData uri="http://schemas.openxmlformats.org/presentationml/2006/ole">
            <p:oleObj spid="_x0000_s23555" name="ChemSketch" r:id="rId4" imgW="3703320" imgH="700920" progId="">
              <p:embed/>
            </p:oleObj>
          </a:graphicData>
        </a:graphic>
      </p:graphicFrame>
      <p:grpSp>
        <p:nvGrpSpPr>
          <p:cNvPr id="13" name="Skupina 12"/>
          <p:cNvGrpSpPr/>
          <p:nvPr/>
        </p:nvGrpSpPr>
        <p:grpSpPr>
          <a:xfrm>
            <a:off x="2449586" y="4869160"/>
            <a:ext cx="6730926" cy="1065213"/>
            <a:chOff x="145330" y="4869160"/>
            <a:chExt cx="6730926" cy="1065213"/>
          </a:xfrm>
        </p:grpSpPr>
        <p:graphicFrame>
          <p:nvGraphicFramePr>
            <p:cNvPr id="23554" name="Object 2"/>
            <p:cNvGraphicFramePr>
              <a:graphicFrameLocks noChangeAspect="1"/>
            </p:cNvGraphicFramePr>
            <p:nvPr/>
          </p:nvGraphicFramePr>
          <p:xfrm>
            <a:off x="145330" y="4869160"/>
            <a:ext cx="5938838" cy="1065213"/>
          </p:xfrm>
          <a:graphic>
            <a:graphicData uri="http://schemas.openxmlformats.org/presentationml/2006/ole">
              <p:oleObj spid="_x0000_s23554" name="ChemSketch" r:id="rId5" imgW="3929040" imgH="704160" progId="">
                <p:embed/>
              </p:oleObj>
            </a:graphicData>
          </a:graphic>
        </p:graphicFrame>
        <p:graphicFrame>
          <p:nvGraphicFramePr>
            <p:cNvPr id="23556" name="Object 4"/>
            <p:cNvGraphicFramePr>
              <a:graphicFrameLocks noChangeAspect="1"/>
            </p:cNvGraphicFramePr>
            <p:nvPr/>
          </p:nvGraphicFramePr>
          <p:xfrm>
            <a:off x="5836443" y="5355877"/>
            <a:ext cx="1039813" cy="233363"/>
          </p:xfrm>
          <a:graphic>
            <a:graphicData uri="http://schemas.openxmlformats.org/presentationml/2006/ole">
              <p:oleObj spid="_x0000_s23556" name="ChemSketch" r:id="rId6" imgW="557640" imgH="124920" progId="">
                <p:embed/>
              </p:oleObj>
            </a:graphicData>
          </a:graphic>
        </p:graphicFrame>
      </p:grpSp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2452067" y="6021288"/>
          <a:ext cx="1039813" cy="233363"/>
        </p:xfrm>
        <a:graphic>
          <a:graphicData uri="http://schemas.openxmlformats.org/presentationml/2006/ole">
            <p:oleObj spid="_x0000_s23557" name="ChemSketch" r:id="rId7" imgW="557640" imgH="124920" progId="">
              <p:embed/>
            </p:oleObj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179512" y="1412776"/>
            <a:ext cx="633670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Benediktův roztok se přidá k redukujícímu sacharidu s přítomnou aldehydickou skupinu. Zahřívá se. Kapalina se barví nejprve zeleně, nakonec se vylučuje červený oxid měďný Cu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O. Měď se redukuje z </a:t>
            </a:r>
            <a:r>
              <a:rPr lang="cs-CZ" sz="2800" dirty="0" err="1" smtClean="0"/>
              <a:t>ox.č</a:t>
            </a:r>
            <a:r>
              <a:rPr lang="cs-CZ" sz="2800" dirty="0" smtClean="0"/>
              <a:t>. +II na +I, uhlík karbonylové skupiny se formálně oxiduje z </a:t>
            </a:r>
            <a:r>
              <a:rPr lang="cs-CZ" sz="2800" dirty="0" err="1" smtClean="0"/>
              <a:t>ox.č</a:t>
            </a:r>
            <a:r>
              <a:rPr lang="cs-CZ" sz="2800" dirty="0" smtClean="0"/>
              <a:t>. +I na +III.</a:t>
            </a:r>
            <a:endParaRPr lang="cs-CZ" sz="28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382632" y="4941168"/>
            <a:ext cx="4761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hlinkClick r:id="rId8"/>
              </a:rPr>
              <a:t>http://fphoto.photoshelter.com/image/I0000a0qbVUn05s8</a:t>
            </a:r>
            <a:endParaRPr lang="cs-CZ" sz="1400" dirty="0"/>
          </a:p>
        </p:txBody>
      </p:sp>
      <p:pic>
        <p:nvPicPr>
          <p:cNvPr id="12" name="Obrázek 11" descr="Benedict's Test.JPG"/>
          <p:cNvPicPr>
            <a:picLocks noChangeAspect="1"/>
          </p:cNvPicPr>
          <p:nvPr/>
        </p:nvPicPr>
        <p:blipFill>
          <a:blip r:embed="rId9" cstate="print">
            <a:lum bright="23000" contrast="13000"/>
          </a:blip>
          <a:stretch>
            <a:fillRect/>
          </a:stretch>
        </p:blipFill>
        <p:spPr>
          <a:xfrm>
            <a:off x="83768" y="4869360"/>
            <a:ext cx="2400000" cy="180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sp>
        <p:nvSpPr>
          <p:cNvPr id="14" name="TextovéPole 13"/>
          <p:cNvSpPr txBox="1"/>
          <p:nvPr/>
        </p:nvSpPr>
        <p:spPr>
          <a:xfrm>
            <a:off x="2484986" y="6525344"/>
            <a:ext cx="4175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hlinkClick r:id="rId10"/>
              </a:rPr>
              <a:t>http://faculty.ksu.edu.sa/27502/Pages/pictures.aspx</a:t>
            </a:r>
            <a:endParaRPr lang="cs-CZ" sz="1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856" y="33265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cs-CZ" sz="4000" b="1" u="sng" dirty="0" smtClean="0"/>
              <a:t>Chemické reakce monosacharidů</a:t>
            </a:r>
            <a:br>
              <a:rPr lang="cs-CZ" sz="4000" b="1" u="sng" dirty="0" smtClean="0"/>
            </a:br>
            <a:r>
              <a:rPr lang="cs-CZ" sz="4000" b="1" u="sng" dirty="0" smtClean="0"/>
              <a:t>OXIDACE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4581128"/>
            <a:ext cx="9144000" cy="2088232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Účinkem silnějších </a:t>
            </a:r>
            <a:r>
              <a:rPr lang="cs-CZ" sz="2800" dirty="0" err="1" smtClean="0"/>
              <a:t>ox</a:t>
            </a:r>
            <a:r>
              <a:rPr lang="cs-CZ" sz="2800" dirty="0" smtClean="0"/>
              <a:t>. činidel je oxidována aldehydická i primární alkoholová funkční skupina za vzniku </a:t>
            </a:r>
            <a:r>
              <a:rPr lang="cs-CZ" sz="2800" b="1" dirty="0" smtClean="0"/>
              <a:t>ALDAROVÝCH KYSELIN.</a:t>
            </a:r>
            <a:br>
              <a:rPr lang="cs-CZ" sz="2800" b="1" dirty="0" smtClean="0"/>
            </a:br>
            <a:r>
              <a:rPr lang="cs-CZ" sz="2800" dirty="0" smtClean="0"/>
              <a:t>Název iontu odvozen od </a:t>
            </a:r>
            <a:r>
              <a:rPr lang="cs-CZ" sz="2800" b="1" dirty="0" smtClean="0"/>
              <a:t>názvu původní </a:t>
            </a:r>
            <a:r>
              <a:rPr lang="cs-CZ" sz="2800" b="1" dirty="0" err="1" smtClean="0"/>
              <a:t>aldosy</a:t>
            </a:r>
            <a:r>
              <a:rPr lang="cs-CZ" sz="2800" b="1" dirty="0" smtClean="0"/>
              <a:t> + koncovka </a:t>
            </a:r>
            <a:r>
              <a:rPr lang="cs-CZ" sz="2800" b="1" u="sng" dirty="0" smtClean="0">
                <a:solidFill>
                  <a:srgbClr val="FF0000"/>
                </a:solidFill>
              </a:rPr>
              <a:t>– </a:t>
            </a:r>
            <a:r>
              <a:rPr lang="cs-CZ" sz="2800" b="1" u="sng" dirty="0" err="1" smtClean="0">
                <a:solidFill>
                  <a:srgbClr val="FF0000"/>
                </a:solidFill>
              </a:rPr>
              <a:t>arát</a:t>
            </a:r>
            <a:r>
              <a:rPr lang="cs-CZ" sz="2800" dirty="0" smtClean="0"/>
              <a:t> (např. k. </a:t>
            </a:r>
            <a:r>
              <a:rPr lang="cs-CZ" sz="2800" dirty="0" err="1" smtClean="0"/>
              <a:t>glukarová</a:t>
            </a:r>
            <a:r>
              <a:rPr lang="cs-CZ" sz="2800" dirty="0" smtClean="0"/>
              <a:t> – </a:t>
            </a:r>
            <a:r>
              <a:rPr lang="cs-CZ" sz="2800" dirty="0" err="1" smtClean="0"/>
              <a:t>glukarát</a:t>
            </a:r>
            <a:r>
              <a:rPr lang="cs-CZ" sz="2800" dirty="0" smtClean="0"/>
              <a:t>).</a:t>
            </a:r>
          </a:p>
          <a:p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79512" y="3861048"/>
            <a:ext cx="2519344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  <a:sym typeface="Symbol"/>
              </a:rPr>
              <a:t>-D-</a:t>
            </a:r>
            <a:r>
              <a:rPr lang="cs-CZ" sz="2000" b="1" dirty="0" err="1" smtClean="0">
                <a:solidFill>
                  <a:srgbClr val="FF0000"/>
                </a:solidFill>
                <a:sym typeface="Symbol"/>
              </a:rPr>
              <a:t>glukopyranosa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791661" y="3861048"/>
            <a:ext cx="1419363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D-glukosa</a:t>
            </a:r>
            <a:endParaRPr lang="cs-CZ" sz="2000" b="1" dirty="0">
              <a:solidFill>
                <a:srgbClr val="FF0000"/>
              </a:solidFill>
            </a:endParaRPr>
          </a:p>
        </p:txBody>
      </p:sp>
      <p:grpSp>
        <p:nvGrpSpPr>
          <p:cNvPr id="16" name="Skupina 15"/>
          <p:cNvGrpSpPr/>
          <p:nvPr/>
        </p:nvGrpSpPr>
        <p:grpSpPr>
          <a:xfrm>
            <a:off x="1186688" y="1484784"/>
            <a:ext cx="5948611" cy="2961620"/>
            <a:chOff x="1431701" y="1907540"/>
            <a:chExt cx="5948611" cy="2961620"/>
          </a:xfrm>
        </p:grpSpPr>
        <p:grpSp>
          <p:nvGrpSpPr>
            <p:cNvPr id="12" name="Skupina 11"/>
            <p:cNvGrpSpPr/>
            <p:nvPr/>
          </p:nvGrpSpPr>
          <p:grpSpPr>
            <a:xfrm>
              <a:off x="1431701" y="2060848"/>
              <a:ext cx="5948611" cy="2661965"/>
              <a:chOff x="250825" y="2060848"/>
              <a:chExt cx="5948611" cy="2661965"/>
            </a:xfrm>
          </p:grpSpPr>
          <p:graphicFrame>
            <p:nvGraphicFramePr>
              <p:cNvPr id="24578" name="Object 2"/>
              <p:cNvGraphicFramePr>
                <a:graphicFrameLocks noChangeAspect="1"/>
              </p:cNvGraphicFramePr>
              <p:nvPr/>
            </p:nvGraphicFramePr>
            <p:xfrm>
              <a:off x="250825" y="2361679"/>
              <a:ext cx="3897313" cy="2003425"/>
            </p:xfrm>
            <a:graphic>
              <a:graphicData uri="http://schemas.openxmlformats.org/presentationml/2006/ole">
                <p:oleObj spid="_x0000_s24578" name="ChemSketch" r:id="rId3" imgW="2572560" imgH="1323000" progId="">
                  <p:embed/>
                </p:oleObj>
              </a:graphicData>
            </a:graphic>
          </p:graphicFrame>
          <p:graphicFrame>
            <p:nvGraphicFramePr>
              <p:cNvPr id="24579" name="Object 3"/>
              <p:cNvGraphicFramePr>
                <a:graphicFrameLocks noChangeAspect="1"/>
              </p:cNvGraphicFramePr>
              <p:nvPr/>
            </p:nvGraphicFramePr>
            <p:xfrm>
              <a:off x="5004048" y="2357487"/>
              <a:ext cx="1195388" cy="2079625"/>
            </p:xfrm>
            <a:graphic>
              <a:graphicData uri="http://schemas.openxmlformats.org/presentationml/2006/ole">
                <p:oleObj spid="_x0000_s24579" name="ChemSketch" r:id="rId4" imgW="798480" imgH="1386720" progId="">
                  <p:embed/>
                </p:oleObj>
              </a:graphicData>
            </a:graphic>
          </p:graphicFrame>
          <p:graphicFrame>
            <p:nvGraphicFramePr>
              <p:cNvPr id="24580" name="Object 4"/>
              <p:cNvGraphicFramePr>
                <a:graphicFrameLocks noChangeAspect="1"/>
              </p:cNvGraphicFramePr>
              <p:nvPr/>
            </p:nvGraphicFramePr>
            <p:xfrm>
              <a:off x="4093269" y="2996952"/>
              <a:ext cx="766763" cy="541338"/>
            </p:xfrm>
            <a:graphic>
              <a:graphicData uri="http://schemas.openxmlformats.org/presentationml/2006/ole">
                <p:oleObj spid="_x0000_s24580" name="ChemSketch" r:id="rId5" imgW="408600" imgH="289440" progId="">
                  <p:embed/>
                </p:oleObj>
              </a:graphicData>
            </a:graphic>
          </p:graphicFrame>
          <p:graphicFrame>
            <p:nvGraphicFramePr>
              <p:cNvPr id="24581" name="Object 5"/>
              <p:cNvGraphicFramePr>
                <a:graphicFrameLocks noChangeAspect="1"/>
              </p:cNvGraphicFramePr>
              <p:nvPr/>
            </p:nvGraphicFramePr>
            <p:xfrm>
              <a:off x="3923928" y="3400673"/>
              <a:ext cx="1147763" cy="460375"/>
            </p:xfrm>
            <a:graphic>
              <a:graphicData uri="http://schemas.openxmlformats.org/presentationml/2006/ole">
                <p:oleObj spid="_x0000_s24581" name="ChemSketch" r:id="rId6" imgW="609480" imgH="243720" progId="">
                  <p:embed/>
                </p:oleObj>
              </a:graphicData>
            </a:graphic>
          </p:graphicFrame>
          <p:graphicFrame>
            <p:nvGraphicFramePr>
              <p:cNvPr id="24582" name="Object 6"/>
              <p:cNvGraphicFramePr>
                <a:graphicFrameLocks noChangeAspect="1"/>
              </p:cNvGraphicFramePr>
              <p:nvPr/>
            </p:nvGraphicFramePr>
            <p:xfrm>
              <a:off x="4067175" y="3374578"/>
              <a:ext cx="877888" cy="198438"/>
            </p:xfrm>
            <a:graphic>
              <a:graphicData uri="http://schemas.openxmlformats.org/presentationml/2006/ole">
                <p:oleObj spid="_x0000_s24582" name="ChemSketch" r:id="rId7" imgW="557640" imgH="124920" progId="">
                  <p:embed/>
                </p:oleObj>
              </a:graphicData>
            </a:graphic>
          </p:graphicFrame>
          <p:graphicFrame>
            <p:nvGraphicFramePr>
              <p:cNvPr id="24583" name="Object 7"/>
              <p:cNvGraphicFramePr>
                <a:graphicFrameLocks/>
              </p:cNvGraphicFramePr>
              <p:nvPr/>
            </p:nvGraphicFramePr>
            <p:xfrm>
              <a:off x="3391520" y="2060848"/>
              <a:ext cx="2260600" cy="427037"/>
            </p:xfrm>
            <a:graphic>
              <a:graphicData uri="http://schemas.openxmlformats.org/presentationml/2006/ole">
                <p:oleObj spid="_x0000_s24583" name="ChemSketch" r:id="rId8" imgW="1359360" imgH="426600" progId="">
                  <p:embed/>
                </p:oleObj>
              </a:graphicData>
            </a:graphic>
          </p:graphicFrame>
          <p:graphicFrame>
            <p:nvGraphicFramePr>
              <p:cNvPr id="24584" name="Object 8"/>
              <p:cNvGraphicFramePr>
                <a:graphicFrameLocks/>
              </p:cNvGraphicFramePr>
              <p:nvPr/>
            </p:nvGraphicFramePr>
            <p:xfrm>
              <a:off x="3413745" y="4292600"/>
              <a:ext cx="2238375" cy="430213"/>
            </p:xfrm>
            <a:graphic>
              <a:graphicData uri="http://schemas.openxmlformats.org/presentationml/2006/ole">
                <p:oleObj spid="_x0000_s24584" name="ChemSketch" r:id="rId9" imgW="1374480" imgH="429840" progId="">
                  <p:embed/>
                </p:oleObj>
              </a:graphicData>
            </a:graphic>
          </p:graphicFrame>
        </p:grpSp>
        <p:sp>
          <p:nvSpPr>
            <p:cNvPr id="14" name="TextovéPole 13"/>
            <p:cNvSpPr txBox="1"/>
            <p:nvPr/>
          </p:nvSpPr>
          <p:spPr>
            <a:xfrm>
              <a:off x="5148064" y="1907540"/>
              <a:ext cx="1013354" cy="3693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</a:rPr>
                <a:t>oxidace</a:t>
              </a:r>
              <a:endParaRPr lang="cs-CZ" b="1" dirty="0">
                <a:solidFill>
                  <a:srgbClr val="FF0000"/>
                </a:solidFill>
              </a:endParaRPr>
            </a:p>
          </p:txBody>
        </p:sp>
        <p:sp>
          <p:nvSpPr>
            <p:cNvPr id="15" name="Obdélník 14"/>
            <p:cNvSpPr/>
            <p:nvPr/>
          </p:nvSpPr>
          <p:spPr>
            <a:xfrm>
              <a:off x="5214830" y="4499828"/>
              <a:ext cx="1013354" cy="3693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FF0000"/>
              </a:solidFill>
            </a:ln>
          </p:spPr>
          <p:txBody>
            <a:bodyPr wrap="none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</a:rPr>
                <a:t>oxidace</a:t>
              </a:r>
              <a:endParaRPr lang="cs-CZ" b="1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18" name="Přímá spojovací šipka 17"/>
          <p:cNvCxnSpPr/>
          <p:nvPr/>
        </p:nvCxnSpPr>
        <p:spPr>
          <a:xfrm flipV="1">
            <a:off x="3347864" y="3645024"/>
            <a:ext cx="720080" cy="216024"/>
          </a:xfrm>
          <a:prstGeom prst="straightConnector1">
            <a:avLst/>
          </a:prstGeom>
          <a:ln w="12700">
            <a:solidFill>
              <a:srgbClr val="FF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6588224" y="4077072"/>
            <a:ext cx="2463047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kyselina </a:t>
            </a:r>
            <a:r>
              <a:rPr lang="cs-CZ" sz="2000" b="1" dirty="0" err="1" smtClean="0">
                <a:solidFill>
                  <a:srgbClr val="FF0000"/>
                </a:solidFill>
              </a:rPr>
              <a:t>glukarová</a:t>
            </a:r>
            <a:endParaRPr lang="cs-CZ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24585" name="Object 9"/>
          <p:cNvGraphicFramePr>
            <a:graphicFrameLocks noChangeAspect="1"/>
          </p:cNvGraphicFramePr>
          <p:nvPr/>
        </p:nvGraphicFramePr>
        <p:xfrm>
          <a:off x="5868144" y="1124744"/>
          <a:ext cx="3365500" cy="604837"/>
        </p:xfrm>
        <a:graphic>
          <a:graphicData uri="http://schemas.openxmlformats.org/presentationml/2006/ole">
            <p:oleObj spid="_x0000_s24585" name="ChemSketch" r:id="rId10" imgW="1359360" imgH="243720" progId="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8520" y="704088"/>
            <a:ext cx="5709320" cy="1143000"/>
          </a:xfrm>
        </p:spPr>
        <p:txBody>
          <a:bodyPr>
            <a:noAutofit/>
          </a:bodyPr>
          <a:lstStyle/>
          <a:p>
            <a:pPr algn="ctr"/>
            <a:r>
              <a:rPr lang="cs-CZ" sz="4000" b="1" u="sng" dirty="0" smtClean="0"/>
              <a:t>Chemické reakce</a:t>
            </a:r>
            <a:br>
              <a:rPr lang="cs-CZ" sz="4000" b="1" u="sng" dirty="0" smtClean="0"/>
            </a:br>
            <a:r>
              <a:rPr lang="cs-CZ" sz="4000" b="1" u="sng" dirty="0" smtClean="0"/>
              <a:t>monosacharidů OXIDACE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4797152"/>
            <a:ext cx="9144000" cy="19888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 smtClean="0"/>
              <a:t>Účinkem </a:t>
            </a:r>
            <a:r>
              <a:rPr lang="cs-CZ" dirty="0" err="1" smtClean="0"/>
              <a:t>ox</a:t>
            </a:r>
            <a:r>
              <a:rPr lang="cs-CZ" dirty="0" smtClean="0"/>
              <a:t>. činidel při současném maskování </a:t>
            </a:r>
            <a:r>
              <a:rPr lang="cs-CZ" dirty="0" err="1" smtClean="0"/>
              <a:t>alehydické</a:t>
            </a:r>
            <a:r>
              <a:rPr lang="cs-CZ" dirty="0" smtClean="0"/>
              <a:t> skupiny je oxidována primární alkoholová funkční skupina za vzniku </a:t>
            </a:r>
            <a:r>
              <a:rPr lang="cs-CZ" b="1" dirty="0" smtClean="0"/>
              <a:t>ALDURONOVÝCH KYSELIN.</a:t>
            </a:r>
            <a:br>
              <a:rPr lang="cs-CZ" b="1" dirty="0" smtClean="0"/>
            </a:br>
            <a:r>
              <a:rPr lang="cs-CZ" dirty="0" smtClean="0"/>
              <a:t>Název iontu odvozen od </a:t>
            </a:r>
            <a:r>
              <a:rPr lang="cs-CZ" b="1" dirty="0" smtClean="0"/>
              <a:t>názvu původní </a:t>
            </a:r>
            <a:r>
              <a:rPr lang="cs-CZ" b="1" dirty="0" err="1" smtClean="0"/>
              <a:t>aldosy</a:t>
            </a:r>
            <a:r>
              <a:rPr lang="cs-CZ" b="1" dirty="0" smtClean="0"/>
              <a:t> + koncovka </a:t>
            </a:r>
            <a:r>
              <a:rPr lang="cs-CZ" b="1" u="sng" dirty="0" smtClean="0">
                <a:solidFill>
                  <a:srgbClr val="FF0000"/>
                </a:solidFill>
              </a:rPr>
              <a:t>– </a:t>
            </a:r>
            <a:r>
              <a:rPr lang="cs-CZ" b="1" u="sng" dirty="0" err="1" smtClean="0">
                <a:solidFill>
                  <a:srgbClr val="FF0000"/>
                </a:solidFill>
              </a:rPr>
              <a:t>uronát</a:t>
            </a:r>
            <a:r>
              <a:rPr lang="cs-CZ" dirty="0" smtClean="0"/>
              <a:t> (např. k. </a:t>
            </a:r>
            <a:r>
              <a:rPr lang="cs-CZ" dirty="0" err="1" smtClean="0"/>
              <a:t>glukuronová</a:t>
            </a:r>
            <a:r>
              <a:rPr lang="cs-CZ" dirty="0" smtClean="0"/>
              <a:t> – </a:t>
            </a:r>
            <a:r>
              <a:rPr lang="cs-CZ" dirty="0" err="1" smtClean="0"/>
              <a:t>glukuronát</a:t>
            </a:r>
            <a:r>
              <a:rPr lang="cs-CZ" dirty="0" smtClean="0"/>
              <a:t>).</a:t>
            </a:r>
          </a:p>
          <a:p>
            <a:endParaRPr lang="cs-CZ" sz="2800" dirty="0"/>
          </a:p>
        </p:txBody>
      </p:sp>
      <p:grpSp>
        <p:nvGrpSpPr>
          <p:cNvPr id="15" name="Skupina 14"/>
          <p:cNvGrpSpPr/>
          <p:nvPr/>
        </p:nvGrpSpPr>
        <p:grpSpPr>
          <a:xfrm>
            <a:off x="5436096" y="260648"/>
            <a:ext cx="3600400" cy="1323439"/>
            <a:chOff x="6228184" y="548680"/>
            <a:chExt cx="3600400" cy="1323439"/>
          </a:xfrm>
        </p:grpSpPr>
        <p:sp>
          <p:nvSpPr>
            <p:cNvPr id="13" name="Zaoblený obdélníkový popisek 12"/>
            <p:cNvSpPr/>
            <p:nvPr/>
          </p:nvSpPr>
          <p:spPr>
            <a:xfrm>
              <a:off x="6228184" y="620688"/>
              <a:ext cx="3600400" cy="1224136"/>
            </a:xfrm>
            <a:prstGeom prst="wedgeRoundRectCallout">
              <a:avLst>
                <a:gd name="adj1" fmla="val -43991"/>
                <a:gd name="adj2" fmla="val 74624"/>
                <a:gd name="adj3" fmla="val 16667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TextovéPole 13"/>
            <p:cNvSpPr txBox="1"/>
            <p:nvPr/>
          </p:nvSpPr>
          <p:spPr>
            <a:xfrm>
              <a:off x="6300192" y="548680"/>
              <a:ext cx="352839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 smtClean="0">
                  <a:solidFill>
                    <a:srgbClr val="FF0000"/>
                  </a:solidFill>
                </a:rPr>
                <a:t>Nezbytnost maskování snadno</a:t>
              </a:r>
              <a:br>
                <a:rPr lang="cs-CZ" sz="2000" dirty="0" smtClean="0">
                  <a:solidFill>
                    <a:srgbClr val="FF0000"/>
                  </a:solidFill>
                </a:rPr>
              </a:br>
              <a:r>
                <a:rPr lang="cs-CZ" sz="2000" dirty="0" smtClean="0">
                  <a:solidFill>
                    <a:srgbClr val="FF0000"/>
                  </a:solidFill>
                </a:rPr>
                <a:t> oxidovatelné aldehydické </a:t>
              </a:r>
              <a:br>
                <a:rPr lang="cs-CZ" sz="2000" dirty="0" smtClean="0">
                  <a:solidFill>
                    <a:srgbClr val="FF0000"/>
                  </a:solidFill>
                </a:rPr>
              </a:br>
              <a:r>
                <a:rPr lang="cs-CZ" sz="2000" dirty="0" smtClean="0">
                  <a:solidFill>
                    <a:srgbClr val="FF0000"/>
                  </a:solidFill>
                </a:rPr>
                <a:t>charakteristické funkční skupiny např. tvorba acetalu</a:t>
              </a:r>
              <a:endParaRPr lang="cs-CZ" sz="2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7" name="Skupina 16"/>
          <p:cNvGrpSpPr/>
          <p:nvPr/>
        </p:nvGrpSpPr>
        <p:grpSpPr>
          <a:xfrm>
            <a:off x="0" y="1772816"/>
            <a:ext cx="8862194" cy="2673588"/>
            <a:chOff x="111472" y="2276872"/>
            <a:chExt cx="8862194" cy="2673588"/>
          </a:xfrm>
        </p:grpSpPr>
        <p:graphicFrame>
          <p:nvGraphicFramePr>
            <p:cNvPr id="25602" name="Object 2"/>
            <p:cNvGraphicFramePr>
              <a:graphicFrameLocks noChangeAspect="1"/>
            </p:cNvGraphicFramePr>
            <p:nvPr/>
          </p:nvGraphicFramePr>
          <p:xfrm>
            <a:off x="111472" y="2424162"/>
            <a:ext cx="2300288" cy="2012950"/>
          </p:xfrm>
          <a:graphic>
            <a:graphicData uri="http://schemas.openxmlformats.org/presentationml/2006/ole">
              <p:oleObj spid="_x0000_s25602" name="ChemSketch" r:id="rId3" imgW="1313640" imgH="1149120" progId="">
                <p:embed/>
              </p:oleObj>
            </a:graphicData>
          </a:graphic>
        </p:graphicFrame>
        <p:graphicFrame>
          <p:nvGraphicFramePr>
            <p:cNvPr id="25603" name="Object 3"/>
            <p:cNvGraphicFramePr>
              <a:graphicFrameLocks noChangeAspect="1"/>
            </p:cNvGraphicFramePr>
            <p:nvPr/>
          </p:nvGraphicFramePr>
          <p:xfrm>
            <a:off x="2195736" y="3356992"/>
            <a:ext cx="993775" cy="271462"/>
          </p:xfrm>
          <a:graphic>
            <a:graphicData uri="http://schemas.openxmlformats.org/presentationml/2006/ole">
              <p:oleObj spid="_x0000_s25603" name="ChemSketch" r:id="rId4" imgW="594360" imgH="161640" progId="">
                <p:embed/>
              </p:oleObj>
            </a:graphicData>
          </a:graphic>
        </p:graphicFrame>
        <p:graphicFrame>
          <p:nvGraphicFramePr>
            <p:cNvPr id="25604" name="Object 4"/>
            <p:cNvGraphicFramePr>
              <a:graphicFrameLocks noChangeAspect="1"/>
            </p:cNvGraphicFramePr>
            <p:nvPr/>
          </p:nvGraphicFramePr>
          <p:xfrm>
            <a:off x="3059832" y="2276872"/>
            <a:ext cx="1504950" cy="2192337"/>
          </p:xfrm>
          <a:graphic>
            <a:graphicData uri="http://schemas.openxmlformats.org/presentationml/2006/ole">
              <p:oleObj spid="_x0000_s25604" name="ChemSketch" r:id="rId5" imgW="908280" imgH="1323000" progId="">
                <p:embed/>
              </p:oleObj>
            </a:graphicData>
          </a:graphic>
        </p:graphicFrame>
        <p:graphicFrame>
          <p:nvGraphicFramePr>
            <p:cNvPr id="25605" name="Object 5"/>
            <p:cNvGraphicFramePr>
              <a:graphicFrameLocks noChangeAspect="1"/>
            </p:cNvGraphicFramePr>
            <p:nvPr/>
          </p:nvGraphicFramePr>
          <p:xfrm>
            <a:off x="4283968" y="3365500"/>
            <a:ext cx="877887" cy="198438"/>
          </p:xfrm>
          <a:graphic>
            <a:graphicData uri="http://schemas.openxmlformats.org/presentationml/2006/ole">
              <p:oleObj spid="_x0000_s25605" name="ChemSketch" r:id="rId6" imgW="557640" imgH="124920" progId="">
                <p:embed/>
              </p:oleObj>
            </a:graphicData>
          </a:graphic>
        </p:graphicFrame>
        <p:graphicFrame>
          <p:nvGraphicFramePr>
            <p:cNvPr id="25606" name="Object 6"/>
            <p:cNvGraphicFramePr>
              <a:graphicFrameLocks noChangeAspect="1"/>
            </p:cNvGraphicFramePr>
            <p:nvPr/>
          </p:nvGraphicFramePr>
          <p:xfrm>
            <a:off x="5004048" y="2276872"/>
            <a:ext cx="1317625" cy="2292350"/>
          </p:xfrm>
          <a:graphic>
            <a:graphicData uri="http://schemas.openxmlformats.org/presentationml/2006/ole">
              <p:oleObj spid="_x0000_s25606" name="ChemSketch" r:id="rId7" imgW="798480" imgH="1386720" progId="">
                <p:embed/>
              </p:oleObj>
            </a:graphicData>
          </a:graphic>
        </p:graphicFrame>
        <p:graphicFrame>
          <p:nvGraphicFramePr>
            <p:cNvPr id="25607" name="Object 7"/>
            <p:cNvGraphicFramePr>
              <a:graphicFrameLocks noChangeAspect="1"/>
            </p:cNvGraphicFramePr>
            <p:nvPr/>
          </p:nvGraphicFramePr>
          <p:xfrm>
            <a:off x="6516216" y="2420888"/>
            <a:ext cx="2457450" cy="2008188"/>
          </p:xfrm>
          <a:graphic>
            <a:graphicData uri="http://schemas.openxmlformats.org/presentationml/2006/ole">
              <p:oleObj spid="_x0000_s25607" name="ChemSketch" r:id="rId8" imgW="1313640" imgH="1072800" progId="">
                <p:embed/>
              </p:oleObj>
            </a:graphicData>
          </a:graphic>
        </p:graphicFrame>
        <p:graphicFrame>
          <p:nvGraphicFramePr>
            <p:cNvPr id="25610" name="Object 10"/>
            <p:cNvGraphicFramePr>
              <a:graphicFrameLocks/>
            </p:cNvGraphicFramePr>
            <p:nvPr/>
          </p:nvGraphicFramePr>
          <p:xfrm>
            <a:off x="3707904" y="4365104"/>
            <a:ext cx="2130301" cy="430213"/>
          </p:xfrm>
          <a:graphic>
            <a:graphicData uri="http://schemas.openxmlformats.org/presentationml/2006/ole">
              <p:oleObj spid="_x0000_s25610" name="ChemSketch" r:id="rId9" imgW="1374480" imgH="429840" progId="">
                <p:embed/>
              </p:oleObj>
            </a:graphicData>
          </a:graphic>
        </p:graphicFrame>
        <p:sp>
          <p:nvSpPr>
            <p:cNvPr id="16" name="TextovéPole 15"/>
            <p:cNvSpPr txBox="1"/>
            <p:nvPr/>
          </p:nvSpPr>
          <p:spPr>
            <a:xfrm>
              <a:off x="4283968" y="4581128"/>
              <a:ext cx="1013354" cy="3693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</a:rPr>
                <a:t>oxidace</a:t>
              </a:r>
              <a:endParaRPr lang="cs-CZ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9" name="TextovéPole 18"/>
          <p:cNvSpPr txBox="1"/>
          <p:nvPr/>
        </p:nvSpPr>
        <p:spPr>
          <a:xfrm>
            <a:off x="107504" y="4064297"/>
            <a:ext cx="2519344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  <a:sym typeface="Symbol"/>
              </a:rPr>
              <a:t>-D-</a:t>
            </a:r>
            <a:r>
              <a:rPr lang="cs-CZ" sz="2000" b="1" dirty="0" err="1" smtClean="0">
                <a:solidFill>
                  <a:srgbClr val="FF0000"/>
                </a:solidFill>
                <a:sym typeface="Symbol"/>
              </a:rPr>
              <a:t>glukopyranosa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771800" y="4181018"/>
            <a:ext cx="1419363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D-glukosa</a:t>
            </a:r>
            <a:endParaRPr lang="cs-CZ" sz="2000" b="1" dirty="0">
              <a:solidFill>
                <a:srgbClr val="FF0000"/>
              </a:solidFill>
            </a:endParaRPr>
          </a:p>
        </p:txBody>
      </p:sp>
      <p:cxnSp>
        <p:nvCxnSpPr>
          <p:cNvPr id="22" name="Přímá spojovací šipka 21"/>
          <p:cNvCxnSpPr/>
          <p:nvPr/>
        </p:nvCxnSpPr>
        <p:spPr>
          <a:xfrm flipV="1">
            <a:off x="3255995" y="3501008"/>
            <a:ext cx="288032" cy="64807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6248938" y="4064297"/>
            <a:ext cx="2787558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kyselina </a:t>
            </a:r>
            <a:r>
              <a:rPr lang="cs-CZ" sz="2000" b="1" dirty="0" err="1" smtClean="0">
                <a:solidFill>
                  <a:srgbClr val="FF0000"/>
                </a:solidFill>
              </a:rPr>
              <a:t>glukuronová</a:t>
            </a:r>
            <a:endParaRPr lang="cs-CZ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25611" name="Object 11"/>
          <p:cNvGraphicFramePr>
            <a:graphicFrameLocks noChangeAspect="1"/>
          </p:cNvGraphicFramePr>
          <p:nvPr/>
        </p:nvGraphicFramePr>
        <p:xfrm>
          <a:off x="5580112" y="4437112"/>
          <a:ext cx="3567112" cy="568325"/>
        </p:xfrm>
        <a:graphic>
          <a:graphicData uri="http://schemas.openxmlformats.org/presentationml/2006/ole">
            <p:oleObj spid="_x0000_s25611" name="ChemSketch" r:id="rId10" imgW="1533240" imgH="243720" progId="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b="1" u="sng" dirty="0" smtClean="0"/>
              <a:t>Chemické reakce</a:t>
            </a:r>
            <a:br>
              <a:rPr lang="cs-CZ" sz="4000" b="1" u="sng" dirty="0" smtClean="0"/>
            </a:br>
            <a:r>
              <a:rPr lang="cs-CZ" sz="4000" b="1" u="sng" dirty="0" smtClean="0"/>
              <a:t>monosacharidů OXIDACE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935480"/>
            <a:ext cx="8784976" cy="1853560"/>
          </a:xfrm>
        </p:spPr>
        <p:txBody>
          <a:bodyPr>
            <a:noAutofit/>
          </a:bodyPr>
          <a:lstStyle/>
          <a:p>
            <a:r>
              <a:rPr lang="cs-CZ" sz="2800" dirty="0" smtClean="0"/>
              <a:t>Všechny cukerné kyseliny disociují při fyziologickém pH za vzniku </a:t>
            </a:r>
            <a:r>
              <a:rPr lang="cs-CZ" sz="2800" b="1" dirty="0" smtClean="0"/>
              <a:t>aniontů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Odštěpením vody dochází k </a:t>
            </a:r>
            <a:r>
              <a:rPr lang="cs-CZ" sz="2800" b="1" dirty="0" smtClean="0"/>
              <a:t>intramolekulární esterifikaci</a:t>
            </a:r>
            <a:r>
              <a:rPr lang="cs-CZ" sz="2800" dirty="0" smtClean="0"/>
              <a:t> za vzniku cyklických esterů - </a:t>
            </a:r>
            <a:r>
              <a:rPr lang="cs-CZ" sz="2800" b="1" dirty="0" smtClean="0">
                <a:solidFill>
                  <a:srgbClr val="FF0000"/>
                </a:solidFill>
              </a:rPr>
              <a:t>LAKTON</a:t>
            </a:r>
            <a:r>
              <a:rPr lang="cs-CZ" sz="2800" b="1" dirty="0" smtClean="0">
                <a:solidFill>
                  <a:srgbClr val="FF0000"/>
                </a:solidFill>
                <a:sym typeface="Symbol"/>
              </a:rPr>
              <a:t>Ů</a:t>
            </a:r>
            <a:endParaRPr lang="cs-CZ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1158131" y="3974231"/>
          <a:ext cx="6726237" cy="2551113"/>
        </p:xfrm>
        <a:graphic>
          <a:graphicData uri="http://schemas.openxmlformats.org/presentationml/2006/ole">
            <p:oleObj spid="_x0000_s29698" name="ChemSketch" r:id="rId3" imgW="4166640" imgH="1581840" progId="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cs-CZ" sz="4000" b="1" u="sng" dirty="0" smtClean="0"/>
              <a:t>Chemické reakce monosacharidů REDUKCE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4581128"/>
            <a:ext cx="9144000" cy="2232248"/>
          </a:xfrm>
        </p:spPr>
        <p:txBody>
          <a:bodyPr>
            <a:noAutofit/>
          </a:bodyPr>
          <a:lstStyle/>
          <a:p>
            <a:r>
              <a:rPr lang="cs-CZ" sz="2800" dirty="0" smtClean="0"/>
              <a:t>Redukce </a:t>
            </a:r>
            <a:r>
              <a:rPr lang="cs-CZ" sz="2800" dirty="0" err="1" smtClean="0"/>
              <a:t>aldos</a:t>
            </a:r>
            <a:r>
              <a:rPr lang="cs-CZ" sz="2800" dirty="0" smtClean="0"/>
              <a:t> a ketos </a:t>
            </a:r>
            <a:r>
              <a:rPr lang="cs-CZ" sz="2800" dirty="0" smtClean="0">
                <a:sym typeface="Symbol"/>
              </a:rPr>
              <a:t>BH</a:t>
            </a:r>
            <a:r>
              <a:rPr lang="cs-CZ" sz="2800" baseline="-25000" dirty="0" smtClean="0">
                <a:sym typeface="Symbol"/>
              </a:rPr>
              <a:t>4</a:t>
            </a:r>
            <a:r>
              <a:rPr lang="cs-CZ" sz="2800" dirty="0" smtClean="0">
                <a:sym typeface="Symbol"/>
              </a:rPr>
              <a:t></a:t>
            </a:r>
            <a:r>
              <a:rPr lang="cs-CZ" sz="2800" baseline="40000" dirty="0" smtClean="0">
                <a:sym typeface="Symbol"/>
              </a:rPr>
              <a:t>- </a:t>
            </a:r>
            <a:r>
              <a:rPr lang="cs-CZ" sz="2800" dirty="0" smtClean="0">
                <a:sym typeface="Symbol"/>
              </a:rPr>
              <a:t>nebo AlH</a:t>
            </a:r>
            <a:r>
              <a:rPr lang="cs-CZ" sz="2800" baseline="-25000" dirty="0" smtClean="0">
                <a:sym typeface="Symbol"/>
              </a:rPr>
              <a:t>4</a:t>
            </a:r>
            <a:r>
              <a:rPr lang="cs-CZ" sz="2800" dirty="0" smtClean="0">
                <a:sym typeface="Symbol"/>
              </a:rPr>
              <a:t></a:t>
            </a:r>
            <a:r>
              <a:rPr lang="cs-CZ" sz="2800" baseline="40000" dirty="0" smtClean="0">
                <a:sym typeface="Symbol"/>
              </a:rPr>
              <a:t>- </a:t>
            </a:r>
            <a:r>
              <a:rPr lang="cs-CZ" sz="2800" dirty="0" smtClean="0"/>
              <a:t>poskytuje </a:t>
            </a:r>
            <a:r>
              <a:rPr lang="cs-CZ" sz="2800" dirty="0" err="1" smtClean="0"/>
              <a:t>polyalkoholy</a:t>
            </a:r>
            <a:r>
              <a:rPr lang="cs-CZ" sz="2800" dirty="0" smtClean="0"/>
              <a:t> – </a:t>
            </a:r>
            <a:r>
              <a:rPr lang="cs-CZ" sz="2800" b="1" dirty="0" smtClean="0">
                <a:solidFill>
                  <a:srgbClr val="FF0000"/>
                </a:solidFill>
              </a:rPr>
              <a:t>ALDITOLY</a:t>
            </a:r>
          </a:p>
          <a:p>
            <a:r>
              <a:rPr lang="cs-CZ" sz="2800" dirty="0" smtClean="0"/>
              <a:t>Neustálé narušování rovnováhy vede až </a:t>
            </a:r>
            <a:r>
              <a:rPr lang="cs-CZ" sz="2800" dirty="0" err="1" smtClean="0"/>
              <a:t>kekvantitativnímu</a:t>
            </a:r>
            <a:r>
              <a:rPr lang="cs-CZ" sz="2800" dirty="0" smtClean="0"/>
              <a:t> zredukování veškerého monosacharidu </a:t>
            </a:r>
            <a:endParaRPr lang="cs-CZ" sz="2800" dirty="0"/>
          </a:p>
        </p:txBody>
      </p:sp>
      <p:grpSp>
        <p:nvGrpSpPr>
          <p:cNvPr id="22" name="Skupina 21"/>
          <p:cNvGrpSpPr/>
          <p:nvPr/>
        </p:nvGrpSpPr>
        <p:grpSpPr>
          <a:xfrm>
            <a:off x="899592" y="1452007"/>
            <a:ext cx="7402639" cy="3129121"/>
            <a:chOff x="1859715" y="1780109"/>
            <a:chExt cx="7402639" cy="3129121"/>
          </a:xfrm>
        </p:grpSpPr>
        <p:graphicFrame>
          <p:nvGraphicFramePr>
            <p:cNvPr id="26633" name="Object 9"/>
            <p:cNvGraphicFramePr>
              <a:graphicFrameLocks noChangeAspect="1"/>
            </p:cNvGraphicFramePr>
            <p:nvPr/>
          </p:nvGraphicFramePr>
          <p:xfrm>
            <a:off x="5148064" y="2924944"/>
            <a:ext cx="906463" cy="466725"/>
          </p:xfrm>
          <a:graphic>
            <a:graphicData uri="http://schemas.openxmlformats.org/presentationml/2006/ole">
              <p:oleObj spid="_x0000_s26633" name="ChemSketch" r:id="rId3" imgW="560880" imgH="289440" progId="">
                <p:embed/>
              </p:oleObj>
            </a:graphicData>
          </a:graphic>
        </p:graphicFrame>
        <p:graphicFrame>
          <p:nvGraphicFramePr>
            <p:cNvPr id="26634" name="Object 10"/>
            <p:cNvGraphicFramePr>
              <a:graphicFrameLocks noChangeAspect="1"/>
            </p:cNvGraphicFramePr>
            <p:nvPr/>
          </p:nvGraphicFramePr>
          <p:xfrm>
            <a:off x="5262439" y="3320728"/>
            <a:ext cx="687388" cy="468312"/>
          </p:xfrm>
          <a:graphic>
            <a:graphicData uri="http://schemas.openxmlformats.org/presentationml/2006/ole">
              <p:oleObj spid="_x0000_s26634" name="ChemSketch" r:id="rId4" imgW="423720" imgH="289440" progId="">
                <p:embed/>
              </p:oleObj>
            </a:graphicData>
          </a:graphic>
        </p:graphicFrame>
        <p:graphicFrame>
          <p:nvGraphicFramePr>
            <p:cNvPr id="26626" name="Object 2"/>
            <p:cNvGraphicFramePr>
              <a:graphicFrameLocks noChangeAspect="1"/>
            </p:cNvGraphicFramePr>
            <p:nvPr/>
          </p:nvGraphicFramePr>
          <p:xfrm>
            <a:off x="2051720" y="2492896"/>
            <a:ext cx="488950" cy="2044700"/>
          </p:xfrm>
          <a:graphic>
            <a:graphicData uri="http://schemas.openxmlformats.org/presentationml/2006/ole">
              <p:oleObj spid="_x0000_s26626" name="ChemSketch" r:id="rId5" imgW="317160" imgH="1332000" progId="">
                <p:embed/>
              </p:oleObj>
            </a:graphicData>
          </a:graphic>
        </p:graphicFrame>
        <p:graphicFrame>
          <p:nvGraphicFramePr>
            <p:cNvPr id="26627" name="Object 3"/>
            <p:cNvGraphicFramePr>
              <a:graphicFrameLocks noChangeAspect="1"/>
            </p:cNvGraphicFramePr>
            <p:nvPr/>
          </p:nvGraphicFramePr>
          <p:xfrm>
            <a:off x="3789746" y="2428181"/>
            <a:ext cx="1479550" cy="2124075"/>
          </p:xfrm>
          <a:graphic>
            <a:graphicData uri="http://schemas.openxmlformats.org/presentationml/2006/ole">
              <p:oleObj spid="_x0000_s26627" name="ChemSketch" r:id="rId6" imgW="914400" imgH="1310760" progId="">
                <p:embed/>
              </p:oleObj>
            </a:graphicData>
          </a:graphic>
        </p:graphicFrame>
        <p:graphicFrame>
          <p:nvGraphicFramePr>
            <p:cNvPr id="26628" name="Object 4"/>
            <p:cNvGraphicFramePr>
              <a:graphicFrameLocks noChangeAspect="1"/>
            </p:cNvGraphicFramePr>
            <p:nvPr/>
          </p:nvGraphicFramePr>
          <p:xfrm>
            <a:off x="6156176" y="2492896"/>
            <a:ext cx="1539875" cy="2014537"/>
          </p:xfrm>
          <a:graphic>
            <a:graphicData uri="http://schemas.openxmlformats.org/presentationml/2006/ole">
              <p:oleObj spid="_x0000_s26628" name="ChemSketch" r:id="rId7" imgW="914400" imgH="1194840" progId="">
                <p:embed/>
              </p:oleObj>
            </a:graphicData>
          </a:graphic>
        </p:graphicFrame>
        <p:graphicFrame>
          <p:nvGraphicFramePr>
            <p:cNvPr id="26629" name="Object 5"/>
            <p:cNvGraphicFramePr>
              <a:graphicFrameLocks noChangeAspect="1"/>
            </p:cNvGraphicFramePr>
            <p:nvPr/>
          </p:nvGraphicFramePr>
          <p:xfrm>
            <a:off x="2627784" y="3284984"/>
            <a:ext cx="1062037" cy="220662"/>
          </p:xfrm>
          <a:graphic>
            <a:graphicData uri="http://schemas.openxmlformats.org/presentationml/2006/ole">
              <p:oleObj spid="_x0000_s26629" name="ChemSketch" r:id="rId8" imgW="545760" imgH="112680" progId="">
                <p:embed/>
              </p:oleObj>
            </a:graphicData>
          </a:graphic>
        </p:graphicFrame>
        <p:graphicFrame>
          <p:nvGraphicFramePr>
            <p:cNvPr id="26630" name="Object 6"/>
            <p:cNvGraphicFramePr>
              <a:graphicFrameLocks noChangeAspect="1"/>
            </p:cNvGraphicFramePr>
            <p:nvPr/>
          </p:nvGraphicFramePr>
          <p:xfrm>
            <a:off x="2915816" y="2968625"/>
            <a:ext cx="425450" cy="460375"/>
          </p:xfrm>
          <a:graphic>
            <a:graphicData uri="http://schemas.openxmlformats.org/presentationml/2006/ole">
              <p:oleObj spid="_x0000_s26630" name="ChemSketch" r:id="rId9" imgW="225720" imgH="243720" progId="">
                <p:embed/>
              </p:oleObj>
            </a:graphicData>
          </a:graphic>
        </p:graphicFrame>
        <p:graphicFrame>
          <p:nvGraphicFramePr>
            <p:cNvPr id="26631" name="Object 7"/>
            <p:cNvGraphicFramePr>
              <a:graphicFrameLocks noChangeAspect="1"/>
            </p:cNvGraphicFramePr>
            <p:nvPr/>
          </p:nvGraphicFramePr>
          <p:xfrm>
            <a:off x="2650629" y="3356992"/>
            <a:ext cx="1057275" cy="460375"/>
          </p:xfrm>
          <a:graphic>
            <a:graphicData uri="http://schemas.openxmlformats.org/presentationml/2006/ole">
              <p:oleObj spid="_x0000_s26631" name="ChemSketch" r:id="rId10" imgW="560880" imgH="243720" progId="">
                <p:embed/>
              </p:oleObj>
            </a:graphicData>
          </a:graphic>
        </p:graphicFrame>
        <p:graphicFrame>
          <p:nvGraphicFramePr>
            <p:cNvPr id="26632" name="Object 8"/>
            <p:cNvGraphicFramePr>
              <a:graphicFrameLocks noChangeAspect="1"/>
            </p:cNvGraphicFramePr>
            <p:nvPr/>
          </p:nvGraphicFramePr>
          <p:xfrm>
            <a:off x="5190431" y="3284984"/>
            <a:ext cx="1050925" cy="198437"/>
          </p:xfrm>
          <a:graphic>
            <a:graphicData uri="http://schemas.openxmlformats.org/presentationml/2006/ole">
              <p:oleObj spid="_x0000_s26632" name="ChemSketch" r:id="rId11" imgW="664560" imgH="124920" progId="">
                <p:embed/>
              </p:oleObj>
            </a:graphicData>
          </a:graphic>
        </p:graphicFrame>
        <p:graphicFrame>
          <p:nvGraphicFramePr>
            <p:cNvPr id="26635" name="Object 11"/>
            <p:cNvGraphicFramePr>
              <a:graphicFrameLocks/>
            </p:cNvGraphicFramePr>
            <p:nvPr/>
          </p:nvGraphicFramePr>
          <p:xfrm>
            <a:off x="2268538" y="2084388"/>
            <a:ext cx="2159000" cy="407987"/>
          </p:xfrm>
          <a:graphic>
            <a:graphicData uri="http://schemas.openxmlformats.org/presentationml/2006/ole">
              <p:oleObj spid="_x0000_s26635" name="ChemSketch" r:id="rId12" imgW="1478160" imgH="408600" progId="">
                <p:embed/>
              </p:oleObj>
            </a:graphicData>
          </a:graphic>
        </p:graphicFrame>
        <p:graphicFrame>
          <p:nvGraphicFramePr>
            <p:cNvPr id="26636" name="Object 12"/>
            <p:cNvGraphicFramePr>
              <a:graphicFrameLocks/>
            </p:cNvGraphicFramePr>
            <p:nvPr/>
          </p:nvGraphicFramePr>
          <p:xfrm>
            <a:off x="4572000" y="2126754"/>
            <a:ext cx="2159000" cy="438150"/>
          </p:xfrm>
          <a:graphic>
            <a:graphicData uri="http://schemas.openxmlformats.org/presentationml/2006/ole">
              <p:oleObj spid="_x0000_s26636" name="ChemSketch" r:id="rId13" imgW="1475280" imgH="438840" progId="">
                <p:embed/>
              </p:oleObj>
            </a:graphicData>
          </a:graphic>
        </p:graphicFrame>
        <p:sp>
          <p:nvSpPr>
            <p:cNvPr id="16" name="TextovéPole 15"/>
            <p:cNvSpPr txBox="1"/>
            <p:nvPr/>
          </p:nvSpPr>
          <p:spPr>
            <a:xfrm>
              <a:off x="2791245" y="1907540"/>
              <a:ext cx="1060675" cy="3693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</a:rPr>
                <a:t>redukce</a:t>
              </a:r>
              <a:endParaRPr lang="cs-CZ" b="1" dirty="0">
                <a:solidFill>
                  <a:srgbClr val="FF0000"/>
                </a:solidFill>
              </a:endParaRPr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5023493" y="1916832"/>
              <a:ext cx="1060675" cy="3693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</a:rPr>
                <a:t>redukce</a:t>
              </a:r>
              <a:endParaRPr lang="cs-CZ" b="1" dirty="0">
                <a:solidFill>
                  <a:srgbClr val="FF0000"/>
                </a:solidFill>
              </a:endParaRPr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3851920" y="4509120"/>
              <a:ext cx="1419363" cy="400110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cs-CZ" sz="2000" b="1" dirty="0" smtClean="0">
                  <a:solidFill>
                    <a:srgbClr val="FF0000"/>
                  </a:solidFill>
                </a:rPr>
                <a:t>D-glukosa</a:t>
              </a:r>
              <a:endParaRPr lang="cs-CZ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1859715" y="4509120"/>
              <a:ext cx="921919" cy="400110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cs-CZ" sz="2000" b="1" dirty="0" smtClean="0">
                  <a:solidFill>
                    <a:srgbClr val="FF0000"/>
                  </a:solidFill>
                </a:rPr>
                <a:t>hexan</a:t>
              </a:r>
              <a:endParaRPr lang="cs-CZ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7859406" y="4168567"/>
              <a:ext cx="1402948" cy="707886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2000" b="1" dirty="0" smtClean="0">
                  <a:solidFill>
                    <a:srgbClr val="FF0000"/>
                  </a:solidFill>
                </a:rPr>
                <a:t>D-</a:t>
              </a:r>
              <a:r>
                <a:rPr lang="cs-CZ" sz="2000" b="1" dirty="0" err="1" smtClean="0">
                  <a:solidFill>
                    <a:srgbClr val="FF0000"/>
                  </a:solidFill>
                </a:rPr>
                <a:t>glucitol</a:t>
              </a:r>
              <a:r>
                <a:rPr lang="cs-CZ" sz="2000" b="1" dirty="0" smtClean="0">
                  <a:solidFill>
                    <a:srgbClr val="FF0000"/>
                  </a:solidFill>
                </a:rPr>
                <a:t/>
              </a:r>
              <a:br>
                <a:rPr lang="cs-CZ" sz="2000" b="1" dirty="0" smtClean="0">
                  <a:solidFill>
                    <a:srgbClr val="FF0000"/>
                  </a:solidFill>
                </a:rPr>
              </a:br>
              <a:r>
                <a:rPr lang="cs-CZ" sz="2000" b="1" dirty="0" smtClean="0"/>
                <a:t>sorbit</a:t>
              </a:r>
              <a:endParaRPr lang="cs-CZ" sz="2000" b="1" dirty="0">
                <a:solidFill>
                  <a:srgbClr val="FF0000"/>
                </a:solidFill>
              </a:endParaRPr>
            </a:p>
          </p:txBody>
        </p:sp>
        <p:graphicFrame>
          <p:nvGraphicFramePr>
            <p:cNvPr id="26637" name="Object 13"/>
            <p:cNvGraphicFramePr>
              <a:graphicFrameLocks noChangeAspect="1"/>
            </p:cNvGraphicFramePr>
            <p:nvPr/>
          </p:nvGraphicFramePr>
          <p:xfrm>
            <a:off x="6948264" y="1780109"/>
            <a:ext cx="1997075" cy="712787"/>
          </p:xfrm>
          <a:graphic>
            <a:graphicData uri="http://schemas.openxmlformats.org/presentationml/2006/ole">
              <p:oleObj spid="_x0000_s26637" name="ChemSketch" r:id="rId14" imgW="685800" imgH="243720" progId="">
                <p:embed/>
              </p:oleObj>
            </a:graphicData>
          </a:graphic>
        </p:graphicFrame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cs-CZ" sz="4000" b="1" u="sng" dirty="0" smtClean="0"/>
              <a:t>Chemické reakce monosacharidů REDUKCE</a:t>
            </a:r>
            <a:endParaRPr lang="cs-CZ" sz="4000" dirty="0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700560" y="1340768"/>
          <a:ext cx="5823768" cy="4862699"/>
        </p:xfrm>
        <a:graphic>
          <a:graphicData uri="http://schemas.openxmlformats.org/presentationml/2006/ole">
            <p:oleObj spid="_x0000_s27650" name="ChemSketch" r:id="rId3" imgW="3508200" imgH="2928960" progId="">
              <p:embed/>
            </p:oleObj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763688" y="3532946"/>
            <a:ext cx="1419363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D-glukosa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775830" y="6125234"/>
            <a:ext cx="1500026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D-fruktosa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156176" y="3532946"/>
            <a:ext cx="1269899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D-</a:t>
            </a:r>
            <a:r>
              <a:rPr lang="cs-CZ" sz="2000" b="1" dirty="0" err="1" smtClean="0">
                <a:solidFill>
                  <a:srgbClr val="FF0000"/>
                </a:solidFill>
              </a:rPr>
              <a:t>gulosa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56176" y="6197242"/>
            <a:ext cx="1364861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L-glukosa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889132" y="4809346"/>
            <a:ext cx="1402948" cy="70788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FF0000"/>
                </a:solidFill>
              </a:rPr>
              <a:t>D-</a:t>
            </a:r>
            <a:r>
              <a:rPr lang="cs-CZ" sz="2000" b="1" dirty="0" err="1" smtClean="0">
                <a:solidFill>
                  <a:srgbClr val="FF0000"/>
                </a:solidFill>
              </a:rPr>
              <a:t>glucitol</a:t>
            </a:r>
            <a:r>
              <a:rPr lang="cs-CZ" sz="2000" b="1" dirty="0" smtClean="0">
                <a:solidFill>
                  <a:srgbClr val="FF0000"/>
                </a:solidFill>
              </a:rPr>
              <a:t/>
            </a:r>
            <a:br>
              <a:rPr lang="cs-CZ" sz="2000" b="1" dirty="0" smtClean="0">
                <a:solidFill>
                  <a:srgbClr val="FF0000"/>
                </a:solidFill>
              </a:rPr>
            </a:br>
            <a:r>
              <a:rPr lang="cs-CZ" sz="2000" b="1" dirty="0" smtClean="0"/>
              <a:t>sorbit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73494" y="2492896"/>
            <a:ext cx="600485" cy="307777"/>
          </a:xfrm>
          <a:prstGeom prst="rect">
            <a:avLst/>
          </a:prstGeom>
          <a:noFill/>
          <a:ln w="25400">
            <a:solidFill>
              <a:schemeClr val="accent5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solidFill>
                  <a:schemeClr val="accent5">
                    <a:lumMod val="75000"/>
                  </a:schemeClr>
                </a:solidFill>
              </a:rPr>
              <a:t>RED.</a:t>
            </a:r>
            <a:endParaRPr lang="cs-CZ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339667" y="2473151"/>
            <a:ext cx="600485" cy="307777"/>
          </a:xfrm>
          <a:prstGeom prst="rect">
            <a:avLst/>
          </a:prstGeom>
          <a:noFill/>
          <a:ln w="25400">
            <a:solidFill>
              <a:schemeClr val="accent5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solidFill>
                  <a:schemeClr val="accent5">
                    <a:lumMod val="75000"/>
                  </a:schemeClr>
                </a:solidFill>
              </a:rPr>
              <a:t>RED.</a:t>
            </a:r>
            <a:endParaRPr lang="cs-CZ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539467" y="4345359"/>
            <a:ext cx="600485" cy="307777"/>
          </a:xfrm>
          <a:prstGeom prst="rect">
            <a:avLst/>
          </a:prstGeom>
          <a:noFill/>
          <a:ln w="25400">
            <a:solidFill>
              <a:schemeClr val="accent5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solidFill>
                  <a:schemeClr val="accent5">
                    <a:lumMod val="75000"/>
                  </a:schemeClr>
                </a:solidFill>
              </a:rPr>
              <a:t>RED.</a:t>
            </a:r>
            <a:endParaRPr lang="cs-CZ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505742" y="3913311"/>
            <a:ext cx="600485" cy="307777"/>
          </a:xfrm>
          <a:prstGeom prst="rect">
            <a:avLst/>
          </a:prstGeom>
          <a:noFill/>
          <a:ln w="25400">
            <a:solidFill>
              <a:schemeClr val="accent5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solidFill>
                  <a:schemeClr val="accent5">
                    <a:lumMod val="75000"/>
                  </a:schemeClr>
                </a:solidFill>
              </a:rPr>
              <a:t>RED.</a:t>
            </a:r>
            <a:endParaRPr lang="cs-CZ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22" name="Skupina 21"/>
          <p:cNvGrpSpPr/>
          <p:nvPr/>
        </p:nvGrpSpPr>
        <p:grpSpPr>
          <a:xfrm>
            <a:off x="7812360" y="3140968"/>
            <a:ext cx="1080120" cy="1224136"/>
            <a:chOff x="7740352" y="2160240"/>
            <a:chExt cx="1080120" cy="1224136"/>
          </a:xfrm>
        </p:grpSpPr>
        <p:grpSp>
          <p:nvGrpSpPr>
            <p:cNvPr id="18" name="Skupina 17"/>
            <p:cNvGrpSpPr/>
            <p:nvPr/>
          </p:nvGrpSpPr>
          <p:grpSpPr>
            <a:xfrm>
              <a:off x="7740352" y="2564904"/>
              <a:ext cx="1080120" cy="819472"/>
              <a:chOff x="7740352" y="2564904"/>
              <a:chExt cx="1080120" cy="819472"/>
            </a:xfrm>
          </p:grpSpPr>
          <p:graphicFrame>
            <p:nvGraphicFramePr>
              <p:cNvPr id="14" name="Object 9"/>
              <p:cNvGraphicFramePr>
                <a:graphicFrameLocks noChangeAspect="1"/>
              </p:cNvGraphicFramePr>
              <p:nvPr/>
            </p:nvGraphicFramePr>
            <p:xfrm>
              <a:off x="7740352" y="2564904"/>
              <a:ext cx="906463" cy="466725"/>
            </p:xfrm>
            <a:graphic>
              <a:graphicData uri="http://schemas.openxmlformats.org/presentationml/2006/ole">
                <p:oleObj spid="_x0000_s27651" name="ChemSketch" r:id="rId4" imgW="560880" imgH="289440" progId="">
                  <p:embed/>
                </p:oleObj>
              </a:graphicData>
            </a:graphic>
          </p:graphicFrame>
          <p:graphicFrame>
            <p:nvGraphicFramePr>
              <p:cNvPr id="15" name="Object 10"/>
              <p:cNvGraphicFramePr>
                <a:graphicFrameLocks noChangeAspect="1"/>
              </p:cNvGraphicFramePr>
              <p:nvPr/>
            </p:nvGraphicFramePr>
            <p:xfrm>
              <a:off x="7884368" y="2916064"/>
              <a:ext cx="687388" cy="468312"/>
            </p:xfrm>
            <a:graphic>
              <a:graphicData uri="http://schemas.openxmlformats.org/presentationml/2006/ole">
                <p:oleObj spid="_x0000_s27652" name="ChemSketch" r:id="rId5" imgW="423720" imgH="289440" progId="">
                  <p:embed/>
                </p:oleObj>
              </a:graphicData>
            </a:graphic>
          </p:graphicFrame>
          <p:graphicFrame>
            <p:nvGraphicFramePr>
              <p:cNvPr id="16" name="Object 8"/>
              <p:cNvGraphicFramePr>
                <a:graphicFrameLocks noChangeAspect="1"/>
              </p:cNvGraphicFramePr>
              <p:nvPr/>
            </p:nvGraphicFramePr>
            <p:xfrm>
              <a:off x="7769547" y="2917651"/>
              <a:ext cx="1050925" cy="198437"/>
            </p:xfrm>
            <a:graphic>
              <a:graphicData uri="http://schemas.openxmlformats.org/presentationml/2006/ole">
                <p:oleObj spid="_x0000_s27653" name="ChemSketch" r:id="rId6" imgW="664560" imgH="124920" progId="">
                  <p:embed/>
                </p:oleObj>
              </a:graphicData>
            </a:graphic>
          </p:graphicFrame>
        </p:grpSp>
        <p:grpSp>
          <p:nvGrpSpPr>
            <p:cNvPr id="21" name="Skupina 20"/>
            <p:cNvGrpSpPr/>
            <p:nvPr/>
          </p:nvGrpSpPr>
          <p:grpSpPr>
            <a:xfrm>
              <a:off x="7812360" y="2160240"/>
              <a:ext cx="936104" cy="1152128"/>
              <a:chOff x="7812360" y="2179985"/>
              <a:chExt cx="936104" cy="1152128"/>
            </a:xfrm>
          </p:grpSpPr>
          <p:sp>
            <p:nvSpPr>
              <p:cNvPr id="19" name="Obdélník 18"/>
              <p:cNvSpPr/>
              <p:nvPr/>
            </p:nvSpPr>
            <p:spPr>
              <a:xfrm>
                <a:off x="7812360" y="2612033"/>
                <a:ext cx="936104" cy="720080"/>
              </a:xfrm>
              <a:prstGeom prst="rect">
                <a:avLst/>
              </a:prstGeom>
              <a:no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0" name="TextovéPole 19"/>
              <p:cNvSpPr txBox="1"/>
              <p:nvPr/>
            </p:nvSpPr>
            <p:spPr>
              <a:xfrm>
                <a:off x="7931955" y="2179985"/>
                <a:ext cx="600485" cy="307777"/>
              </a:xfrm>
              <a:prstGeom prst="rect">
                <a:avLst/>
              </a:prstGeom>
              <a:noFill/>
              <a:ln w="25400">
                <a:solidFill>
                  <a:schemeClr val="accent5">
                    <a:lumMod val="75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cs-CZ" sz="1400" b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RED.</a:t>
                </a:r>
                <a:endParaRPr lang="cs-CZ" sz="1400" b="1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cs-CZ" sz="4000" b="1" u="sng" dirty="0" smtClean="0"/>
              <a:t>Chemické reakce monosacharidů</a:t>
            </a:r>
            <a:br>
              <a:rPr lang="cs-CZ" sz="4000" b="1" u="sng" dirty="0" smtClean="0"/>
            </a:br>
            <a:r>
              <a:rPr lang="cs-CZ" sz="4000" b="1" u="sng" dirty="0" smtClean="0"/>
              <a:t>vznik esterů a etherů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28800"/>
            <a:ext cx="8892480" cy="4968552"/>
          </a:xfrm>
        </p:spPr>
        <p:txBody>
          <a:bodyPr>
            <a:noAutofit/>
          </a:bodyPr>
          <a:lstStyle/>
          <a:p>
            <a:r>
              <a:rPr lang="cs-CZ" sz="3000" dirty="0" smtClean="0"/>
              <a:t>Reakce probíhající v důsledku </a:t>
            </a:r>
            <a:r>
              <a:rPr lang="cs-CZ" sz="3000" b="1" dirty="0" smtClean="0"/>
              <a:t>přítomnosti hydroxylové ch.</a:t>
            </a:r>
            <a:r>
              <a:rPr lang="cs-CZ" sz="3000" b="1" dirty="0" err="1" smtClean="0"/>
              <a:t>f.sk</a:t>
            </a:r>
            <a:r>
              <a:rPr lang="cs-CZ" sz="3000" b="1" dirty="0" smtClean="0"/>
              <a:t>.</a:t>
            </a:r>
          </a:p>
          <a:p>
            <a:r>
              <a:rPr lang="cs-CZ" sz="3000" b="1" dirty="0" smtClean="0">
                <a:solidFill>
                  <a:srgbClr val="FF0000"/>
                </a:solidFill>
              </a:rPr>
              <a:t>Estery</a:t>
            </a:r>
            <a:r>
              <a:rPr lang="cs-CZ" sz="3000" dirty="0" smtClean="0"/>
              <a:t> se připravují působením </a:t>
            </a:r>
            <a:r>
              <a:rPr lang="cs-CZ" sz="3000" b="1" dirty="0" err="1" smtClean="0">
                <a:solidFill>
                  <a:srgbClr val="FF0000"/>
                </a:solidFill>
              </a:rPr>
              <a:t>acylhalogenidů</a:t>
            </a:r>
            <a:r>
              <a:rPr lang="cs-CZ" sz="3000" dirty="0" smtClean="0"/>
              <a:t> nebo </a:t>
            </a:r>
            <a:r>
              <a:rPr lang="cs-CZ" sz="3000" b="1" dirty="0" smtClean="0">
                <a:solidFill>
                  <a:srgbClr val="FF0000"/>
                </a:solidFill>
              </a:rPr>
              <a:t>anhydridů karboxylových kyselin</a:t>
            </a:r>
            <a:r>
              <a:rPr lang="cs-CZ" sz="3000" dirty="0" smtClean="0"/>
              <a:t> – výborná acylační činidla. Reakci provádíme v prostředí bazickém.</a:t>
            </a:r>
          </a:p>
          <a:p>
            <a:r>
              <a:rPr lang="cs-CZ" sz="3000" b="1" dirty="0" smtClean="0">
                <a:solidFill>
                  <a:srgbClr val="FF0000"/>
                </a:solidFill>
              </a:rPr>
              <a:t>Ethery</a:t>
            </a:r>
            <a:r>
              <a:rPr lang="cs-CZ" sz="3000" dirty="0" smtClean="0"/>
              <a:t> se připravují působením </a:t>
            </a:r>
            <a:r>
              <a:rPr lang="cs-CZ" sz="3000" b="1" dirty="0" err="1" smtClean="0">
                <a:solidFill>
                  <a:srgbClr val="FF0000"/>
                </a:solidFill>
              </a:rPr>
              <a:t>alkylhalogenidů</a:t>
            </a:r>
            <a:r>
              <a:rPr lang="cs-CZ" sz="3000" dirty="0" smtClean="0"/>
              <a:t> v prostředí báze (tzv. </a:t>
            </a:r>
            <a:r>
              <a:rPr lang="cs-CZ" sz="3000" dirty="0" err="1" smtClean="0"/>
              <a:t>Williamsonova</a:t>
            </a:r>
            <a:r>
              <a:rPr lang="cs-CZ" sz="3000" dirty="0" smtClean="0"/>
              <a:t> reakce). Nelze použít silné báze </a:t>
            </a:r>
            <a:r>
              <a:rPr lang="cs-CZ" sz="3000" dirty="0" smtClean="0">
                <a:sym typeface="Symbol"/>
              </a:rPr>
              <a:t> narušení molekuly sacharidu. Lépe slabá báze např. Ag</a:t>
            </a:r>
            <a:r>
              <a:rPr lang="cs-CZ" sz="3000" baseline="-25000" dirty="0" smtClean="0">
                <a:sym typeface="Symbol"/>
              </a:rPr>
              <a:t>2</a:t>
            </a:r>
            <a:r>
              <a:rPr lang="cs-CZ" sz="3000" dirty="0" smtClean="0">
                <a:sym typeface="Symbol"/>
              </a:rPr>
              <a:t>O.</a:t>
            </a:r>
            <a:endParaRPr lang="cs-CZ" sz="3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80000"/>
                <a:satMod val="400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b="1" dirty="0" smtClean="0">
                <a:latin typeface="Arial Black" pitchFamily="34" charset="0"/>
              </a:rPr>
              <a:t>SACHARIDY</a:t>
            </a:r>
            <a:br>
              <a:rPr lang="cs-CZ" sz="6600" b="1" dirty="0" smtClean="0">
                <a:latin typeface="Arial Black" pitchFamily="34" charset="0"/>
              </a:rPr>
            </a:br>
            <a:r>
              <a:rPr lang="cs-CZ" sz="3600" b="1" dirty="0" smtClean="0">
                <a:latin typeface="Arial Black" pitchFamily="34" charset="0"/>
              </a:rPr>
              <a:t>IV.</a:t>
            </a:r>
            <a:endParaRPr lang="cs-CZ" sz="3600" b="1" dirty="0">
              <a:latin typeface="Arial Black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5616" y="3933056"/>
            <a:ext cx="6944816" cy="1752600"/>
          </a:xfrm>
        </p:spPr>
        <p:txBody>
          <a:bodyPr anchor="ctr" anchorCtr="0"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Chemické reakce monosacharidů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508104" y="630932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dirty="0" smtClean="0"/>
              <a:t>Mgr. Martin Krejčí</a:t>
            </a:r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2843808" y="2636912"/>
          <a:ext cx="1431925" cy="423863"/>
        </p:xfrm>
        <a:graphic>
          <a:graphicData uri="http://schemas.openxmlformats.org/presentationml/2006/ole">
            <p:oleObj spid="_x0000_s28678" name="ChemSketch" r:id="rId4" imgW="825840" imgH="243720" progId="">
              <p:embed/>
            </p:oleObj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cs-CZ" sz="4000" b="1" u="sng" dirty="0" smtClean="0"/>
              <a:t>Chemické reakce monosacharidů</a:t>
            </a:r>
            <a:br>
              <a:rPr lang="cs-CZ" sz="4000" b="1" u="sng" dirty="0" smtClean="0"/>
            </a:br>
            <a:r>
              <a:rPr lang="cs-CZ" sz="4000" b="1" u="sng" dirty="0" smtClean="0"/>
              <a:t>vznik esterů a etherů</a:t>
            </a:r>
            <a:endParaRPr lang="cs-CZ" sz="4000" dirty="0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526505" y="1628800"/>
          <a:ext cx="2173287" cy="1901825"/>
        </p:xfrm>
        <a:graphic>
          <a:graphicData uri="http://schemas.openxmlformats.org/presentationml/2006/ole">
            <p:oleObj spid="_x0000_s28674" name="ChemSketch" r:id="rId5" imgW="1313640" imgH="1149120" progId="">
              <p:embed/>
            </p:oleObj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4300364" y="1556792"/>
          <a:ext cx="3656012" cy="1987550"/>
        </p:xfrm>
        <a:graphic>
          <a:graphicData uri="http://schemas.openxmlformats.org/presentationml/2006/ole">
            <p:oleObj spid="_x0000_s28675" name="ChemSketch" r:id="rId6" imgW="2200680" imgH="1194840" progId="">
              <p:embed/>
            </p:oleObj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2998539" y="2240607"/>
          <a:ext cx="1141413" cy="468313"/>
        </p:xfrm>
        <a:graphic>
          <a:graphicData uri="http://schemas.openxmlformats.org/presentationml/2006/ole">
            <p:oleObj spid="_x0000_s28676" name="ChemSketch" r:id="rId7" imgW="704160" imgH="289440" progId="">
              <p:embed/>
            </p:oleObj>
          </a:graphicData>
        </a:graphic>
      </p:graphicFrame>
      <p:graphicFrame>
        <p:nvGraphicFramePr>
          <p:cNvPr id="28677" name="Object 5"/>
          <p:cNvGraphicFramePr>
            <a:graphicFrameLocks/>
          </p:cNvGraphicFramePr>
          <p:nvPr/>
        </p:nvGraphicFramePr>
        <p:xfrm>
          <a:off x="2771800" y="2582615"/>
          <a:ext cx="1622425" cy="198437"/>
        </p:xfrm>
        <a:graphic>
          <a:graphicData uri="http://schemas.openxmlformats.org/presentationml/2006/ole">
            <p:oleObj spid="_x0000_s28677" name="ChemSketch" r:id="rId8" imgW="756000" imgH="124920" progId="">
              <p:embed/>
            </p:oleObj>
          </a:graphicData>
        </a:graphic>
      </p:graphicFrame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539552" y="4077072"/>
          <a:ext cx="2173287" cy="1901825"/>
        </p:xfrm>
        <a:graphic>
          <a:graphicData uri="http://schemas.openxmlformats.org/presentationml/2006/ole">
            <p:oleObj spid="_x0000_s28679" name="ChemSketch" r:id="rId9" imgW="1313640" imgH="1149120" progId="">
              <p:embed/>
            </p:oleObj>
          </a:graphicData>
        </a:graphic>
      </p:graphicFrame>
      <p:graphicFrame>
        <p:nvGraphicFramePr>
          <p:cNvPr id="28680" name="Object 8"/>
          <p:cNvGraphicFramePr>
            <a:graphicFrameLocks noChangeAspect="1"/>
          </p:cNvGraphicFramePr>
          <p:nvPr/>
        </p:nvGraphicFramePr>
        <p:xfrm>
          <a:off x="4788024" y="4077072"/>
          <a:ext cx="2835275" cy="1985962"/>
        </p:xfrm>
        <a:graphic>
          <a:graphicData uri="http://schemas.openxmlformats.org/presentationml/2006/ole">
            <p:oleObj spid="_x0000_s28680" name="ChemSketch" r:id="rId10" imgW="1706760" imgH="1194840" progId="">
              <p:embed/>
            </p:oleObj>
          </a:graphicData>
        </a:graphic>
      </p:graphicFrame>
      <p:graphicFrame>
        <p:nvGraphicFramePr>
          <p:cNvPr id="28681" name="Object 9"/>
          <p:cNvGraphicFramePr>
            <a:graphicFrameLocks noChangeAspect="1"/>
          </p:cNvGraphicFramePr>
          <p:nvPr/>
        </p:nvGraphicFramePr>
        <p:xfrm>
          <a:off x="3203848" y="5013176"/>
          <a:ext cx="644525" cy="469900"/>
        </p:xfrm>
        <a:graphic>
          <a:graphicData uri="http://schemas.openxmlformats.org/presentationml/2006/ole">
            <p:oleObj spid="_x0000_s28681" name="ChemSketch" r:id="rId11" imgW="396360" imgH="289440" progId="">
              <p:embed/>
            </p:oleObj>
          </a:graphicData>
        </a:graphic>
      </p:graphicFrame>
      <p:graphicFrame>
        <p:nvGraphicFramePr>
          <p:cNvPr id="28682" name="Object 10"/>
          <p:cNvGraphicFramePr>
            <a:graphicFrameLocks noChangeAspect="1"/>
          </p:cNvGraphicFramePr>
          <p:nvPr/>
        </p:nvGraphicFramePr>
        <p:xfrm>
          <a:off x="3059832" y="4995837"/>
          <a:ext cx="1039813" cy="233363"/>
        </p:xfrm>
        <a:graphic>
          <a:graphicData uri="http://schemas.openxmlformats.org/presentationml/2006/ole">
            <p:oleObj spid="_x0000_s28682" name="ChemSketch" r:id="rId12" imgW="557640" imgH="124920" progId="">
              <p:embed/>
            </p:oleObj>
          </a:graphicData>
        </a:graphic>
      </p:graphicFrame>
      <p:graphicFrame>
        <p:nvGraphicFramePr>
          <p:cNvPr id="28683" name="Object 11"/>
          <p:cNvGraphicFramePr>
            <a:graphicFrameLocks noChangeAspect="1"/>
          </p:cNvGraphicFramePr>
          <p:nvPr/>
        </p:nvGraphicFramePr>
        <p:xfrm>
          <a:off x="3203848" y="4688879"/>
          <a:ext cx="568325" cy="468313"/>
        </p:xfrm>
        <a:graphic>
          <a:graphicData uri="http://schemas.openxmlformats.org/presentationml/2006/ole">
            <p:oleObj spid="_x0000_s28683" name="ChemSketch" r:id="rId13" imgW="350640" imgH="289440" progId="">
              <p:embed/>
            </p:oleObj>
          </a:graphicData>
        </a:graphic>
      </p:graphicFrame>
      <p:sp>
        <p:nvSpPr>
          <p:cNvPr id="15" name="TextovéPole 14"/>
          <p:cNvSpPr txBox="1"/>
          <p:nvPr/>
        </p:nvSpPr>
        <p:spPr>
          <a:xfrm>
            <a:off x="395536" y="6053226"/>
            <a:ext cx="2519344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  <a:sym typeface="Symbol"/>
              </a:rPr>
              <a:t>-D-</a:t>
            </a:r>
            <a:r>
              <a:rPr lang="cs-CZ" sz="2000" b="1" dirty="0" err="1" smtClean="0">
                <a:solidFill>
                  <a:srgbClr val="FF0000"/>
                </a:solidFill>
                <a:sym typeface="Symbol"/>
              </a:rPr>
              <a:t>glukopyranosa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396472" y="3429000"/>
            <a:ext cx="2498504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  <a:sym typeface="Symbol"/>
              </a:rPr>
              <a:t>-D-</a:t>
            </a:r>
            <a:r>
              <a:rPr lang="cs-CZ" sz="2000" b="1" dirty="0" err="1" smtClean="0">
                <a:solidFill>
                  <a:srgbClr val="FF0000"/>
                </a:solidFill>
                <a:sym typeface="Symbol"/>
              </a:rPr>
              <a:t>glukopyranosa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451512" y="6053226"/>
            <a:ext cx="3864904" cy="70788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FF0000"/>
                </a:solidFill>
              </a:rPr>
              <a:t>methyl</a:t>
            </a:r>
            <a:r>
              <a:rPr lang="cs-CZ" sz="2000" b="1" dirty="0" smtClean="0">
                <a:solidFill>
                  <a:srgbClr val="FF0000"/>
                </a:solidFill>
              </a:rPr>
              <a:t>-2,3,4,6-</a:t>
            </a:r>
            <a:r>
              <a:rPr lang="cs-CZ" sz="2000" b="1" dirty="0" err="1" smtClean="0">
                <a:solidFill>
                  <a:srgbClr val="FF0000"/>
                </a:solidFill>
              </a:rPr>
              <a:t>tetra</a:t>
            </a:r>
            <a:r>
              <a:rPr lang="cs-CZ" sz="2000" b="1" dirty="0" smtClean="0">
                <a:solidFill>
                  <a:srgbClr val="FF0000"/>
                </a:solidFill>
              </a:rPr>
              <a:t>-O-</a:t>
            </a:r>
            <a:r>
              <a:rPr lang="cs-CZ" sz="2000" b="1" dirty="0" err="1" smtClean="0">
                <a:solidFill>
                  <a:srgbClr val="FF0000"/>
                </a:solidFill>
              </a:rPr>
              <a:t>methyl</a:t>
            </a:r>
            <a:r>
              <a:rPr lang="cs-CZ" sz="2000" b="1" dirty="0" smtClean="0">
                <a:solidFill>
                  <a:srgbClr val="FF0000"/>
                </a:solidFill>
              </a:rPr>
              <a:t>-</a:t>
            </a:r>
            <a:br>
              <a:rPr lang="cs-CZ" sz="2000" b="1" dirty="0" smtClean="0">
                <a:solidFill>
                  <a:srgbClr val="FF0000"/>
                </a:solidFill>
              </a:rPr>
            </a:br>
            <a:r>
              <a:rPr lang="cs-CZ" sz="2000" b="1" dirty="0" smtClean="0">
                <a:solidFill>
                  <a:srgbClr val="FF0000"/>
                </a:solidFill>
                <a:sym typeface="Symbol"/>
              </a:rPr>
              <a:t>-D-</a:t>
            </a:r>
            <a:r>
              <a:rPr lang="cs-CZ" sz="2000" b="1" dirty="0" err="1" smtClean="0">
                <a:solidFill>
                  <a:srgbClr val="FF0000"/>
                </a:solidFill>
                <a:sym typeface="Symbol"/>
              </a:rPr>
              <a:t>glukopyranosid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3583400" y="3532946"/>
            <a:ext cx="5381088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1,2,3,4,6-</a:t>
            </a:r>
            <a:r>
              <a:rPr lang="cs-CZ" sz="2000" b="1" dirty="0" err="1" smtClean="0">
                <a:solidFill>
                  <a:srgbClr val="FF0000"/>
                </a:solidFill>
              </a:rPr>
              <a:t>penta</a:t>
            </a:r>
            <a:r>
              <a:rPr lang="cs-CZ" sz="2000" b="1" dirty="0" smtClean="0">
                <a:solidFill>
                  <a:srgbClr val="FF0000"/>
                </a:solidFill>
              </a:rPr>
              <a:t>-O-acetyl-</a:t>
            </a:r>
            <a:r>
              <a:rPr lang="cs-CZ" sz="2000" b="1" dirty="0" smtClean="0">
                <a:solidFill>
                  <a:srgbClr val="FF0000"/>
                </a:solidFill>
                <a:sym typeface="Symbol"/>
              </a:rPr>
              <a:t>-D-</a:t>
            </a:r>
            <a:r>
              <a:rPr lang="cs-CZ" sz="2000" b="1" dirty="0" err="1" smtClean="0">
                <a:solidFill>
                  <a:srgbClr val="FF0000"/>
                </a:solidFill>
                <a:sym typeface="Symbol"/>
              </a:rPr>
              <a:t>glukopyranosa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b="1" u="sng" dirty="0" smtClean="0"/>
              <a:t>Chemické reakce monosacharidů</a:t>
            </a:r>
            <a:br>
              <a:rPr lang="cs-CZ" sz="4000" b="1" u="sng" dirty="0" smtClean="0"/>
            </a:br>
            <a:r>
              <a:rPr lang="cs-CZ" sz="4000" b="1" u="sng" dirty="0" smtClean="0"/>
              <a:t>vznik esterů a etherů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079496"/>
            <a:ext cx="8784976" cy="1349504"/>
          </a:xfrm>
        </p:spPr>
        <p:txBody>
          <a:bodyPr>
            <a:normAutofit/>
          </a:bodyPr>
          <a:lstStyle/>
          <a:p>
            <a:r>
              <a:rPr lang="cs-CZ" dirty="0" smtClean="0"/>
              <a:t>S </a:t>
            </a:r>
            <a:r>
              <a:rPr lang="cs-CZ" dirty="0" err="1" smtClean="0"/>
              <a:t>etherickou</a:t>
            </a:r>
            <a:r>
              <a:rPr lang="cs-CZ" dirty="0" smtClean="0"/>
              <a:t> vazbou či skupinou se setkáváme i při reakci vzniku acetalů, která probíhá působením alkoholy  v kyselém prostředí na </a:t>
            </a:r>
            <a:r>
              <a:rPr lang="cs-CZ" dirty="0" err="1" smtClean="0"/>
              <a:t>hemi</a:t>
            </a:r>
            <a:r>
              <a:rPr lang="cs-CZ" dirty="0" smtClean="0"/>
              <a:t> (polo)acetaly.</a:t>
            </a:r>
            <a:endParaRPr lang="cs-CZ" dirty="0"/>
          </a:p>
        </p:txBody>
      </p:sp>
      <p:grpSp>
        <p:nvGrpSpPr>
          <p:cNvPr id="11" name="Skupina 10"/>
          <p:cNvGrpSpPr/>
          <p:nvPr/>
        </p:nvGrpSpPr>
        <p:grpSpPr>
          <a:xfrm>
            <a:off x="179512" y="3447196"/>
            <a:ext cx="8712968" cy="3078148"/>
            <a:chOff x="107504" y="2911202"/>
            <a:chExt cx="8712968" cy="3078148"/>
          </a:xfrm>
        </p:grpSpPr>
        <p:graphicFrame>
          <p:nvGraphicFramePr>
            <p:cNvPr id="30722" name="Object 2"/>
            <p:cNvGraphicFramePr>
              <a:graphicFrameLocks noChangeAspect="1"/>
            </p:cNvGraphicFramePr>
            <p:nvPr/>
          </p:nvGraphicFramePr>
          <p:xfrm>
            <a:off x="337889" y="2911202"/>
            <a:ext cx="8410575" cy="1885950"/>
          </p:xfrm>
          <a:graphic>
            <a:graphicData uri="http://schemas.openxmlformats.org/presentationml/2006/ole">
              <p:oleObj spid="_x0000_s30722" name="ChemSketch" r:id="rId3" imgW="5205960" imgH="1167480" progId="">
                <p:embed/>
              </p:oleObj>
            </a:graphicData>
          </a:graphic>
        </p:graphicFrame>
        <p:sp>
          <p:nvSpPr>
            <p:cNvPr id="6" name="TextovéPole 5"/>
            <p:cNvSpPr txBox="1"/>
            <p:nvPr/>
          </p:nvSpPr>
          <p:spPr>
            <a:xfrm>
              <a:off x="107504" y="4797152"/>
              <a:ext cx="2498504" cy="400110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cs-CZ" sz="2000" b="1" dirty="0" smtClean="0">
                  <a:solidFill>
                    <a:srgbClr val="FF0000"/>
                  </a:solidFill>
                  <a:sym typeface="Symbol"/>
                </a:rPr>
                <a:t>-D-</a:t>
              </a:r>
              <a:r>
                <a:rPr lang="cs-CZ" sz="2000" b="1" dirty="0" err="1" smtClean="0">
                  <a:solidFill>
                    <a:srgbClr val="FF0000"/>
                  </a:solidFill>
                  <a:sym typeface="Symbol"/>
                </a:rPr>
                <a:t>glukopyranosa</a:t>
              </a:r>
              <a:endParaRPr lang="cs-CZ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3347864" y="4797152"/>
              <a:ext cx="2625142" cy="707886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2000" b="1" dirty="0" err="1" smtClean="0">
                  <a:solidFill>
                    <a:srgbClr val="FF0000"/>
                  </a:solidFill>
                  <a:sym typeface="Symbol"/>
                </a:rPr>
                <a:t>methyl</a:t>
              </a:r>
              <a:r>
                <a:rPr lang="cs-CZ" sz="2000" b="1" dirty="0" smtClean="0">
                  <a:solidFill>
                    <a:srgbClr val="FF0000"/>
                  </a:solidFill>
                  <a:sym typeface="Symbol"/>
                </a:rPr>
                <a:t>-</a:t>
              </a:r>
              <a:br>
                <a:rPr lang="cs-CZ" sz="2000" b="1" dirty="0" smtClean="0">
                  <a:solidFill>
                    <a:srgbClr val="FF0000"/>
                  </a:solidFill>
                  <a:sym typeface="Symbol"/>
                </a:rPr>
              </a:br>
              <a:r>
                <a:rPr lang="cs-CZ" sz="2000" b="1" dirty="0" smtClean="0">
                  <a:solidFill>
                    <a:srgbClr val="FF0000"/>
                  </a:solidFill>
                  <a:sym typeface="Symbol"/>
                </a:rPr>
                <a:t>-D-</a:t>
              </a:r>
              <a:r>
                <a:rPr lang="cs-CZ" sz="2000" b="1" dirty="0" err="1" smtClean="0">
                  <a:solidFill>
                    <a:srgbClr val="FF0000"/>
                  </a:solidFill>
                  <a:sym typeface="Symbol"/>
                </a:rPr>
                <a:t>glukopyranosid</a:t>
              </a:r>
              <a:endParaRPr lang="cs-CZ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8" name="TextovéPole 7"/>
            <p:cNvSpPr txBox="1"/>
            <p:nvPr/>
          </p:nvSpPr>
          <p:spPr>
            <a:xfrm>
              <a:off x="6216169" y="4797152"/>
              <a:ext cx="2604303" cy="707886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2000" b="1" dirty="0" err="1" smtClean="0">
                  <a:solidFill>
                    <a:srgbClr val="FF0000"/>
                  </a:solidFill>
                  <a:sym typeface="Symbol"/>
                </a:rPr>
                <a:t>methyl</a:t>
              </a:r>
              <a:r>
                <a:rPr lang="cs-CZ" sz="2000" b="1" dirty="0" smtClean="0">
                  <a:solidFill>
                    <a:srgbClr val="FF0000"/>
                  </a:solidFill>
                  <a:sym typeface="Symbol"/>
                </a:rPr>
                <a:t>-</a:t>
              </a:r>
              <a:br>
                <a:rPr lang="cs-CZ" sz="2000" b="1" dirty="0" smtClean="0">
                  <a:solidFill>
                    <a:srgbClr val="FF0000"/>
                  </a:solidFill>
                  <a:sym typeface="Symbol"/>
                </a:rPr>
              </a:br>
              <a:r>
                <a:rPr lang="cs-CZ" sz="2000" b="1" dirty="0" smtClean="0">
                  <a:solidFill>
                    <a:srgbClr val="FF0000"/>
                  </a:solidFill>
                  <a:sym typeface="Symbol"/>
                </a:rPr>
                <a:t>-D-</a:t>
              </a:r>
              <a:r>
                <a:rPr lang="cs-CZ" sz="2000" b="1" dirty="0" err="1" smtClean="0">
                  <a:solidFill>
                    <a:srgbClr val="FF0000"/>
                  </a:solidFill>
                  <a:sym typeface="Symbol"/>
                </a:rPr>
                <a:t>glukopyranosid</a:t>
              </a:r>
              <a:endParaRPr lang="cs-CZ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4355976" y="5589240"/>
              <a:ext cx="676788" cy="400110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cs-CZ" sz="2000" b="1" dirty="0" smtClean="0">
                  <a:solidFill>
                    <a:srgbClr val="FF0000"/>
                  </a:solidFill>
                </a:rPr>
                <a:t>66%</a:t>
              </a:r>
              <a:endParaRPr lang="cs-CZ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7236296" y="5589240"/>
              <a:ext cx="646331" cy="400110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cs-CZ" sz="2000" b="1" dirty="0" smtClean="0">
                  <a:solidFill>
                    <a:srgbClr val="FF0000"/>
                  </a:solidFill>
                </a:rPr>
                <a:t>34%</a:t>
              </a:r>
              <a:endParaRPr lang="cs-CZ" sz="2000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cs-CZ" sz="4000" b="1" u="sng" dirty="0" smtClean="0"/>
              <a:t>Chemické reakce monosacharidů</a:t>
            </a:r>
            <a:br>
              <a:rPr lang="cs-CZ" sz="4000" b="1" u="sng" dirty="0" smtClean="0"/>
            </a:br>
            <a:r>
              <a:rPr lang="cs-CZ" sz="4000" b="1" u="sng" dirty="0" smtClean="0"/>
              <a:t>vznik esterů a etherů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1349504"/>
          </a:xfrm>
        </p:spPr>
        <p:txBody>
          <a:bodyPr/>
          <a:lstStyle/>
          <a:p>
            <a:r>
              <a:rPr lang="cs-CZ" dirty="0" smtClean="0"/>
              <a:t>Z biochemického hlediska patří k nejvýznamnějším estery kyseliny </a:t>
            </a:r>
            <a:r>
              <a:rPr lang="cs-CZ" dirty="0" err="1" smtClean="0"/>
              <a:t>trihydrogenfosforečné</a:t>
            </a:r>
            <a:r>
              <a:rPr lang="cs-CZ" dirty="0" smtClean="0"/>
              <a:t> (tzv. cukerné fosfáty).</a:t>
            </a:r>
          </a:p>
          <a:p>
            <a:endParaRPr lang="cs-CZ" dirty="0"/>
          </a:p>
        </p:txBody>
      </p:sp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1404814" y="2708325"/>
          <a:ext cx="2951162" cy="1728787"/>
        </p:xfrm>
        <a:graphic>
          <a:graphicData uri="http://schemas.openxmlformats.org/presentationml/2006/ole">
            <p:oleObj spid="_x0000_s31747" name="ChemSketch" r:id="rId3" imgW="1862280" imgH="1091160" progId="">
              <p:embed/>
            </p:oleObj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4602758" y="2348880"/>
          <a:ext cx="2849562" cy="2122488"/>
        </p:xfrm>
        <a:graphic>
          <a:graphicData uri="http://schemas.openxmlformats.org/presentationml/2006/ole">
            <p:oleObj spid="_x0000_s31748" name="ChemSketch" r:id="rId4" imgW="1770840" imgH="1319760" progId="">
              <p:embed/>
            </p:oleObj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179388" y="4556720"/>
          <a:ext cx="3886200" cy="1752600"/>
        </p:xfrm>
        <a:graphic>
          <a:graphicData uri="http://schemas.openxmlformats.org/presentationml/2006/ole">
            <p:oleObj spid="_x0000_s31749" name="ChemSketch" r:id="rId5" imgW="2456640" imgH="1106280" progId="">
              <p:embed/>
            </p:oleObj>
          </a:graphicData>
        </a:graphic>
      </p:graphicFrame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4466821" y="4581128"/>
          <a:ext cx="4497667" cy="1728192"/>
        </p:xfrm>
        <a:graphic>
          <a:graphicData uri="http://schemas.openxmlformats.org/presentationml/2006/ole">
            <p:oleObj spid="_x0000_s31750" name="ChemSketch" r:id="rId6" imgW="2941200" imgH="1130760" progId="">
              <p:embed/>
            </p:oleObj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5155680" y="6309320"/>
            <a:ext cx="3232744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D-fruktosa-1,6-</a:t>
            </a:r>
            <a:r>
              <a:rPr lang="cs-CZ" sz="2000" b="1" i="1" dirty="0" smtClean="0">
                <a:solidFill>
                  <a:srgbClr val="FF0000"/>
                </a:solidFill>
              </a:rPr>
              <a:t>bis</a:t>
            </a:r>
            <a:r>
              <a:rPr lang="cs-CZ" sz="2000" b="1" dirty="0" smtClean="0">
                <a:solidFill>
                  <a:srgbClr val="FF0000"/>
                </a:solidFill>
              </a:rPr>
              <a:t>(fosfát)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342130" y="6309320"/>
            <a:ext cx="2509790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D-fruktosa-6-fosfát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455241" y="4469050"/>
            <a:ext cx="2429127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D-glukosa-6-fosfát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379640" y="4407495"/>
            <a:ext cx="2400272" cy="461665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D-glukosa-</a:t>
            </a:r>
            <a:r>
              <a:rPr lang="cs-CZ" sz="2400" b="1" dirty="0" smtClean="0">
                <a:solidFill>
                  <a:srgbClr val="FF0000"/>
                </a:solidFill>
              </a:rPr>
              <a:t>1</a:t>
            </a:r>
            <a:r>
              <a:rPr lang="cs-CZ" sz="2000" b="1" dirty="0" smtClean="0">
                <a:solidFill>
                  <a:srgbClr val="FF0000"/>
                </a:solidFill>
              </a:rPr>
              <a:t>-fosfát</a:t>
            </a:r>
            <a:endParaRPr lang="cs-CZ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636680"/>
          </a:xfrm>
        </p:spPr>
        <p:txBody>
          <a:bodyPr>
            <a:noAutofit/>
          </a:bodyPr>
          <a:lstStyle/>
          <a:p>
            <a:pPr algn="ctr"/>
            <a:r>
              <a:rPr lang="cs-CZ" sz="4000" b="1" u="sng" dirty="0" smtClean="0"/>
              <a:t>Chemické reakce monosacharidů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71384"/>
            <a:ext cx="9144000" cy="98946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Vznik 1,2-</a:t>
            </a:r>
            <a:r>
              <a:rPr lang="cs-CZ" sz="2800" i="1" dirty="0" smtClean="0"/>
              <a:t>bis</a:t>
            </a:r>
            <a:r>
              <a:rPr lang="cs-CZ" sz="2800" dirty="0" smtClean="0"/>
              <a:t>(</a:t>
            </a:r>
            <a:r>
              <a:rPr lang="cs-CZ" sz="2800" dirty="0" err="1" smtClean="0"/>
              <a:t>fenylhydrazonů</a:t>
            </a:r>
            <a:r>
              <a:rPr lang="cs-CZ" sz="2800" dirty="0" smtClean="0"/>
              <a:t>) </a:t>
            </a:r>
            <a:r>
              <a:rPr lang="cs-CZ" sz="2800" dirty="0" smtClean="0">
                <a:sym typeface="Symbol"/>
              </a:rPr>
              <a:t> </a:t>
            </a:r>
            <a:r>
              <a:rPr lang="cs-CZ" sz="2800" b="1" dirty="0" smtClean="0">
                <a:sym typeface="Symbol"/>
              </a:rPr>
              <a:t>OSAZONŮ (krystalické látky)</a:t>
            </a:r>
            <a:endParaRPr lang="cs-CZ" sz="2800" b="1" dirty="0"/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129604" y="1924992"/>
          <a:ext cx="8978900" cy="2224088"/>
        </p:xfrm>
        <a:graphic>
          <a:graphicData uri="http://schemas.openxmlformats.org/presentationml/2006/ole">
            <p:oleObj spid="_x0000_s32770" name="ChemSketch" r:id="rId3" imgW="5739480" imgH="1420200" progId="">
              <p:embed/>
            </p:oleObj>
          </a:graphicData>
        </a:graphic>
      </p:graphicFrame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395536" y="4111160"/>
          <a:ext cx="5394845" cy="2558200"/>
        </p:xfrm>
        <a:graphic>
          <a:graphicData uri="http://schemas.openxmlformats.org/presentationml/2006/ole">
            <p:oleObj spid="_x0000_s32771" name="ChemSketch" r:id="rId4" imgW="3444120" imgH="1633680" progId="">
              <p:embed/>
            </p:oleObj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4852758" y="5805264"/>
            <a:ext cx="2383538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err="1" smtClean="0">
                <a:solidFill>
                  <a:srgbClr val="FF0000"/>
                </a:solidFill>
              </a:rPr>
              <a:t>osazon</a:t>
            </a:r>
            <a:r>
              <a:rPr lang="cs-CZ" sz="2000" b="1" dirty="0" smtClean="0">
                <a:solidFill>
                  <a:srgbClr val="FF0000"/>
                </a:solidFill>
              </a:rPr>
              <a:t> D-glukosy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796136" y="4181018"/>
            <a:ext cx="3249992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err="1" smtClean="0">
                <a:solidFill>
                  <a:srgbClr val="FF0000"/>
                </a:solidFill>
              </a:rPr>
              <a:t>fenylhydrazon</a:t>
            </a:r>
            <a:r>
              <a:rPr lang="cs-CZ" sz="2000" b="1" dirty="0" smtClean="0">
                <a:solidFill>
                  <a:srgbClr val="FF0000"/>
                </a:solidFill>
              </a:rPr>
              <a:t> D-glukosy</a:t>
            </a:r>
            <a:endParaRPr lang="cs-CZ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067128" cy="780696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/>
              <a:t>Chemické reakce monosacharidů</a:t>
            </a:r>
            <a:endParaRPr lang="cs-CZ" sz="4000" dirty="0"/>
          </a:p>
        </p:txBody>
      </p:sp>
      <p:grpSp>
        <p:nvGrpSpPr>
          <p:cNvPr id="10" name="Skupina 9"/>
          <p:cNvGrpSpPr/>
          <p:nvPr/>
        </p:nvGrpSpPr>
        <p:grpSpPr>
          <a:xfrm>
            <a:off x="956686" y="1051235"/>
            <a:ext cx="8151818" cy="5546117"/>
            <a:chOff x="236606" y="1195251"/>
            <a:chExt cx="8151818" cy="5546117"/>
          </a:xfrm>
        </p:grpSpPr>
        <p:graphicFrame>
          <p:nvGraphicFramePr>
            <p:cNvPr id="37892" name="Object 4"/>
            <p:cNvGraphicFramePr>
              <a:graphicFrameLocks noChangeAspect="1"/>
            </p:cNvGraphicFramePr>
            <p:nvPr/>
          </p:nvGraphicFramePr>
          <p:xfrm>
            <a:off x="360040" y="1195251"/>
            <a:ext cx="8028384" cy="5188485"/>
          </p:xfrm>
          <a:graphic>
            <a:graphicData uri="http://schemas.openxmlformats.org/presentationml/2006/ole">
              <p:oleObj spid="_x0000_s37892" name="ChemSketch" r:id="rId3" imgW="4721400" imgH="3051000" progId="">
                <p:embed/>
              </p:oleObj>
            </a:graphicData>
          </a:graphic>
        </p:graphicFrame>
        <p:sp>
          <p:nvSpPr>
            <p:cNvPr id="6" name="TextovéPole 5"/>
            <p:cNvSpPr txBox="1"/>
            <p:nvPr/>
          </p:nvSpPr>
          <p:spPr>
            <a:xfrm>
              <a:off x="236606" y="4829090"/>
              <a:ext cx="1671098" cy="400110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cs-CZ" sz="2000" b="1" dirty="0" smtClean="0">
                  <a:solidFill>
                    <a:srgbClr val="FF0000"/>
                  </a:solidFill>
                </a:rPr>
                <a:t>D-</a:t>
              </a:r>
              <a:r>
                <a:rPr lang="cs-CZ" sz="2000" b="1" dirty="0" err="1" smtClean="0">
                  <a:solidFill>
                    <a:srgbClr val="FF0000"/>
                  </a:solidFill>
                </a:rPr>
                <a:t>arabinosa</a:t>
              </a:r>
              <a:endParaRPr lang="cs-CZ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6804248" y="3532946"/>
              <a:ext cx="1419363" cy="400110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cs-CZ" sz="2000" b="1" dirty="0" smtClean="0">
                  <a:solidFill>
                    <a:srgbClr val="FF0000"/>
                  </a:solidFill>
                </a:rPr>
                <a:t>D-glukosa</a:t>
              </a:r>
              <a:endParaRPr lang="cs-CZ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8" name="TextovéPole 7"/>
            <p:cNvSpPr txBox="1"/>
            <p:nvPr/>
          </p:nvSpPr>
          <p:spPr>
            <a:xfrm>
              <a:off x="6732240" y="6341258"/>
              <a:ext cx="1590500" cy="400110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cs-CZ" sz="2000" b="1" dirty="0" smtClean="0">
                  <a:solidFill>
                    <a:srgbClr val="FF0000"/>
                  </a:solidFill>
                </a:rPr>
                <a:t>D-</a:t>
              </a:r>
              <a:r>
                <a:rPr lang="cs-CZ" sz="2000" b="1" dirty="0" err="1" smtClean="0">
                  <a:solidFill>
                    <a:srgbClr val="FF0000"/>
                  </a:solidFill>
                </a:rPr>
                <a:t>mannosa</a:t>
              </a:r>
              <a:endParaRPr lang="cs-CZ" sz="20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1" name="TextovéPole 10"/>
          <p:cNvSpPr txBox="1"/>
          <p:nvPr/>
        </p:nvSpPr>
        <p:spPr>
          <a:xfrm>
            <a:off x="107504" y="6237312"/>
            <a:ext cx="6688369" cy="461665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400" b="1" dirty="0" err="1" smtClean="0">
                <a:solidFill>
                  <a:srgbClr val="FF0000"/>
                </a:solidFill>
              </a:rPr>
              <a:t>Kilianiho</a:t>
            </a:r>
            <a:r>
              <a:rPr lang="cs-CZ" sz="2400" b="1" dirty="0" smtClean="0">
                <a:solidFill>
                  <a:srgbClr val="FF0000"/>
                </a:solidFill>
              </a:rPr>
              <a:t>-Fischerova syntéza-prodlužování </a:t>
            </a:r>
            <a:r>
              <a:rPr lang="cs-CZ" sz="2400" b="1" dirty="0" err="1" smtClean="0">
                <a:solidFill>
                  <a:srgbClr val="FF0000"/>
                </a:solidFill>
              </a:rPr>
              <a:t>ř</a:t>
            </a:r>
            <a:r>
              <a:rPr lang="cs-CZ" sz="2400" b="1" dirty="0" smtClean="0">
                <a:solidFill>
                  <a:srgbClr val="FF0000"/>
                </a:solidFill>
              </a:rPr>
              <a:t>.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0" y="1004535"/>
            <a:ext cx="348204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cs-CZ" sz="2400" b="1" dirty="0" err="1" smtClean="0"/>
              <a:t>Kyanhydrinová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synt</a:t>
            </a:r>
            <a:r>
              <a:rPr lang="cs-CZ" sz="2400" b="1" dirty="0" smtClean="0"/>
              <a:t>.</a:t>
            </a:r>
          </a:p>
          <a:p>
            <a:pPr marL="342900" indent="-342900">
              <a:buAutoNum type="arabicPeriod"/>
            </a:pPr>
            <a:r>
              <a:rPr lang="cs-CZ" sz="2400" b="1" dirty="0" smtClean="0"/>
              <a:t>Redukce na </a:t>
            </a:r>
            <a:r>
              <a:rPr lang="cs-CZ" sz="2400" b="1" dirty="0" err="1" smtClean="0"/>
              <a:t>Pt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/>
              <a:t>katalyzátoru</a:t>
            </a:r>
          </a:p>
          <a:p>
            <a:pPr marL="342900" indent="-342900">
              <a:buAutoNum type="arabicPeriod"/>
            </a:pPr>
            <a:r>
              <a:rPr lang="cs-CZ" sz="2400" b="1" dirty="0" smtClean="0"/>
              <a:t>Hydrolýza iminů</a:t>
            </a:r>
            <a:endParaRPr lang="cs-CZ" sz="24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203848" y="3388930"/>
            <a:ext cx="2875339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Kyanhydrin D-glukosy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29381" y="5733256"/>
            <a:ext cx="3046475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Kyanhydrin D-</a:t>
            </a:r>
            <a:r>
              <a:rPr lang="cs-CZ" sz="2000" b="1" dirty="0" err="1" smtClean="0">
                <a:solidFill>
                  <a:srgbClr val="FF0000"/>
                </a:solidFill>
              </a:rPr>
              <a:t>mannosy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5" name="Jednoduché závorky 14"/>
          <p:cNvSpPr/>
          <p:nvPr/>
        </p:nvSpPr>
        <p:spPr>
          <a:xfrm>
            <a:off x="5364088" y="1052736"/>
            <a:ext cx="1512168" cy="2376264"/>
          </a:xfrm>
          <a:prstGeom prst="bracketPair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Jednoduché závorky 15"/>
          <p:cNvSpPr/>
          <p:nvPr/>
        </p:nvSpPr>
        <p:spPr>
          <a:xfrm>
            <a:off x="5220072" y="3789040"/>
            <a:ext cx="1656184" cy="2376264"/>
          </a:xfrm>
          <a:prstGeom prst="bracketPair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/>
              <a:t>Chemické reakce monosacharidů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6856" y="1556792"/>
            <a:ext cx="8229600" cy="8640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WOHLOVO odbourání</a:t>
            </a:r>
            <a:r>
              <a:rPr lang="cs-CZ" sz="2400" b="1" dirty="0" smtClean="0">
                <a:solidFill>
                  <a:srgbClr val="FF0000"/>
                </a:solidFill>
              </a:rPr>
              <a:t/>
            </a:r>
            <a:br>
              <a:rPr lang="cs-CZ" sz="2400" b="1" dirty="0" smtClean="0">
                <a:solidFill>
                  <a:srgbClr val="FF0000"/>
                </a:solidFill>
              </a:rPr>
            </a:br>
            <a:r>
              <a:rPr lang="cs-CZ" sz="2400" b="1" dirty="0" smtClean="0">
                <a:solidFill>
                  <a:srgbClr val="FF0000"/>
                </a:solidFill>
              </a:rPr>
              <a:t>(zkracování uhlíkatého skeletu monosacharidů)</a:t>
            </a:r>
            <a:endParaRPr lang="cs-CZ" sz="2400" dirty="0">
              <a:solidFill>
                <a:srgbClr val="FF0000"/>
              </a:solidFill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107504" y="2492896"/>
            <a:ext cx="9073008" cy="2619623"/>
            <a:chOff x="107504" y="3833713"/>
            <a:chExt cx="9073008" cy="2619623"/>
          </a:xfrm>
        </p:grpSpPr>
        <p:graphicFrame>
          <p:nvGraphicFramePr>
            <p:cNvPr id="38914" name="Object 2"/>
            <p:cNvGraphicFramePr>
              <a:graphicFrameLocks noChangeAspect="1"/>
            </p:cNvGraphicFramePr>
            <p:nvPr/>
          </p:nvGraphicFramePr>
          <p:xfrm>
            <a:off x="119062" y="3833713"/>
            <a:ext cx="9061450" cy="2187575"/>
          </p:xfrm>
          <a:graphic>
            <a:graphicData uri="http://schemas.openxmlformats.org/presentationml/2006/ole">
              <p:oleObj spid="_x0000_s38914" name="ChemSketch" r:id="rId3" imgW="5885640" imgH="1420200" progId="">
                <p:embed/>
              </p:oleObj>
            </a:graphicData>
          </a:graphic>
        </p:graphicFrame>
        <p:sp>
          <p:nvSpPr>
            <p:cNvPr id="5" name="TextovéPole 4"/>
            <p:cNvSpPr txBox="1"/>
            <p:nvPr/>
          </p:nvSpPr>
          <p:spPr>
            <a:xfrm>
              <a:off x="107504" y="6053226"/>
              <a:ext cx="1419363" cy="400110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cs-CZ" sz="2000" b="1" dirty="0" smtClean="0">
                  <a:solidFill>
                    <a:srgbClr val="FF0000"/>
                  </a:solidFill>
                </a:rPr>
                <a:t>D-glukosa</a:t>
              </a:r>
              <a:endParaRPr lang="cs-CZ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6" name="TextovéPole 5"/>
            <p:cNvSpPr txBox="1"/>
            <p:nvPr/>
          </p:nvSpPr>
          <p:spPr>
            <a:xfrm>
              <a:off x="1835696" y="6053226"/>
              <a:ext cx="2151230" cy="400110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cs-CZ" sz="2000" b="1" dirty="0" smtClean="0">
                  <a:solidFill>
                    <a:srgbClr val="FF0000"/>
                  </a:solidFill>
                </a:rPr>
                <a:t>oxim D-glukosy</a:t>
              </a:r>
              <a:endParaRPr lang="cs-CZ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4067944" y="6053226"/>
              <a:ext cx="2875339" cy="400110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cs-CZ" sz="2000" b="1" dirty="0" smtClean="0">
                  <a:solidFill>
                    <a:srgbClr val="FF0000"/>
                  </a:solidFill>
                </a:rPr>
                <a:t>kyanhydrin D-glukosy</a:t>
              </a:r>
              <a:endParaRPr lang="cs-CZ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8" name="TextovéPole 7"/>
            <p:cNvSpPr txBox="1"/>
            <p:nvPr/>
          </p:nvSpPr>
          <p:spPr>
            <a:xfrm>
              <a:off x="7020272" y="6053226"/>
              <a:ext cx="1671098" cy="400110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cs-CZ" sz="2000" b="1" dirty="0" smtClean="0">
                  <a:solidFill>
                    <a:srgbClr val="FF0000"/>
                  </a:solidFill>
                </a:rPr>
                <a:t>D-</a:t>
              </a:r>
              <a:r>
                <a:rPr lang="cs-CZ" sz="2000" b="1" dirty="0" err="1" smtClean="0">
                  <a:solidFill>
                    <a:srgbClr val="FF0000"/>
                  </a:solidFill>
                </a:rPr>
                <a:t>arabinosa</a:t>
              </a:r>
              <a:endParaRPr lang="cs-CZ" sz="20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0" name="TextovéPole 9"/>
          <p:cNvSpPr txBox="1"/>
          <p:nvPr/>
        </p:nvSpPr>
        <p:spPr>
          <a:xfrm>
            <a:off x="276850" y="5223164"/>
            <a:ext cx="855836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1 .Adice nukleofilní N-</a:t>
            </a:r>
            <a:r>
              <a:rPr lang="cs-CZ" sz="2400" dirty="0" err="1" smtClean="0"/>
              <a:t>nukleofilů</a:t>
            </a:r>
            <a:r>
              <a:rPr lang="cs-CZ" sz="2400" dirty="0" smtClean="0"/>
              <a:t> na karbonylovou skupinu</a:t>
            </a:r>
          </a:p>
          <a:p>
            <a:r>
              <a:rPr lang="cs-CZ" sz="2400" dirty="0" smtClean="0"/>
              <a:t>2.Dehydratace (redukce) oximů na nitrilovou skupinu</a:t>
            </a:r>
          </a:p>
          <a:p>
            <a:r>
              <a:rPr lang="cs-CZ" sz="2400" dirty="0" smtClean="0"/>
              <a:t>3.Odštěpení HCN v alkalickém prostředí za vzniku karbonylové</a:t>
            </a:r>
            <a:br>
              <a:rPr lang="cs-CZ" sz="2400" dirty="0" smtClean="0"/>
            </a:br>
            <a:r>
              <a:rPr lang="cs-CZ" sz="2400" dirty="0" smtClean="0"/>
              <a:t> skupinu</a:t>
            </a: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cs-CZ" sz="4000" b="1" u="sng" dirty="0" smtClean="0"/>
              <a:t>Rozdělení chemických reakcí monosacharidů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>
            <a:noAutofit/>
          </a:bodyPr>
          <a:lstStyle/>
          <a:p>
            <a:r>
              <a:rPr lang="cs-CZ" sz="3000" dirty="0" smtClean="0"/>
              <a:t>Probíhající chemické reakce plynou z přítomnosti charakteristických funkčních skupin – </a:t>
            </a:r>
            <a:r>
              <a:rPr lang="cs-CZ" sz="3000" b="1" dirty="0" smtClean="0">
                <a:solidFill>
                  <a:srgbClr val="FF0000"/>
                </a:solidFill>
              </a:rPr>
              <a:t>karbonylová</a:t>
            </a:r>
            <a:r>
              <a:rPr lang="cs-CZ" sz="3000" dirty="0" smtClean="0"/>
              <a:t> ch. </a:t>
            </a:r>
            <a:r>
              <a:rPr lang="cs-CZ" sz="3000" dirty="0" err="1" smtClean="0"/>
              <a:t>f</a:t>
            </a:r>
            <a:r>
              <a:rPr lang="cs-CZ" sz="3000" dirty="0" smtClean="0"/>
              <a:t>. </a:t>
            </a:r>
            <a:r>
              <a:rPr lang="cs-CZ" sz="3000" dirty="0" err="1" smtClean="0"/>
              <a:t>sk</a:t>
            </a:r>
            <a:r>
              <a:rPr lang="cs-CZ" sz="3000" dirty="0" smtClean="0"/>
              <a:t>. a </a:t>
            </a:r>
            <a:r>
              <a:rPr lang="cs-CZ" sz="3000" b="1" dirty="0" smtClean="0">
                <a:solidFill>
                  <a:srgbClr val="FF0000"/>
                </a:solidFill>
              </a:rPr>
              <a:t>hydroxylová</a:t>
            </a:r>
            <a:r>
              <a:rPr lang="cs-CZ" sz="3000" dirty="0" smtClean="0"/>
              <a:t> ch.</a:t>
            </a:r>
            <a:r>
              <a:rPr lang="cs-CZ" sz="3000" dirty="0" err="1" smtClean="0"/>
              <a:t>f.sk</a:t>
            </a:r>
            <a:r>
              <a:rPr lang="cs-CZ" sz="3000" dirty="0" smtClean="0"/>
              <a:t>.</a:t>
            </a:r>
          </a:p>
          <a:p>
            <a:r>
              <a:rPr lang="cs-CZ" sz="3000" dirty="0" smtClean="0"/>
              <a:t>Hydroxylová skupina umožňuje </a:t>
            </a:r>
            <a:r>
              <a:rPr lang="cs-CZ" sz="3000" b="1" dirty="0" smtClean="0"/>
              <a:t>S</a:t>
            </a:r>
            <a:r>
              <a:rPr lang="cs-CZ" sz="3000" b="1" baseline="-25000" dirty="0" smtClean="0"/>
              <a:t>N</a:t>
            </a:r>
            <a:r>
              <a:rPr lang="cs-CZ" sz="3000" dirty="0" smtClean="0"/>
              <a:t> reakce (</a:t>
            </a:r>
            <a:r>
              <a:rPr lang="cs-CZ" sz="3000" b="1" dirty="0" smtClean="0"/>
              <a:t>substituci nukleofilní</a:t>
            </a:r>
            <a:r>
              <a:rPr lang="cs-CZ" sz="3000" dirty="0" smtClean="0"/>
              <a:t>) – vznik esterů apod. Jedná se o </a:t>
            </a:r>
            <a:r>
              <a:rPr lang="cs-CZ" sz="3000" b="1" dirty="0" err="1" smtClean="0"/>
              <a:t>acidobazicky</a:t>
            </a:r>
            <a:r>
              <a:rPr lang="cs-CZ" sz="3000" dirty="0" smtClean="0"/>
              <a:t> aktivní funkční skupinu – </a:t>
            </a:r>
            <a:r>
              <a:rPr lang="cs-CZ" sz="3000" b="1" dirty="0" err="1" smtClean="0"/>
              <a:t>amfoter</a:t>
            </a:r>
            <a:r>
              <a:rPr lang="cs-CZ" sz="3000" dirty="0" smtClean="0"/>
              <a:t>. Jak primární tak i sekundární hydroxylová skupina jsou </a:t>
            </a:r>
            <a:r>
              <a:rPr lang="cs-CZ" sz="3000" b="1" dirty="0" smtClean="0"/>
              <a:t>oxidovatelné i redukovatelné</a:t>
            </a:r>
            <a:r>
              <a:rPr lang="cs-CZ" sz="3000" dirty="0" smtClean="0"/>
              <a:t>.</a:t>
            </a:r>
          </a:p>
          <a:p>
            <a:r>
              <a:rPr lang="cs-CZ" sz="3000" dirty="0" smtClean="0"/>
              <a:t>Karbonylová skupina může být atakována </a:t>
            </a:r>
            <a:r>
              <a:rPr lang="cs-CZ" sz="3000" dirty="0" err="1" smtClean="0"/>
              <a:t>nukleofily</a:t>
            </a:r>
            <a:r>
              <a:rPr lang="cs-CZ" sz="3000" dirty="0" smtClean="0"/>
              <a:t> reakcí </a:t>
            </a:r>
            <a:r>
              <a:rPr lang="cs-CZ" sz="3000" b="1" dirty="0" smtClean="0"/>
              <a:t>A</a:t>
            </a:r>
            <a:r>
              <a:rPr lang="cs-CZ" sz="3000" b="1" baseline="-25000" dirty="0" smtClean="0"/>
              <a:t>N</a:t>
            </a:r>
            <a:r>
              <a:rPr lang="cs-CZ" sz="3000" b="1" dirty="0" smtClean="0"/>
              <a:t>(adice nukleofilní)</a:t>
            </a:r>
            <a:r>
              <a:rPr lang="cs-CZ" sz="3000" dirty="0" smtClean="0"/>
              <a:t>, podléhá dále </a:t>
            </a:r>
            <a:r>
              <a:rPr lang="cs-CZ" sz="3000" b="1" dirty="0" smtClean="0"/>
              <a:t>oxidačně-redukčním reakcím</a:t>
            </a:r>
            <a:r>
              <a:rPr lang="cs-CZ" sz="3000" dirty="0" smtClean="0"/>
              <a:t>.</a:t>
            </a:r>
            <a:endParaRPr lang="cs-CZ" sz="3000" baseline="-25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305800" cy="1368152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/>
              <a:t>Chemické reakce monosacharidů</a:t>
            </a:r>
            <a:br>
              <a:rPr lang="cs-CZ" sz="4000" b="1" u="sng" dirty="0" smtClean="0"/>
            </a:br>
            <a:r>
              <a:rPr lang="cs-CZ" sz="4000" b="1" u="sng" dirty="0" smtClean="0"/>
              <a:t>OXIDACE</a:t>
            </a:r>
            <a:endParaRPr lang="cs-CZ" sz="4000" b="1" u="sng" dirty="0"/>
          </a:p>
        </p:txBody>
      </p:sp>
      <p:grpSp>
        <p:nvGrpSpPr>
          <p:cNvPr id="16" name="Skupina 15"/>
          <p:cNvGrpSpPr/>
          <p:nvPr/>
        </p:nvGrpSpPr>
        <p:grpSpPr>
          <a:xfrm>
            <a:off x="35496" y="1772816"/>
            <a:ext cx="9042499" cy="3125961"/>
            <a:chOff x="35496" y="1671191"/>
            <a:chExt cx="9042499" cy="3125961"/>
          </a:xfrm>
        </p:grpSpPr>
        <p:graphicFrame>
          <p:nvGraphicFramePr>
            <p:cNvPr id="1033" name="Object 9"/>
            <p:cNvGraphicFramePr>
              <a:graphicFrameLocks/>
            </p:cNvGraphicFramePr>
            <p:nvPr/>
          </p:nvGraphicFramePr>
          <p:xfrm>
            <a:off x="3707904" y="1993900"/>
            <a:ext cx="2324100" cy="427038"/>
          </p:xfrm>
          <a:graphic>
            <a:graphicData uri="http://schemas.openxmlformats.org/presentationml/2006/ole">
              <p:oleObj spid="_x0000_s1033" name="ChemSketch" r:id="rId3" imgW="1603080" imgH="426600" progId="">
                <p:embed/>
              </p:oleObj>
            </a:graphicData>
          </a:graphic>
        </p:graphicFrame>
        <p:graphicFrame>
          <p:nvGraphicFramePr>
            <p:cNvPr id="1026" name="Object 2"/>
            <p:cNvGraphicFramePr>
              <a:graphicFrameLocks noChangeAspect="1"/>
            </p:cNvGraphicFramePr>
            <p:nvPr/>
          </p:nvGraphicFramePr>
          <p:xfrm>
            <a:off x="107504" y="2167880"/>
            <a:ext cx="2260600" cy="1981200"/>
          </p:xfrm>
          <a:graphic>
            <a:graphicData uri="http://schemas.openxmlformats.org/presentationml/2006/ole">
              <p:oleObj spid="_x0000_s1026" name="ChemSketch" r:id="rId4" imgW="1313640" imgH="1149120" progId="">
                <p:embed/>
              </p:oleObj>
            </a:graphicData>
          </a:graphic>
        </p:graphicFrame>
        <p:graphicFrame>
          <p:nvGraphicFramePr>
            <p:cNvPr id="1027" name="Object 3"/>
            <p:cNvGraphicFramePr>
              <a:graphicFrameLocks noChangeAspect="1"/>
            </p:cNvGraphicFramePr>
            <p:nvPr/>
          </p:nvGraphicFramePr>
          <p:xfrm>
            <a:off x="2009478" y="3140968"/>
            <a:ext cx="1122362" cy="306388"/>
          </p:xfrm>
          <a:graphic>
            <a:graphicData uri="http://schemas.openxmlformats.org/presentationml/2006/ole">
              <p:oleObj spid="_x0000_s1027" name="ChemSketch" r:id="rId5" imgW="594360" imgH="161640" progId="">
                <p:embed/>
              </p:oleObj>
            </a:graphicData>
          </a:graphic>
        </p:graphicFrame>
        <p:graphicFrame>
          <p:nvGraphicFramePr>
            <p:cNvPr id="1028" name="Object 4"/>
            <p:cNvGraphicFramePr>
              <a:graphicFrameLocks noChangeAspect="1"/>
            </p:cNvGraphicFramePr>
            <p:nvPr/>
          </p:nvGraphicFramePr>
          <p:xfrm>
            <a:off x="3059832" y="2204864"/>
            <a:ext cx="1508125" cy="2160587"/>
          </p:xfrm>
          <a:graphic>
            <a:graphicData uri="http://schemas.openxmlformats.org/presentationml/2006/ole">
              <p:oleObj spid="_x0000_s1028" name="ChemSketch" r:id="rId6" imgW="914400" imgH="1310760" progId="">
                <p:embed/>
              </p:oleObj>
            </a:graphicData>
          </a:graphic>
        </p:graphicFrame>
        <p:graphicFrame>
          <p:nvGraphicFramePr>
            <p:cNvPr id="1029" name="Object 5"/>
            <p:cNvGraphicFramePr>
              <a:graphicFrameLocks noChangeAspect="1"/>
            </p:cNvGraphicFramePr>
            <p:nvPr/>
          </p:nvGraphicFramePr>
          <p:xfrm>
            <a:off x="4355976" y="2924944"/>
            <a:ext cx="814387" cy="431800"/>
          </p:xfrm>
          <a:graphic>
            <a:graphicData uri="http://schemas.openxmlformats.org/presentationml/2006/ole">
              <p:oleObj spid="_x0000_s1029" name="ChemSketch" r:id="rId7" imgW="569880" imgH="301680" progId="">
                <p:embed/>
              </p:oleObj>
            </a:graphicData>
          </a:graphic>
        </p:graphicFrame>
        <p:graphicFrame>
          <p:nvGraphicFramePr>
            <p:cNvPr id="1030" name="Object 6"/>
            <p:cNvGraphicFramePr>
              <a:graphicFrameLocks noChangeAspect="1"/>
            </p:cNvGraphicFramePr>
            <p:nvPr/>
          </p:nvGraphicFramePr>
          <p:xfrm>
            <a:off x="4427984" y="3284984"/>
            <a:ext cx="696912" cy="431800"/>
          </p:xfrm>
          <a:graphic>
            <a:graphicData uri="http://schemas.openxmlformats.org/presentationml/2006/ole">
              <p:oleObj spid="_x0000_s1030" name="ChemSketch" r:id="rId8" imgW="393120" imgH="243720" progId="">
                <p:embed/>
              </p:oleObj>
            </a:graphicData>
          </a:graphic>
        </p:graphicFrame>
        <p:graphicFrame>
          <p:nvGraphicFramePr>
            <p:cNvPr id="1031" name="Object 7"/>
            <p:cNvGraphicFramePr>
              <a:graphicFrameLocks noChangeAspect="1"/>
            </p:cNvGraphicFramePr>
            <p:nvPr/>
          </p:nvGraphicFramePr>
          <p:xfrm>
            <a:off x="4283968" y="3212976"/>
            <a:ext cx="1039813" cy="233363"/>
          </p:xfrm>
          <a:graphic>
            <a:graphicData uri="http://schemas.openxmlformats.org/presentationml/2006/ole">
              <p:oleObj spid="_x0000_s1031" name="ChemSketch" r:id="rId9" imgW="557640" imgH="124920" progId="">
                <p:embed/>
              </p:oleObj>
            </a:graphicData>
          </a:graphic>
        </p:graphicFrame>
        <p:graphicFrame>
          <p:nvGraphicFramePr>
            <p:cNvPr id="1032" name="Object 8"/>
            <p:cNvGraphicFramePr>
              <a:graphicFrameLocks noChangeAspect="1"/>
            </p:cNvGraphicFramePr>
            <p:nvPr/>
          </p:nvGraphicFramePr>
          <p:xfrm>
            <a:off x="5227290" y="2204864"/>
            <a:ext cx="1504950" cy="2160587"/>
          </p:xfrm>
          <a:graphic>
            <a:graphicData uri="http://schemas.openxmlformats.org/presentationml/2006/ole">
              <p:oleObj spid="_x0000_s1032" name="ChemSketch" r:id="rId10" imgW="914400" imgH="1313640" progId="">
                <p:embed/>
              </p:oleObj>
            </a:graphicData>
          </a:graphic>
        </p:graphicFrame>
        <p:graphicFrame>
          <p:nvGraphicFramePr>
            <p:cNvPr id="1034" name="Object 10"/>
            <p:cNvGraphicFramePr>
              <a:graphicFrameLocks noChangeAspect="1"/>
            </p:cNvGraphicFramePr>
            <p:nvPr/>
          </p:nvGraphicFramePr>
          <p:xfrm>
            <a:off x="6660232" y="2171055"/>
            <a:ext cx="2417763" cy="1978025"/>
          </p:xfrm>
          <a:graphic>
            <a:graphicData uri="http://schemas.openxmlformats.org/presentationml/2006/ole">
              <p:oleObj spid="_x0000_s1034" name="ChemSketch" r:id="rId11" imgW="1405080" imgH="1149120" progId="">
                <p:embed/>
              </p:oleObj>
            </a:graphicData>
          </a:graphic>
        </p:graphicFrame>
        <p:sp>
          <p:nvSpPr>
            <p:cNvPr id="12" name="TextovéPole 11"/>
            <p:cNvSpPr txBox="1"/>
            <p:nvPr/>
          </p:nvSpPr>
          <p:spPr>
            <a:xfrm>
              <a:off x="35496" y="4366265"/>
              <a:ext cx="2750368" cy="430887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cs-CZ" sz="2200" b="1" dirty="0" smtClean="0">
                  <a:solidFill>
                    <a:srgbClr val="FF0000"/>
                  </a:solidFill>
                  <a:sym typeface="Symbol"/>
                </a:rPr>
                <a:t>-D-</a:t>
              </a:r>
              <a:r>
                <a:rPr lang="cs-CZ" sz="2200" b="1" dirty="0" err="1" smtClean="0">
                  <a:solidFill>
                    <a:srgbClr val="FF0000"/>
                  </a:solidFill>
                  <a:sym typeface="Symbol"/>
                </a:rPr>
                <a:t>glukopyranosa</a:t>
              </a:r>
              <a:endParaRPr lang="cs-CZ" sz="2200" b="1" dirty="0">
                <a:solidFill>
                  <a:srgbClr val="FF0000"/>
                </a:solidFill>
              </a:endParaRPr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4217943" y="1671191"/>
              <a:ext cx="1290161" cy="46166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cs-CZ" sz="2400" b="1" dirty="0" smtClean="0">
                  <a:solidFill>
                    <a:srgbClr val="FF0000"/>
                  </a:solidFill>
                </a:rPr>
                <a:t>oxidace</a:t>
              </a:r>
              <a:endParaRPr lang="cs-CZ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4" name="Obdélník 13"/>
            <p:cNvSpPr/>
            <p:nvPr/>
          </p:nvSpPr>
          <p:spPr>
            <a:xfrm>
              <a:off x="3131840" y="4365104"/>
              <a:ext cx="1540422" cy="430887"/>
            </a:xfrm>
            <a:prstGeom prst="rect">
              <a:avLst/>
            </a:prstGeom>
            <a:ln w="12700">
              <a:solidFill>
                <a:srgbClr val="FF0000"/>
              </a:solidFill>
            </a:ln>
          </p:spPr>
          <p:txBody>
            <a:bodyPr wrap="none">
              <a:spAutoFit/>
            </a:bodyPr>
            <a:lstStyle/>
            <a:p>
              <a:r>
                <a:rPr lang="cs-CZ" sz="2200" b="1" dirty="0" smtClean="0">
                  <a:solidFill>
                    <a:srgbClr val="FF0000"/>
                  </a:solidFill>
                  <a:sym typeface="Symbol"/>
                </a:rPr>
                <a:t>D-glukosa</a:t>
              </a:r>
              <a:endParaRPr lang="cs-CZ" sz="2200" b="1" dirty="0">
                <a:solidFill>
                  <a:srgbClr val="FF0000"/>
                </a:solidFill>
              </a:endParaRPr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5698394" y="4365104"/>
              <a:ext cx="2762038" cy="430887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cs-CZ" sz="2200" b="1" dirty="0" smtClean="0">
                  <a:solidFill>
                    <a:srgbClr val="FF0000"/>
                  </a:solidFill>
                </a:rPr>
                <a:t>Kyselina </a:t>
              </a:r>
              <a:r>
                <a:rPr lang="cs-CZ" sz="2200" b="1" dirty="0" err="1" smtClean="0">
                  <a:solidFill>
                    <a:srgbClr val="FF0000"/>
                  </a:solidFill>
                </a:rPr>
                <a:t>glukonová</a:t>
              </a:r>
              <a:endParaRPr lang="cs-CZ" sz="22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7" name="TextovéPole 16"/>
          <p:cNvSpPr txBox="1"/>
          <p:nvPr/>
        </p:nvSpPr>
        <p:spPr>
          <a:xfrm>
            <a:off x="323528" y="5013176"/>
            <a:ext cx="84249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Účinkem slabších </a:t>
            </a:r>
            <a:r>
              <a:rPr lang="cs-CZ" sz="2800" dirty="0" err="1" smtClean="0"/>
              <a:t>ox</a:t>
            </a:r>
            <a:r>
              <a:rPr lang="cs-CZ" sz="2800" dirty="0" smtClean="0"/>
              <a:t>. činidel je oxidována aldehydická</a:t>
            </a:r>
            <a:br>
              <a:rPr lang="cs-CZ" sz="2800" dirty="0" smtClean="0"/>
            </a:br>
            <a:r>
              <a:rPr lang="cs-CZ" sz="2800" dirty="0" smtClean="0"/>
              <a:t>skupina za vzniku </a:t>
            </a:r>
            <a:r>
              <a:rPr lang="cs-CZ" sz="2800" b="1" dirty="0" smtClean="0"/>
              <a:t>ALDONOVÝCHKYSELIN.</a:t>
            </a:r>
            <a:br>
              <a:rPr lang="cs-CZ" sz="2800" b="1" dirty="0" smtClean="0"/>
            </a:br>
            <a:r>
              <a:rPr lang="cs-CZ" sz="2800" dirty="0" smtClean="0"/>
              <a:t>Název iontu odvozen od </a:t>
            </a:r>
            <a:r>
              <a:rPr lang="cs-CZ" sz="2800" b="1" dirty="0" smtClean="0"/>
              <a:t>názvu původní </a:t>
            </a:r>
            <a:r>
              <a:rPr lang="cs-CZ" sz="2800" b="1" dirty="0" err="1" smtClean="0"/>
              <a:t>aldosy</a:t>
            </a:r>
            <a:r>
              <a:rPr lang="cs-CZ" sz="2800" b="1" dirty="0" smtClean="0"/>
              <a:t> + koncovka </a:t>
            </a:r>
            <a:r>
              <a:rPr lang="cs-CZ" sz="2800" b="1" u="sng" dirty="0" smtClean="0">
                <a:solidFill>
                  <a:srgbClr val="FF0000"/>
                </a:solidFill>
              </a:rPr>
              <a:t>– </a:t>
            </a:r>
            <a:r>
              <a:rPr lang="cs-CZ" sz="2800" b="1" u="sng" dirty="0" err="1" smtClean="0">
                <a:solidFill>
                  <a:srgbClr val="FF0000"/>
                </a:solidFill>
              </a:rPr>
              <a:t>onát</a:t>
            </a:r>
            <a:r>
              <a:rPr lang="cs-CZ" sz="2800" dirty="0" smtClean="0"/>
              <a:t> (např. k. </a:t>
            </a:r>
            <a:r>
              <a:rPr lang="cs-CZ" sz="2800" dirty="0" err="1" smtClean="0"/>
              <a:t>glukonová</a:t>
            </a:r>
            <a:r>
              <a:rPr lang="cs-CZ" sz="2800" dirty="0" smtClean="0"/>
              <a:t> – </a:t>
            </a:r>
            <a:r>
              <a:rPr lang="cs-CZ" sz="2800" dirty="0" err="1" smtClean="0"/>
              <a:t>glukonát</a:t>
            </a:r>
            <a:r>
              <a:rPr lang="cs-CZ" sz="2800" dirty="0" smtClean="0"/>
              <a:t>).</a:t>
            </a:r>
            <a:endParaRPr lang="cs-CZ" sz="2800" dirty="0"/>
          </a:p>
        </p:txBody>
      </p:sp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5797549" y="1484784"/>
          <a:ext cx="3382963" cy="604838"/>
        </p:xfrm>
        <a:graphic>
          <a:graphicData uri="http://schemas.openxmlformats.org/presentationml/2006/ole">
            <p:oleObj spid="_x0000_s1035" name="ChemSketch" r:id="rId12" imgW="1368720" imgH="243720" progId="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b="1" u="sng" dirty="0" smtClean="0"/>
              <a:t>Chemické reakce monosacharidů</a:t>
            </a:r>
            <a:br>
              <a:rPr lang="cs-CZ" sz="4000" b="1" u="sng" dirty="0" smtClean="0"/>
            </a:br>
            <a:r>
              <a:rPr lang="cs-CZ" sz="4000" b="1" u="sng" dirty="0" smtClean="0"/>
              <a:t>OXIDACE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 snadné oxidovatelnosti aldehydické </a:t>
            </a:r>
            <a:r>
              <a:rPr lang="cs-CZ" dirty="0" err="1" smtClean="0"/>
              <a:t>fční</a:t>
            </a:r>
            <a:r>
              <a:rPr lang="cs-CZ" dirty="0" smtClean="0"/>
              <a:t>. </a:t>
            </a:r>
            <a:r>
              <a:rPr lang="cs-CZ" dirty="0" err="1" smtClean="0"/>
              <a:t>sk</a:t>
            </a:r>
            <a:r>
              <a:rPr lang="cs-CZ" dirty="0" smtClean="0"/>
              <a:t>. jsou založeny jednoduché chemické testy na přítomnost redukujícího sacharidu.</a:t>
            </a:r>
          </a:p>
          <a:p>
            <a:r>
              <a:rPr lang="cs-CZ" dirty="0" smtClean="0"/>
              <a:t>Činidla pro tyto testy:</a:t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</a:rPr>
              <a:t>FEHLINGOVO</a:t>
            </a:r>
            <a:r>
              <a:rPr lang="cs-CZ" dirty="0" smtClean="0"/>
              <a:t> činidlo</a:t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</a:rPr>
              <a:t>TOLLENSOVO </a:t>
            </a:r>
            <a:r>
              <a:rPr lang="cs-CZ" dirty="0" smtClean="0"/>
              <a:t>činidlo</a:t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</a:rPr>
              <a:t>BENEDIKTOVO</a:t>
            </a:r>
            <a:r>
              <a:rPr lang="cs-CZ" dirty="0" smtClean="0"/>
              <a:t> činidlo</a:t>
            </a:r>
          </a:p>
          <a:p>
            <a:r>
              <a:rPr lang="cs-CZ" dirty="0" smtClean="0"/>
              <a:t>Jednotný princip  </a:t>
            </a:r>
            <a:r>
              <a:rPr lang="cs-CZ" dirty="0" smtClean="0">
                <a:sym typeface="Symbol"/>
              </a:rPr>
              <a:t> redukce kovového </a:t>
            </a:r>
            <a:r>
              <a:rPr lang="cs-CZ" dirty="0" err="1" smtClean="0">
                <a:sym typeface="Symbol"/>
              </a:rPr>
              <a:t>ionu</a:t>
            </a:r>
            <a:r>
              <a:rPr lang="cs-CZ" dirty="0" smtClean="0">
                <a:sym typeface="Symbol"/>
              </a:rPr>
              <a:t> (</a:t>
            </a:r>
            <a:r>
              <a:rPr lang="cs-CZ" dirty="0" err="1" smtClean="0">
                <a:sym typeface="Symbol"/>
              </a:rPr>
              <a:t>Me</a:t>
            </a:r>
            <a:r>
              <a:rPr lang="cs-CZ" baseline="40000" dirty="0" err="1" smtClean="0">
                <a:sym typeface="Symbol"/>
              </a:rPr>
              <a:t>x</a:t>
            </a:r>
            <a:r>
              <a:rPr lang="cs-CZ" baseline="40000" dirty="0" smtClean="0">
                <a:sym typeface="Symbol"/>
              </a:rPr>
              <a:t>+</a:t>
            </a:r>
            <a:r>
              <a:rPr lang="cs-CZ" dirty="0" smtClean="0">
                <a:sym typeface="Symbol"/>
              </a:rPr>
              <a:t>), který je součástí všech tří a dalších existujících činidel do nižšího oxidačního stupně a současná oxidace aldehydické skupiny na karboxylovou skupinu.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24712"/>
          </a:xfrm>
        </p:spPr>
        <p:txBody>
          <a:bodyPr>
            <a:normAutofit/>
          </a:bodyPr>
          <a:lstStyle/>
          <a:p>
            <a:r>
              <a:rPr lang="cs-CZ" sz="4000" b="1" u="sng" dirty="0" smtClean="0"/>
              <a:t>Fehlingovo činidlo (struktura, funkce)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6779096" cy="2736304"/>
          </a:xfrm>
        </p:spPr>
        <p:txBody>
          <a:bodyPr>
            <a:normAutofit/>
          </a:bodyPr>
          <a:lstStyle/>
          <a:p>
            <a:r>
              <a:rPr lang="cs-CZ" dirty="0" smtClean="0"/>
              <a:t>Ekvimolární směs Fehlingova činidla I. a II.</a:t>
            </a:r>
          </a:p>
          <a:p>
            <a:r>
              <a:rPr lang="cs-CZ" dirty="0" smtClean="0"/>
              <a:t>F I. = vodný roztok CuSO</a:t>
            </a:r>
            <a:r>
              <a:rPr lang="cs-CZ" baseline="-25000" dirty="0" smtClean="0"/>
              <a:t>4</a:t>
            </a:r>
            <a:r>
              <a:rPr lang="cs-CZ" dirty="0" smtClean="0"/>
              <a:t> . 5 H</a:t>
            </a:r>
            <a:r>
              <a:rPr lang="cs-CZ" baseline="-30000" dirty="0" smtClean="0"/>
              <a:t>2</a:t>
            </a:r>
            <a:r>
              <a:rPr lang="cs-CZ" dirty="0" smtClean="0"/>
              <a:t>O</a:t>
            </a:r>
            <a:br>
              <a:rPr lang="cs-CZ" dirty="0" smtClean="0"/>
            </a:br>
            <a:r>
              <a:rPr lang="cs-CZ" dirty="0" smtClean="0"/>
              <a:t>F II. = vodný roztok vínanu </a:t>
            </a:r>
            <a:r>
              <a:rPr lang="cs-CZ" dirty="0" err="1" smtClean="0"/>
              <a:t>sodno</a:t>
            </a:r>
            <a:r>
              <a:rPr lang="cs-CZ" dirty="0" smtClean="0"/>
              <a:t> - draselného  + vodný roztok </a:t>
            </a:r>
            <a:r>
              <a:rPr lang="cs-CZ" dirty="0" err="1" smtClean="0"/>
              <a:t>NaOH</a:t>
            </a:r>
            <a:r>
              <a:rPr lang="cs-CZ" dirty="0" smtClean="0"/>
              <a:t>.</a:t>
            </a:r>
          </a:p>
          <a:p>
            <a:r>
              <a:rPr lang="cs-CZ" dirty="0" smtClean="0"/>
              <a:t>Pozitivní reakce se prezentuje vznikem červenohnědé sraženiny Cu</a:t>
            </a:r>
            <a:r>
              <a:rPr lang="cs-CZ" baseline="-25000" dirty="0" smtClean="0"/>
              <a:t>2</a:t>
            </a:r>
            <a:r>
              <a:rPr lang="cs-CZ" dirty="0" smtClean="0"/>
              <a:t>O.</a:t>
            </a:r>
            <a:endParaRPr lang="cs-CZ" dirty="0"/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182884" y="4365104"/>
          <a:ext cx="8637588" cy="2536825"/>
        </p:xfrm>
        <a:graphic>
          <a:graphicData uri="http://schemas.openxmlformats.org/presentationml/2006/ole">
            <p:oleObj spid="_x0000_s16387" name="ChemSketch" r:id="rId3" imgW="5334120" imgH="1566720" progId="">
              <p:embed/>
            </p:oleObj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179512" y="4159994"/>
          <a:ext cx="4289425" cy="565150"/>
        </p:xfrm>
        <a:graphic>
          <a:graphicData uri="http://schemas.openxmlformats.org/presentationml/2006/ole">
            <p:oleObj spid="_x0000_s16388" name="ChemSketch" r:id="rId4" imgW="2660760" imgH="350640" progId="">
              <p:embed/>
            </p:oleObj>
          </a:graphicData>
        </a:graphic>
      </p:graphicFrame>
      <p:pic>
        <p:nvPicPr>
          <p:cNvPr id="6" name="Obrázek 5" descr="Herman von Fehling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016168" y="1124744"/>
            <a:ext cx="1948320" cy="2376000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6491760" y="3573016"/>
            <a:ext cx="2544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Hermann </a:t>
            </a:r>
            <a:r>
              <a:rPr lang="cs-CZ" b="1" dirty="0" err="1" smtClean="0">
                <a:solidFill>
                  <a:srgbClr val="FF0000"/>
                </a:solidFill>
              </a:rPr>
              <a:t>von</a:t>
            </a:r>
            <a:r>
              <a:rPr lang="cs-CZ" b="1" dirty="0" smtClean="0">
                <a:solidFill>
                  <a:srgbClr val="FF0000"/>
                </a:solidFill>
              </a:rPr>
              <a:t> Fehling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611023" y="3933056"/>
            <a:ext cx="23534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hlinkClick r:id="rId6"/>
              </a:rPr>
              <a:t>http://mistrr.sweb.cz/6.htm</a:t>
            </a:r>
            <a:endParaRPr lang="cs-CZ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305800" cy="70868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/>
              <a:t>Fehlingovo činidlo (struktura, funkce)</a:t>
            </a:r>
            <a:endParaRPr lang="cs-CZ" sz="4000" b="1" u="sng" dirty="0"/>
          </a:p>
        </p:txBody>
      </p:sp>
      <p:pic>
        <p:nvPicPr>
          <p:cNvPr id="4" name="Obrázek 3" descr="ts les tubes.JP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1340768"/>
            <a:ext cx="6696000" cy="45000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5" name="TextovéPole 4"/>
          <p:cNvSpPr txBox="1"/>
          <p:nvPr/>
        </p:nvSpPr>
        <p:spPr>
          <a:xfrm>
            <a:off x="467544" y="6453336"/>
            <a:ext cx="84553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hlinkClick r:id="rId3"/>
              </a:rPr>
              <a:t>http://lj.physiquechimie.free.fr/STAV/STAV/Premi%C3%A8re_STAE_TP/Les%20glucides/les_glucides.htm</a:t>
            </a:r>
            <a:endParaRPr lang="cs-CZ" sz="1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899592" y="5919663"/>
            <a:ext cx="1315232" cy="461665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glukosa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339752" y="5919663"/>
            <a:ext cx="1412694" cy="461665"/>
          </a:xfrm>
          <a:prstGeom prst="rect">
            <a:avLst/>
          </a:prstGeom>
          <a:ln w="1270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fruktosa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851920" y="5919663"/>
            <a:ext cx="1619482" cy="461665"/>
          </a:xfrm>
          <a:prstGeom prst="rect">
            <a:avLst/>
          </a:prstGeom>
          <a:ln w="1270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sacharosa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580112" y="5919663"/>
            <a:ext cx="1368152" cy="461665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maltosa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044847" y="5919663"/>
            <a:ext cx="1127553" cy="461665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laktosa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792088"/>
          </a:xfrm>
        </p:spPr>
        <p:txBody>
          <a:bodyPr>
            <a:normAutofit/>
          </a:bodyPr>
          <a:lstStyle/>
          <a:p>
            <a:r>
              <a:rPr lang="cs-CZ" sz="4000" b="1" u="sng" dirty="0" smtClean="0"/>
              <a:t>Fehlingovo činidlo (struktura, funkce)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31424"/>
            <a:ext cx="8229600" cy="5237936"/>
          </a:xfrm>
        </p:spPr>
        <p:txBody>
          <a:bodyPr>
            <a:normAutofit/>
          </a:bodyPr>
          <a:lstStyle/>
          <a:p>
            <a:pPr>
              <a:spcAft>
                <a:spcPts val="19800"/>
              </a:spcAft>
            </a:pPr>
            <a:r>
              <a:rPr lang="cs-CZ" dirty="0" smtClean="0"/>
              <a:t>Jak je možné, že ve zkumavce č.2 roztok fruktosy – ketosy pozitivně reaguje s Fehlingovým činidlem?</a:t>
            </a:r>
          </a:p>
          <a:p>
            <a:r>
              <a:rPr lang="cs-CZ" dirty="0" smtClean="0"/>
              <a:t>V </a:t>
            </a:r>
            <a:r>
              <a:rPr lang="cs-CZ" b="1" dirty="0" smtClean="0"/>
              <a:t>bazickém prostředí </a:t>
            </a:r>
            <a:r>
              <a:rPr lang="cs-CZ" dirty="0" smtClean="0"/>
              <a:t>dochází k </a:t>
            </a:r>
            <a:r>
              <a:rPr lang="cs-CZ" b="1" dirty="0" err="1" smtClean="0">
                <a:solidFill>
                  <a:srgbClr val="FF0000"/>
                </a:solidFill>
              </a:rPr>
              <a:t>isomeraci</a:t>
            </a:r>
            <a:r>
              <a:rPr lang="cs-CZ" dirty="0" smtClean="0"/>
              <a:t> fruktosy přes </a:t>
            </a:r>
            <a:r>
              <a:rPr lang="cs-CZ" b="1" dirty="0" err="1" smtClean="0"/>
              <a:t>endiolovou</a:t>
            </a:r>
            <a:r>
              <a:rPr lang="cs-CZ" b="1" dirty="0" smtClean="0"/>
              <a:t> formu </a:t>
            </a:r>
            <a:r>
              <a:rPr lang="cs-CZ" dirty="0" smtClean="0"/>
              <a:t>na glukosu.</a:t>
            </a:r>
          </a:p>
          <a:p>
            <a:r>
              <a:rPr lang="cs-CZ" dirty="0" smtClean="0"/>
              <a:t>Ustavuje se rovnováha mezi produkty většího množství </a:t>
            </a:r>
            <a:r>
              <a:rPr lang="cs-CZ" b="1" dirty="0" smtClean="0"/>
              <a:t>keto-enol tautomerních přesmyků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1403648" y="2492896"/>
          <a:ext cx="6183312" cy="2274887"/>
        </p:xfrm>
        <a:graphic>
          <a:graphicData uri="http://schemas.openxmlformats.org/presentationml/2006/ole">
            <p:oleObj spid="_x0000_s18434" name="ChemSketch" r:id="rId3" imgW="3837600" imgH="1411200" progId="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28024"/>
            <a:ext cx="8229600" cy="780696"/>
          </a:xfrm>
        </p:spPr>
        <p:txBody>
          <a:bodyPr>
            <a:normAutofit/>
          </a:bodyPr>
          <a:lstStyle/>
          <a:p>
            <a:r>
              <a:rPr lang="cs-CZ" sz="4000" b="1" u="sng" dirty="0" err="1" smtClean="0"/>
              <a:t>Tollensovo</a:t>
            </a:r>
            <a:r>
              <a:rPr lang="cs-CZ" sz="4000" b="1" u="sng" dirty="0" smtClean="0"/>
              <a:t> činidlo (struktura, funkce)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589240"/>
          </a:xfrm>
        </p:spPr>
        <p:txBody>
          <a:bodyPr>
            <a:normAutofit lnSpcReduction="10000"/>
          </a:bodyPr>
          <a:lstStyle/>
          <a:p>
            <a:pPr>
              <a:spcAft>
                <a:spcPts val="9000"/>
              </a:spcAft>
            </a:pPr>
            <a:r>
              <a:rPr lang="cs-CZ" sz="2800" dirty="0" smtClean="0"/>
              <a:t>Při přípravě </a:t>
            </a:r>
            <a:r>
              <a:rPr lang="cs-CZ" sz="2800" dirty="0" err="1" smtClean="0"/>
              <a:t>Tollensova</a:t>
            </a:r>
            <a:r>
              <a:rPr lang="cs-CZ" sz="2800" dirty="0" smtClean="0"/>
              <a:t> činidla dochází </a:t>
            </a:r>
            <a:br>
              <a:rPr lang="cs-CZ" sz="2800" dirty="0" smtClean="0"/>
            </a:br>
            <a:r>
              <a:rPr lang="cs-CZ" sz="2800" dirty="0" smtClean="0"/>
              <a:t>nejprve ke vzniku hnědé sraženiny oxidu</a:t>
            </a:r>
            <a:br>
              <a:rPr lang="cs-CZ" sz="2800" dirty="0" smtClean="0"/>
            </a:br>
            <a:r>
              <a:rPr lang="cs-CZ" sz="2800" dirty="0" smtClean="0"/>
              <a:t>stříbrného, která je rozpustná v nadbytku </a:t>
            </a:r>
            <a:br>
              <a:rPr lang="cs-CZ" sz="2800" dirty="0" smtClean="0"/>
            </a:br>
            <a:r>
              <a:rPr lang="cs-CZ" sz="2800" dirty="0" smtClean="0"/>
              <a:t>roztoku amoniaku – vzniká komplex  kation </a:t>
            </a:r>
            <a:r>
              <a:rPr lang="cs-CZ" sz="2800" dirty="0" err="1" smtClean="0"/>
              <a:t>diamminstříbrný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Během reakce dochází k redukci kationu na stříbro, jenž se vylučuje na stěnách zkumavky – tzv. stříbrné zrcátko.</a:t>
            </a:r>
          </a:p>
          <a:p>
            <a:r>
              <a:rPr lang="cs-CZ" sz="2800" dirty="0" smtClean="0"/>
              <a:t>Výhodou reakce je dobrá rozpoznatelnost – z bezbarvého roztoku se vyloučí stříbrné zrcátko.</a:t>
            </a:r>
          </a:p>
        </p:txBody>
      </p:sp>
      <p:grpSp>
        <p:nvGrpSpPr>
          <p:cNvPr id="10" name="Skupina 9"/>
          <p:cNvGrpSpPr/>
          <p:nvPr/>
        </p:nvGrpSpPr>
        <p:grpSpPr>
          <a:xfrm>
            <a:off x="130299" y="3188394"/>
            <a:ext cx="8879582" cy="1032694"/>
            <a:chOff x="130299" y="4484538"/>
            <a:chExt cx="8879582" cy="1032694"/>
          </a:xfrm>
        </p:grpSpPr>
        <p:graphicFrame>
          <p:nvGraphicFramePr>
            <p:cNvPr id="19461" name="Object 5"/>
            <p:cNvGraphicFramePr>
              <a:graphicFrameLocks/>
            </p:cNvGraphicFramePr>
            <p:nvPr/>
          </p:nvGraphicFramePr>
          <p:xfrm>
            <a:off x="4644008" y="4653136"/>
            <a:ext cx="557212" cy="233362"/>
          </p:xfrm>
          <a:graphic>
            <a:graphicData uri="http://schemas.openxmlformats.org/presentationml/2006/ole">
              <p:oleObj spid="_x0000_s19461" name="ChemSketch" r:id="rId3" imgW="557640" imgH="124920" progId="">
                <p:embed/>
              </p:oleObj>
            </a:graphicData>
          </a:graphic>
        </p:graphicFrame>
        <p:grpSp>
          <p:nvGrpSpPr>
            <p:cNvPr id="9" name="Skupina 8"/>
            <p:cNvGrpSpPr/>
            <p:nvPr/>
          </p:nvGrpSpPr>
          <p:grpSpPr>
            <a:xfrm>
              <a:off x="130299" y="4484538"/>
              <a:ext cx="8879582" cy="1032694"/>
              <a:chOff x="130299" y="4484538"/>
              <a:chExt cx="8879582" cy="1032694"/>
            </a:xfrm>
          </p:grpSpPr>
          <p:graphicFrame>
            <p:nvGraphicFramePr>
              <p:cNvPr id="19459" name="Object 3"/>
              <p:cNvGraphicFramePr>
                <a:graphicFrameLocks noChangeAspect="1"/>
              </p:cNvGraphicFramePr>
              <p:nvPr/>
            </p:nvGraphicFramePr>
            <p:xfrm>
              <a:off x="130299" y="4484538"/>
              <a:ext cx="4657725" cy="528638"/>
            </p:xfrm>
            <a:graphic>
              <a:graphicData uri="http://schemas.openxmlformats.org/presentationml/2006/ole">
                <p:oleObj spid="_x0000_s19459" name="ChemSketch" r:id="rId4" imgW="3084480" imgH="350640" progId="">
                  <p:embed/>
                </p:oleObj>
              </a:graphicData>
            </a:graphic>
          </p:graphicFrame>
          <p:graphicFrame>
            <p:nvGraphicFramePr>
              <p:cNvPr id="19460" name="Object 4"/>
              <p:cNvGraphicFramePr>
                <a:graphicFrameLocks noChangeAspect="1"/>
              </p:cNvGraphicFramePr>
              <p:nvPr/>
            </p:nvGraphicFramePr>
            <p:xfrm>
              <a:off x="5076056" y="4484538"/>
              <a:ext cx="3933825" cy="528638"/>
            </p:xfrm>
            <a:graphic>
              <a:graphicData uri="http://schemas.openxmlformats.org/presentationml/2006/ole">
                <p:oleObj spid="_x0000_s19460" name="ChemSketch" r:id="rId5" imgW="2612160" imgH="350640" progId="">
                  <p:embed/>
                </p:oleObj>
              </a:graphicData>
            </a:graphic>
          </p:graphicFrame>
          <p:graphicFrame>
            <p:nvGraphicFramePr>
              <p:cNvPr id="19462" name="Object 6"/>
              <p:cNvGraphicFramePr>
                <a:graphicFrameLocks noChangeAspect="1"/>
              </p:cNvGraphicFramePr>
              <p:nvPr/>
            </p:nvGraphicFramePr>
            <p:xfrm>
              <a:off x="1892374" y="4790157"/>
              <a:ext cx="6496050" cy="727075"/>
            </p:xfrm>
            <a:graphic>
              <a:graphicData uri="http://schemas.openxmlformats.org/presentationml/2006/ole">
                <p:oleObj spid="_x0000_s19462" name="ChemSketch" r:id="rId6" imgW="4258080" imgH="475560" progId="">
                  <p:embed/>
                </p:oleObj>
              </a:graphicData>
            </a:graphic>
          </p:graphicFrame>
        </p:grpSp>
      </p:grpSp>
      <p:pic>
        <p:nvPicPr>
          <p:cNvPr id="11" name="Obrázek 10" descr="Tollens_Bernhard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380312" y="908720"/>
            <a:ext cx="1636511" cy="23400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2" name="TextovéPole 11"/>
          <p:cNvSpPr txBox="1"/>
          <p:nvPr/>
        </p:nvSpPr>
        <p:spPr>
          <a:xfrm>
            <a:off x="5220072" y="6453336"/>
            <a:ext cx="3849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hlinkClick r:id="rId8"/>
              </a:rPr>
              <a:t>http://en.wikipedia.org/wiki/Bernhard_Tollens</a:t>
            </a:r>
            <a:endParaRPr lang="cs-CZ" sz="1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322826" y="2924944"/>
            <a:ext cx="2057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Bernhard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Tollens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1364</TotalTime>
  <Words>815</Words>
  <Application>Microsoft Office PowerPoint</Application>
  <PresentationFormat>Předvádění na obrazovce (4:3)</PresentationFormat>
  <Paragraphs>150</Paragraphs>
  <Slides>25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7" baseType="lpstr">
      <vt:lpstr>Tok</vt:lpstr>
      <vt:lpstr>ChemSketch</vt:lpstr>
      <vt:lpstr>Snímek 1</vt:lpstr>
      <vt:lpstr>SACHARIDY IV.</vt:lpstr>
      <vt:lpstr>Rozdělení chemických reakcí monosacharidů</vt:lpstr>
      <vt:lpstr>Chemické reakce monosacharidů OXIDACE</vt:lpstr>
      <vt:lpstr>Chemické reakce monosacharidů OXIDACE</vt:lpstr>
      <vt:lpstr>Fehlingovo činidlo (struktura, funkce)</vt:lpstr>
      <vt:lpstr>Fehlingovo činidlo (struktura, funkce)</vt:lpstr>
      <vt:lpstr>Fehlingovo činidlo (struktura, funkce)</vt:lpstr>
      <vt:lpstr>Tollensovo činidlo (struktura, funkce)</vt:lpstr>
      <vt:lpstr>Tollensovo činidlo (struktura, funkce)</vt:lpstr>
      <vt:lpstr>Tollensovo činidlo (struktura, funkce)</vt:lpstr>
      <vt:lpstr>Benediktovo činidlo (struktura, funkce)</vt:lpstr>
      <vt:lpstr>Benediktovo činidlo (struktura, funkce)</vt:lpstr>
      <vt:lpstr>Chemické reakce monosacharidů OXIDACE</vt:lpstr>
      <vt:lpstr>Chemické reakce monosacharidů OXIDACE</vt:lpstr>
      <vt:lpstr>Chemické reakce monosacharidů OXIDACE</vt:lpstr>
      <vt:lpstr>Chemické reakce monosacharidů REDUKCE</vt:lpstr>
      <vt:lpstr>Chemické reakce monosacharidů REDUKCE</vt:lpstr>
      <vt:lpstr>Chemické reakce monosacharidů vznik esterů a etherů</vt:lpstr>
      <vt:lpstr>Chemické reakce monosacharidů vznik esterů a etherů</vt:lpstr>
      <vt:lpstr>Chemické reakce monosacharidů vznik esterů a etherů</vt:lpstr>
      <vt:lpstr>Chemické reakce monosacharidů vznik esterů a etherů</vt:lpstr>
      <vt:lpstr>Chemické reakce monosacharidů</vt:lpstr>
      <vt:lpstr>Chemické reakce monosacharidů</vt:lpstr>
      <vt:lpstr>Chemické reakce monosacharidů</vt:lpstr>
    </vt:vector>
  </TitlesOfParts>
  <Company>GML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SACHARIDY I.</dc:title>
  <dc:creator>ucitel</dc:creator>
  <cp:lastModifiedBy>Dell</cp:lastModifiedBy>
  <cp:revision>109</cp:revision>
  <dcterms:created xsi:type="dcterms:W3CDTF">2013-10-01T13:20:32Z</dcterms:created>
  <dcterms:modified xsi:type="dcterms:W3CDTF">2014-09-26T12:13:06Z</dcterms:modified>
</cp:coreProperties>
</file>