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61" r:id="rId5"/>
    <p:sldId id="259" r:id="rId6"/>
    <p:sldId id="276" r:id="rId7"/>
    <p:sldId id="260" r:id="rId8"/>
    <p:sldId id="277" r:id="rId9"/>
    <p:sldId id="262" r:id="rId10"/>
    <p:sldId id="264" r:id="rId11"/>
    <p:sldId id="265" r:id="rId12"/>
    <p:sldId id="263" r:id="rId13"/>
    <p:sldId id="266" r:id="rId14"/>
    <p:sldId id="267" r:id="rId15"/>
    <p:sldId id="268" r:id="rId16"/>
    <p:sldId id="270" r:id="rId17"/>
    <p:sldId id="274" r:id="rId18"/>
    <p:sldId id="269" r:id="rId19"/>
    <p:sldId id="271" r:id="rId20"/>
    <p:sldId id="275" r:id="rId21"/>
    <p:sldId id="273" r:id="rId22"/>
    <p:sldId id="272" r:id="rId23"/>
    <p:sldId id="278" r:id="rId24"/>
    <p:sldId id="279" r:id="rId25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3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18AC81B-37F8-4E49-8626-05BDAAE36D46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2065FB0-5CF2-4690-8A73-4ED8FA05C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65FB0-5CF2-4690-8A73-4ED8FA05CB8F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137474-8015-4F72-A45F-E2490DA9335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437B78-9C7D-4879-ACC9-5FAEC25C9B7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8.bin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2.bin"/><Relationship Id="rId9" Type="http://schemas.openxmlformats.org/officeDocument/2006/relationships/oleObject" Target="../embeddings/oleObject7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>
                <a:latin typeface="Arial Black" pitchFamily="34" charset="0"/>
              </a:rPr>
              <a:t>SACHARIDY</a:t>
            </a:r>
            <a:br>
              <a:rPr lang="cs-CZ" sz="6600" b="1" dirty="0" smtClean="0">
                <a:latin typeface="Arial Black" pitchFamily="34" charset="0"/>
              </a:rPr>
            </a:br>
            <a:r>
              <a:rPr lang="cs-CZ" sz="3600" b="1" dirty="0" smtClean="0">
                <a:latin typeface="Arial Black" pitchFamily="34" charset="0"/>
              </a:rPr>
              <a:t>III.</a:t>
            </a:r>
            <a:endParaRPr lang="cs-CZ" sz="3600" b="1" dirty="0"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933056"/>
            <a:ext cx="6944816" cy="1752600"/>
          </a:xfrm>
        </p:spPr>
        <p:txBody>
          <a:bodyPr anchor="ctr" anchorCtr="0"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Projekční vzorce monosacharidů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08104" y="63093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Mgr. Martin Krejčí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Cyklizační reakce - ALDOSY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21777" y="1844824"/>
          <a:ext cx="8828088" cy="1957388"/>
        </p:xfrm>
        <a:graphic>
          <a:graphicData uri="http://schemas.openxmlformats.org/presentationml/2006/ole">
            <p:oleObj spid="_x0000_s21506" name="ChemSketch" r:id="rId3" imgW="5263920" imgH="1167480" progId="ACD.ChemSketch.20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51520" y="4077072"/>
          <a:ext cx="8589963" cy="2173287"/>
        </p:xfrm>
        <a:graphic>
          <a:graphicData uri="http://schemas.openxmlformats.org/presentationml/2006/ole">
            <p:oleObj spid="_x0000_s21507" name="ChemSketch" r:id="rId4" imgW="4986360" imgH="126180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093062" y="3645024"/>
            <a:ext cx="2984600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084168" y="6309320"/>
            <a:ext cx="2943434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glukofuranosa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Cyklizační reakce - KETOSY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10836" y="4149080"/>
          <a:ext cx="8859838" cy="1943100"/>
        </p:xfrm>
        <a:graphic>
          <a:graphicData uri="http://schemas.openxmlformats.org/presentationml/2006/ole">
            <p:oleObj spid="_x0000_s22531" name="ChemSketch" r:id="rId3" imgW="5407200" imgH="1185840" progId="ACD.ChemSketch.20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53039" y="1772816"/>
          <a:ext cx="8947150" cy="1919288"/>
        </p:xfrm>
        <a:graphic>
          <a:graphicData uri="http://schemas.openxmlformats.org/presentationml/2006/ole">
            <p:oleObj spid="_x0000_s22532" name="ChemSketch" r:id="rId4" imgW="5580720" imgH="119772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995599" y="3717032"/>
            <a:ext cx="3040897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940152" y="6165304"/>
            <a:ext cx="3082062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fruktopyranosa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844824"/>
            <a:ext cx="833042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Blip>
                <a:blip r:embed="rId3"/>
              </a:buBlip>
            </a:pPr>
            <a:r>
              <a:rPr lang="cs-CZ" sz="2800" dirty="0" smtClean="0"/>
              <a:t>Dle konvence zapisujeme </a:t>
            </a:r>
            <a:r>
              <a:rPr lang="cs-CZ" sz="2800" b="1" dirty="0" err="1" smtClean="0"/>
              <a:t>poloacetalový</a:t>
            </a:r>
            <a:r>
              <a:rPr lang="cs-CZ" sz="2800" b="1" dirty="0" smtClean="0"/>
              <a:t> atom kyslíku</a:t>
            </a:r>
            <a:r>
              <a:rPr lang="cs-CZ" sz="2800" dirty="0" smtClean="0"/>
              <a:t> u </a:t>
            </a:r>
            <a:r>
              <a:rPr lang="cs-CZ" sz="2800" b="1" dirty="0" err="1" smtClean="0"/>
              <a:t>furanos</a:t>
            </a:r>
            <a:r>
              <a:rPr lang="cs-CZ" sz="2800" b="1" dirty="0" smtClean="0"/>
              <a:t> do zadu</a:t>
            </a:r>
            <a:r>
              <a:rPr lang="cs-CZ" sz="2800" dirty="0" smtClean="0"/>
              <a:t>, u </a:t>
            </a:r>
            <a:r>
              <a:rPr lang="cs-CZ" sz="2800" b="1" dirty="0" err="1" smtClean="0"/>
              <a:t>pyranos</a:t>
            </a:r>
            <a:r>
              <a:rPr lang="cs-CZ" sz="2800" b="1" dirty="0" smtClean="0"/>
              <a:t> vpravo dozadu</a:t>
            </a:r>
            <a:r>
              <a:rPr lang="cs-CZ" sz="2800" dirty="0" smtClean="0"/>
              <a:t>.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b="1" dirty="0" smtClean="0"/>
          </a:p>
          <a:p>
            <a:pPr marL="360000" indent="-360000">
              <a:buBlip>
                <a:blip r:embed="rId3"/>
              </a:buBlip>
            </a:pPr>
            <a:r>
              <a:rPr lang="cs-CZ" sz="2800" dirty="0" smtClean="0"/>
              <a:t>Podobně jako u cyklohexanu, tak i u </a:t>
            </a:r>
            <a:r>
              <a:rPr lang="cs-CZ" sz="2800" dirty="0" err="1" smtClean="0"/>
              <a:t>pyranosových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cyklů existuje jev </a:t>
            </a:r>
            <a:r>
              <a:rPr lang="cs-CZ" sz="2800" b="1" dirty="0" smtClean="0">
                <a:solidFill>
                  <a:srgbClr val="FF0000"/>
                </a:solidFill>
              </a:rPr>
              <a:t>KONFORMACE</a:t>
            </a:r>
            <a:r>
              <a:rPr lang="cs-CZ" sz="2800" dirty="0" smtClean="0"/>
              <a:t>.</a:t>
            </a:r>
            <a:endParaRPr lang="cs-CZ" sz="2800" b="1" dirty="0" smtClean="0"/>
          </a:p>
          <a:p>
            <a:pPr marL="360000" indent="-360000">
              <a:buBlip>
                <a:blip r:embed="rId3"/>
              </a:buBlip>
            </a:pPr>
            <a:r>
              <a:rPr lang="cs-CZ" sz="2800" dirty="0" smtClean="0"/>
              <a:t>V </a:t>
            </a:r>
            <a:r>
              <a:rPr lang="cs-CZ" sz="2800" dirty="0" err="1" smtClean="0"/>
              <a:t>židličkové</a:t>
            </a:r>
            <a:r>
              <a:rPr lang="cs-CZ" sz="2800" dirty="0" smtClean="0"/>
              <a:t> </a:t>
            </a:r>
            <a:r>
              <a:rPr lang="cs-CZ" sz="2800" dirty="0" err="1" smtClean="0"/>
              <a:t>konformaci</a:t>
            </a:r>
            <a:r>
              <a:rPr lang="cs-CZ" sz="2800" dirty="0" smtClean="0"/>
              <a:t> se setkáváme s </a:t>
            </a:r>
            <a:r>
              <a:rPr lang="cs-CZ" sz="2800" b="1" dirty="0" smtClean="0"/>
              <a:t>axiálními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b="1" dirty="0" smtClean="0"/>
              <a:t>ekvatoriálními</a:t>
            </a:r>
            <a:r>
              <a:rPr lang="cs-CZ" sz="2800" dirty="0" smtClean="0"/>
              <a:t> vazbami.</a:t>
            </a:r>
          </a:p>
        </p:txBody>
      </p:sp>
      <p:grpSp>
        <p:nvGrpSpPr>
          <p:cNvPr id="15" name="Skupina 14"/>
          <p:cNvGrpSpPr/>
          <p:nvPr/>
        </p:nvGrpSpPr>
        <p:grpSpPr>
          <a:xfrm>
            <a:off x="2195736" y="2924944"/>
            <a:ext cx="2232248" cy="1800225"/>
            <a:chOff x="2195736" y="2924944"/>
            <a:chExt cx="2232248" cy="1800225"/>
          </a:xfrm>
        </p:grpSpPr>
        <p:graphicFrame>
          <p:nvGraphicFramePr>
            <p:cNvPr id="20482" name="Object 2"/>
            <p:cNvGraphicFramePr>
              <a:graphicFrameLocks noChangeAspect="1"/>
            </p:cNvGraphicFramePr>
            <p:nvPr/>
          </p:nvGraphicFramePr>
          <p:xfrm>
            <a:off x="2339752" y="2924944"/>
            <a:ext cx="1928812" cy="1800225"/>
          </p:xfrm>
          <a:graphic>
            <a:graphicData uri="http://schemas.openxmlformats.org/presentationml/2006/ole">
              <p:oleObj spid="_x0000_s20482" name="ChemSketch" r:id="rId4" imgW="957240" imgH="893160" progId="ACD.ChemSketch.20">
                <p:embed/>
              </p:oleObj>
            </a:graphicData>
          </a:graphic>
        </p:graphicFrame>
        <p:sp>
          <p:nvSpPr>
            <p:cNvPr id="8" name="Obdélník 7"/>
            <p:cNvSpPr/>
            <p:nvPr/>
          </p:nvSpPr>
          <p:spPr>
            <a:xfrm>
              <a:off x="4131108" y="3327375"/>
              <a:ext cx="29687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1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3662190" y="3975447"/>
              <a:ext cx="3337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2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2843808" y="4067780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3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2195736" y="3347700"/>
              <a:ext cx="3048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4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5148064" y="2852936"/>
            <a:ext cx="2025068" cy="1798638"/>
            <a:chOff x="5148064" y="2852936"/>
            <a:chExt cx="2025068" cy="1798638"/>
          </a:xfrm>
        </p:grpSpPr>
        <p:graphicFrame>
          <p:nvGraphicFramePr>
            <p:cNvPr id="20483" name="Object 3"/>
            <p:cNvGraphicFramePr>
              <a:graphicFrameLocks noChangeAspect="1"/>
            </p:cNvGraphicFramePr>
            <p:nvPr/>
          </p:nvGraphicFramePr>
          <p:xfrm>
            <a:off x="5292080" y="2852936"/>
            <a:ext cx="1720850" cy="1798638"/>
          </p:xfrm>
          <a:graphic>
            <a:graphicData uri="http://schemas.openxmlformats.org/presentationml/2006/ole">
              <p:oleObj spid="_x0000_s20483" name="ChemSketch" r:id="rId5" imgW="1020960" imgH="1066680" progId="ACD.ChemSketch.20">
                <p:embed/>
              </p:oleObj>
            </a:graphicData>
          </a:graphic>
        </p:graphicFrame>
        <p:sp>
          <p:nvSpPr>
            <p:cNvPr id="6" name="TextovéPole 5"/>
            <p:cNvSpPr txBox="1"/>
            <p:nvPr/>
          </p:nvSpPr>
          <p:spPr>
            <a:xfrm>
              <a:off x="6876256" y="3429000"/>
              <a:ext cx="2968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1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6470502" y="4005064"/>
              <a:ext cx="3337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2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5715284" y="4077072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3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5148064" y="3563724"/>
              <a:ext cx="3048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4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5720092" y="2996952"/>
              <a:ext cx="2920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b="1" dirty="0" smtClean="0">
                  <a:solidFill>
                    <a:srgbClr val="FF0000"/>
                  </a:solidFill>
                </a:rPr>
                <a:t>5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427168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23528" y="2420888"/>
          <a:ext cx="1849437" cy="2894013"/>
        </p:xfrm>
        <a:graphic>
          <a:graphicData uri="http://schemas.openxmlformats.org/presentationml/2006/ole">
            <p:oleObj spid="_x0000_s23554" name="ChemSketch" r:id="rId3" imgW="954000" imgH="1493640" progId="ACD.ChemSketch.20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843808" y="2564904"/>
          <a:ext cx="2124075" cy="2751138"/>
        </p:xfrm>
        <a:graphic>
          <a:graphicData uri="http://schemas.openxmlformats.org/presentationml/2006/ole">
            <p:oleObj spid="_x0000_s23555" name="ChemSketch" r:id="rId4" imgW="1152000" imgH="1493640" progId="ACD.ChemSketch.20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724525" y="1557338"/>
          <a:ext cx="2792413" cy="2444750"/>
        </p:xfrm>
        <a:graphic>
          <a:graphicData uri="http://schemas.openxmlformats.org/presentationml/2006/ole">
            <p:oleObj spid="_x0000_s23556" name="ChemSketch" r:id="rId5" imgW="1313640" imgH="1149120" progId="ACD.ChemSketch.20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5795963" y="4149725"/>
          <a:ext cx="2792412" cy="2444750"/>
        </p:xfrm>
        <a:graphic>
          <a:graphicData uri="http://schemas.openxmlformats.org/presentationml/2006/ole">
            <p:oleObj spid="_x0000_s23557" name="ChemSketch" r:id="rId6" imgW="1313640" imgH="1149120" progId="ACD.ChemSketch.20">
              <p:embed/>
            </p:oleObj>
          </a:graphicData>
        </a:graphic>
      </p:graphicFrame>
      <p:sp>
        <p:nvSpPr>
          <p:cNvPr id="7" name="Obdélník 6"/>
          <p:cNvSpPr/>
          <p:nvPr/>
        </p:nvSpPr>
        <p:spPr>
          <a:xfrm>
            <a:off x="2771800" y="4797152"/>
            <a:ext cx="1872208" cy="576064"/>
          </a:xfrm>
          <a:prstGeom prst="rect">
            <a:avLst/>
          </a:prstGeom>
          <a:solidFill>
            <a:schemeClr val="accent1">
              <a:lumMod val="75000"/>
              <a:alpha val="2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771800" y="3212976"/>
            <a:ext cx="1872208" cy="1224136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771800" y="2492896"/>
            <a:ext cx="1872208" cy="504056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267744" y="2348880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1.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267744" y="3501008"/>
            <a:ext cx="5277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2.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267744" y="4653136"/>
            <a:ext cx="5132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3.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960893" y="2244436"/>
            <a:ext cx="648072" cy="1260764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8620441" y="2635455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1.</a:t>
            </a:r>
            <a:endParaRPr lang="cs-CZ" sz="3600" dirty="0">
              <a:solidFill>
                <a:srgbClr val="FF0000"/>
              </a:solidFill>
            </a:endParaRPr>
          </a:p>
        </p:txBody>
      </p:sp>
      <p:cxnSp>
        <p:nvCxnSpPr>
          <p:cNvPr id="35" name="Přímá spojovací čára 34"/>
          <p:cNvCxnSpPr/>
          <p:nvPr/>
        </p:nvCxnSpPr>
        <p:spPr>
          <a:xfrm>
            <a:off x="6372200" y="2708920"/>
            <a:ext cx="0" cy="1296144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Skupina 31"/>
          <p:cNvGrpSpPr/>
          <p:nvPr/>
        </p:nvGrpSpPr>
        <p:grpSpPr>
          <a:xfrm>
            <a:off x="5292080" y="4653136"/>
            <a:ext cx="2664296" cy="1916832"/>
            <a:chOff x="5220072" y="2204864"/>
            <a:chExt cx="2664296" cy="1916832"/>
          </a:xfrm>
        </p:grpSpPr>
        <p:sp>
          <p:nvSpPr>
            <p:cNvPr id="36" name="Obdélník 35"/>
            <p:cNvSpPr/>
            <p:nvPr/>
          </p:nvSpPr>
          <p:spPr>
            <a:xfrm>
              <a:off x="5220072" y="2924944"/>
              <a:ext cx="5277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3600" dirty="0" smtClean="0">
                  <a:solidFill>
                    <a:srgbClr val="FF0000"/>
                  </a:solidFill>
                </a:rPr>
                <a:t>2.</a:t>
              </a:r>
              <a:endParaRPr lang="cs-CZ" sz="3600" dirty="0">
                <a:solidFill>
                  <a:srgbClr val="FF0000"/>
                </a:solidFill>
              </a:endParaRPr>
            </a:p>
          </p:txBody>
        </p:sp>
        <p:sp>
          <p:nvSpPr>
            <p:cNvPr id="37" name="Tvar L 36"/>
            <p:cNvSpPr/>
            <p:nvPr/>
          </p:nvSpPr>
          <p:spPr>
            <a:xfrm>
              <a:off x="5652120" y="2204864"/>
              <a:ext cx="2232248" cy="1916832"/>
            </a:xfrm>
            <a:prstGeom prst="corner">
              <a:avLst>
                <a:gd name="adj1" fmla="val 61418"/>
                <a:gd name="adj2" fmla="val 36990"/>
              </a:avLst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8" name="Kosoúhelník 37"/>
          <p:cNvSpPr/>
          <p:nvPr/>
        </p:nvSpPr>
        <p:spPr>
          <a:xfrm rot="20763804">
            <a:off x="6635858" y="1481302"/>
            <a:ext cx="1477010" cy="576064"/>
          </a:xfrm>
          <a:prstGeom prst="parallelogram">
            <a:avLst/>
          </a:prstGeom>
          <a:solidFill>
            <a:schemeClr val="accent1">
              <a:lumMod val="75000"/>
              <a:alpha val="2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8077378" y="1180372"/>
            <a:ext cx="5132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3.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8044020" y="4849091"/>
            <a:ext cx="648072" cy="1260764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TextovéPole 40"/>
          <p:cNvSpPr txBox="1"/>
          <p:nvPr/>
        </p:nvSpPr>
        <p:spPr>
          <a:xfrm>
            <a:off x="8401084" y="6243255"/>
            <a:ext cx="576000" cy="576000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ym typeface="Symbol"/>
              </a:rPr>
              <a:t></a:t>
            </a:r>
            <a:endParaRPr lang="cs-CZ" sz="3200" b="1" dirty="0"/>
          </a:p>
        </p:txBody>
      </p:sp>
      <p:sp>
        <p:nvSpPr>
          <p:cNvPr id="42" name="Obdélník 41"/>
          <p:cNvSpPr/>
          <p:nvPr/>
        </p:nvSpPr>
        <p:spPr>
          <a:xfrm>
            <a:off x="8393297" y="3621863"/>
            <a:ext cx="576000" cy="576000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cs-CZ" sz="3200" b="1" dirty="0" smtClean="0">
                <a:sym typeface="Symbol"/>
              </a:rPr>
              <a:t></a:t>
            </a:r>
            <a:endParaRPr lang="cs-CZ" sz="3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7544" y="5877272"/>
            <a:ext cx="416133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Cyklizující charakteristické</a:t>
            </a:r>
            <a:b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b="1" dirty="0" err="1" smtClean="0">
                <a:solidFill>
                  <a:schemeClr val="accent1">
                    <a:lumMod val="75000"/>
                  </a:schemeClr>
                </a:solidFill>
              </a:rPr>
              <a:t>fční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. skupiny</a:t>
            </a:r>
            <a:endParaRPr lang="cs-CZ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 flipH="1" flipV="1">
            <a:off x="1835696" y="4797152"/>
            <a:ext cx="288032" cy="108012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 flipV="1">
            <a:off x="611560" y="3068960"/>
            <a:ext cx="504056" cy="280831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971600" y="45811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827584" y="2708920"/>
            <a:ext cx="296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3" name="Skupina 32"/>
          <p:cNvGrpSpPr/>
          <p:nvPr/>
        </p:nvGrpSpPr>
        <p:grpSpPr>
          <a:xfrm>
            <a:off x="5292080" y="2060848"/>
            <a:ext cx="2664296" cy="1916832"/>
            <a:chOff x="5220072" y="2204864"/>
            <a:chExt cx="2664296" cy="1916832"/>
          </a:xfrm>
        </p:grpSpPr>
        <p:sp>
          <p:nvSpPr>
            <p:cNvPr id="34" name="Obdélník 33"/>
            <p:cNvSpPr/>
            <p:nvPr/>
          </p:nvSpPr>
          <p:spPr>
            <a:xfrm>
              <a:off x="5220072" y="2924944"/>
              <a:ext cx="5277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3600" dirty="0" smtClean="0">
                  <a:solidFill>
                    <a:srgbClr val="FF0000"/>
                  </a:solidFill>
                </a:rPr>
                <a:t>2.</a:t>
              </a:r>
              <a:endParaRPr lang="cs-CZ" sz="3600" dirty="0">
                <a:solidFill>
                  <a:srgbClr val="FF0000"/>
                </a:solidFill>
              </a:endParaRPr>
            </a:p>
          </p:txBody>
        </p:sp>
        <p:sp>
          <p:nvSpPr>
            <p:cNvPr id="43" name="Tvar L 42"/>
            <p:cNvSpPr/>
            <p:nvPr/>
          </p:nvSpPr>
          <p:spPr>
            <a:xfrm>
              <a:off x="5580112" y="2204864"/>
              <a:ext cx="2304256" cy="1916832"/>
            </a:xfrm>
            <a:prstGeom prst="corner">
              <a:avLst>
                <a:gd name="adj1" fmla="val 65032"/>
                <a:gd name="adj2" fmla="val 31931"/>
              </a:avLst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4" name="Kosoúhelník 43"/>
          <p:cNvSpPr/>
          <p:nvPr/>
        </p:nvSpPr>
        <p:spPr>
          <a:xfrm rot="20763804">
            <a:off x="6635857" y="4174452"/>
            <a:ext cx="1477010" cy="576064"/>
          </a:xfrm>
          <a:prstGeom prst="parallelogram">
            <a:avLst/>
          </a:prstGeom>
          <a:solidFill>
            <a:schemeClr val="accent1">
              <a:lumMod val="75000"/>
              <a:alpha val="2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8100392" y="4149080"/>
            <a:ext cx="5132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3.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8736562" y="5199103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1.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0" y="2924944"/>
          <a:ext cx="1860550" cy="2882900"/>
        </p:xfrm>
        <a:graphic>
          <a:graphicData uri="http://schemas.openxmlformats.org/presentationml/2006/ole">
            <p:oleObj spid="_x0000_s24578" name="ChemSketch" r:id="rId3" imgW="908280" imgH="1408320" progId="ACD.ChemSketch.20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771800" y="2924944"/>
          <a:ext cx="2198687" cy="2892425"/>
        </p:xfrm>
        <a:graphic>
          <a:graphicData uri="http://schemas.openxmlformats.org/presentationml/2006/ole">
            <p:oleObj spid="_x0000_s24579" name="ChemSketch" r:id="rId4" imgW="1134000" imgH="1490400" progId="ACD.ChemSketch.20">
              <p:embed/>
            </p:oleObj>
          </a:graphicData>
        </a:graphic>
      </p:graphicFrame>
      <p:grpSp>
        <p:nvGrpSpPr>
          <p:cNvPr id="12" name="Skupina 11"/>
          <p:cNvGrpSpPr/>
          <p:nvPr/>
        </p:nvGrpSpPr>
        <p:grpSpPr>
          <a:xfrm>
            <a:off x="1835696" y="4221088"/>
            <a:ext cx="843105" cy="145651"/>
            <a:chOff x="1856687" y="3789040"/>
            <a:chExt cx="843105" cy="145651"/>
          </a:xfrm>
        </p:grpSpPr>
        <p:cxnSp>
          <p:nvCxnSpPr>
            <p:cNvPr id="6" name="Přímá spojovací šipka 5"/>
            <p:cNvCxnSpPr/>
            <p:nvPr/>
          </p:nvCxnSpPr>
          <p:spPr>
            <a:xfrm>
              <a:off x="1907704" y="3789040"/>
              <a:ext cx="7920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ovací šipka 6"/>
            <p:cNvCxnSpPr/>
            <p:nvPr/>
          </p:nvCxnSpPr>
          <p:spPr>
            <a:xfrm>
              <a:off x="1856687" y="3934691"/>
              <a:ext cx="7920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5508104" y="2132856"/>
          <a:ext cx="2767012" cy="1919287"/>
        </p:xfrm>
        <a:graphic>
          <a:graphicData uri="http://schemas.openxmlformats.org/presentationml/2006/ole">
            <p:oleObj spid="_x0000_s24580" name="ChemSketch" r:id="rId5" imgW="1569600" imgH="1088280" progId="ACD.ChemSketch.20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5508104" y="4437112"/>
          <a:ext cx="2767012" cy="1919288"/>
        </p:xfrm>
        <a:graphic>
          <a:graphicData uri="http://schemas.openxmlformats.org/presentationml/2006/ole">
            <p:oleObj spid="_x0000_s24581" name="ChemSketch" r:id="rId6" imgW="1569600" imgH="1088280" progId="ACD.ChemSketch.20">
              <p:embed/>
            </p:oleObj>
          </a:graphicData>
        </a:graphic>
      </p:graphicFrame>
      <p:grpSp>
        <p:nvGrpSpPr>
          <p:cNvPr id="13" name="Skupina 12"/>
          <p:cNvGrpSpPr/>
          <p:nvPr/>
        </p:nvGrpSpPr>
        <p:grpSpPr>
          <a:xfrm rot="1449155">
            <a:off x="5068951" y="5251295"/>
            <a:ext cx="843105" cy="145651"/>
            <a:chOff x="1856687" y="3789040"/>
            <a:chExt cx="843105" cy="145651"/>
          </a:xfrm>
        </p:grpSpPr>
        <p:cxnSp>
          <p:nvCxnSpPr>
            <p:cNvPr id="14" name="Přímá spojovací šipka 13"/>
            <p:cNvCxnSpPr/>
            <p:nvPr/>
          </p:nvCxnSpPr>
          <p:spPr>
            <a:xfrm>
              <a:off x="1907704" y="3789040"/>
              <a:ext cx="7920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šipka 14"/>
            <p:cNvCxnSpPr/>
            <p:nvPr/>
          </p:nvCxnSpPr>
          <p:spPr>
            <a:xfrm>
              <a:off x="1856687" y="3934691"/>
              <a:ext cx="7920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/>
          <p:cNvGrpSpPr/>
          <p:nvPr/>
        </p:nvGrpSpPr>
        <p:grpSpPr>
          <a:xfrm rot="20564025">
            <a:off x="5062536" y="3326114"/>
            <a:ext cx="843105" cy="145651"/>
            <a:chOff x="1856687" y="3789040"/>
            <a:chExt cx="843105" cy="145651"/>
          </a:xfrm>
        </p:grpSpPr>
        <p:cxnSp>
          <p:nvCxnSpPr>
            <p:cNvPr id="17" name="Přímá spojovací šipka 16"/>
            <p:cNvCxnSpPr/>
            <p:nvPr/>
          </p:nvCxnSpPr>
          <p:spPr>
            <a:xfrm>
              <a:off x="1907704" y="3789040"/>
              <a:ext cx="7920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šipka 17"/>
            <p:cNvCxnSpPr/>
            <p:nvPr/>
          </p:nvCxnSpPr>
          <p:spPr>
            <a:xfrm>
              <a:off x="1856687" y="3934691"/>
              <a:ext cx="79208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bdélník 18"/>
          <p:cNvSpPr/>
          <p:nvPr/>
        </p:nvSpPr>
        <p:spPr>
          <a:xfrm>
            <a:off x="2699792" y="2852936"/>
            <a:ext cx="1872208" cy="720080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2699792" y="4941168"/>
            <a:ext cx="1872208" cy="864096"/>
          </a:xfrm>
          <a:prstGeom prst="rect">
            <a:avLst/>
          </a:prstGeom>
          <a:solidFill>
            <a:schemeClr val="accent1">
              <a:lumMod val="75000"/>
              <a:alpha val="2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2699792" y="3645024"/>
            <a:ext cx="1872208" cy="1224136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 rot="5400000">
            <a:off x="7488324" y="2816932"/>
            <a:ext cx="1152128" cy="504056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 rot="5400000">
            <a:off x="7488324" y="5121188"/>
            <a:ext cx="1152128" cy="504056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>
            <a:spLocks noChangeAspect="1"/>
          </p:cNvSpPr>
          <p:nvPr/>
        </p:nvSpPr>
        <p:spPr>
          <a:xfrm>
            <a:off x="8388424" y="3573016"/>
            <a:ext cx="576000" cy="576000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ym typeface="Symbol"/>
              </a:rPr>
              <a:t></a:t>
            </a:r>
            <a:endParaRPr lang="cs-CZ" sz="3600" b="1" dirty="0"/>
          </a:p>
        </p:txBody>
      </p:sp>
      <p:sp>
        <p:nvSpPr>
          <p:cNvPr id="26" name="Obdélník 25"/>
          <p:cNvSpPr>
            <a:spLocks noChangeAspect="1"/>
          </p:cNvSpPr>
          <p:nvPr/>
        </p:nvSpPr>
        <p:spPr>
          <a:xfrm>
            <a:off x="8406731" y="5949280"/>
            <a:ext cx="577487" cy="576000"/>
          </a:xfrm>
          <a:prstGeom prst="rect">
            <a:avLst/>
          </a:prstGeom>
          <a:solidFill>
            <a:schemeClr val="accent5">
              <a:lumMod val="75000"/>
              <a:alpha val="2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cs-CZ" sz="3600" b="1" dirty="0" smtClean="0">
                <a:sym typeface="Symbol"/>
              </a:rPr>
              <a:t></a:t>
            </a:r>
            <a:endParaRPr lang="cs-CZ" sz="3600" b="1" dirty="0"/>
          </a:p>
        </p:txBody>
      </p:sp>
      <p:sp>
        <p:nvSpPr>
          <p:cNvPr id="27" name="Obdélník 26"/>
          <p:cNvSpPr/>
          <p:nvPr/>
        </p:nvSpPr>
        <p:spPr>
          <a:xfrm>
            <a:off x="6588224" y="2924944"/>
            <a:ext cx="1224136" cy="115212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6588224" y="5229200"/>
            <a:ext cx="1224136" cy="115212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var L 29"/>
          <p:cNvSpPr/>
          <p:nvPr/>
        </p:nvSpPr>
        <p:spPr>
          <a:xfrm rot="5400000">
            <a:off x="5994158" y="1538790"/>
            <a:ext cx="792088" cy="1836204"/>
          </a:xfrm>
          <a:prstGeom prst="corner">
            <a:avLst>
              <a:gd name="adj1" fmla="val 175095"/>
              <a:gd name="adj2" fmla="val 60237"/>
            </a:avLst>
          </a:prstGeom>
          <a:solidFill>
            <a:schemeClr val="accent1">
              <a:lumMod val="75000"/>
              <a:alpha val="2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var L 31"/>
          <p:cNvSpPr/>
          <p:nvPr/>
        </p:nvSpPr>
        <p:spPr>
          <a:xfrm rot="5400000">
            <a:off x="5976156" y="3897052"/>
            <a:ext cx="756084" cy="1836204"/>
          </a:xfrm>
          <a:prstGeom prst="corner">
            <a:avLst>
              <a:gd name="adj1" fmla="val 180508"/>
              <a:gd name="adj2" fmla="val 60237"/>
            </a:avLst>
          </a:prstGeom>
          <a:solidFill>
            <a:schemeClr val="accent1">
              <a:lumMod val="75000"/>
              <a:alpha val="2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179512" y="5903893"/>
            <a:ext cx="4070666" cy="892552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Cyklizující charakteristické</a:t>
            </a:r>
            <a:b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funkční skupiny</a:t>
            </a:r>
            <a:endParaRPr lang="cs-CZ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3" name="Přímá spojovací šipka 32"/>
          <p:cNvCxnSpPr/>
          <p:nvPr/>
        </p:nvCxnSpPr>
        <p:spPr>
          <a:xfrm flipH="1" flipV="1">
            <a:off x="1619672" y="4797152"/>
            <a:ext cx="43204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 flipV="1">
            <a:off x="395536" y="3573016"/>
            <a:ext cx="288032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pSp>
        <p:nvGrpSpPr>
          <p:cNvPr id="5" name="Skupina 4"/>
          <p:cNvGrpSpPr/>
          <p:nvPr/>
        </p:nvGrpSpPr>
        <p:grpSpPr>
          <a:xfrm>
            <a:off x="179512" y="1844824"/>
            <a:ext cx="8540095" cy="4955203"/>
            <a:chOff x="179512" y="1844824"/>
            <a:chExt cx="8540095" cy="4955203"/>
          </a:xfrm>
        </p:grpSpPr>
        <p:sp>
          <p:nvSpPr>
            <p:cNvPr id="3" name="TextovéPole 2"/>
            <p:cNvSpPr txBox="1"/>
            <p:nvPr/>
          </p:nvSpPr>
          <p:spPr>
            <a:xfrm>
              <a:off x="179512" y="1844824"/>
              <a:ext cx="8540095" cy="49552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60000" indent="-360000">
                <a:buBlip>
                  <a:blip r:embed="rId2"/>
                </a:buBlip>
              </a:pPr>
              <a:r>
                <a:rPr lang="cs-CZ" sz="3000" dirty="0" smtClean="0"/>
                <a:t>Zóna č.1 (zelená) – </a:t>
              </a:r>
              <a:r>
                <a:rPr lang="cs-CZ" sz="3000" b="1" u="dbl" dirty="0" err="1" smtClean="0">
                  <a:solidFill>
                    <a:srgbClr val="FF0000"/>
                  </a:solidFill>
                </a:rPr>
                <a:t>poloacetalový</a:t>
              </a:r>
              <a:r>
                <a:rPr lang="cs-CZ" sz="3000" b="1" u="dbl" dirty="0" smtClean="0">
                  <a:solidFill>
                    <a:srgbClr val="FF0000"/>
                  </a:solidFill>
                </a:rPr>
                <a:t> hydroxyl</a:t>
              </a:r>
              <a:r>
                <a:rPr lang="cs-CZ" sz="3000" b="1" dirty="0" smtClean="0">
                  <a:solidFill>
                    <a:srgbClr val="FF0000"/>
                  </a:solidFill>
                </a:rPr>
                <a:t/>
              </a:r>
              <a:br>
                <a:rPr lang="cs-CZ" sz="3000" b="1" dirty="0" smtClean="0">
                  <a:solidFill>
                    <a:srgbClr val="FF0000"/>
                  </a:solidFill>
                </a:rPr>
              </a:br>
              <a:r>
                <a:rPr lang="cs-CZ" sz="2600" b="1" dirty="0" smtClean="0"/>
                <a:t>- </a:t>
              </a:r>
              <a:r>
                <a:rPr lang="cs-CZ" sz="2600" dirty="0" smtClean="0"/>
                <a:t>Při cyklizaci vzniká nové </a:t>
              </a:r>
              <a:r>
                <a:rPr lang="cs-CZ" sz="2600" dirty="0" err="1" smtClean="0"/>
                <a:t>stereogenní</a:t>
              </a:r>
              <a:r>
                <a:rPr lang="cs-CZ" sz="2600" dirty="0" smtClean="0"/>
                <a:t> centrum,</a:t>
              </a:r>
              <a:br>
                <a:rPr lang="cs-CZ" sz="2600" dirty="0" smtClean="0"/>
              </a:br>
              <a:r>
                <a:rPr lang="cs-CZ" sz="2600" dirty="0" smtClean="0"/>
                <a:t>které se neobjevuje ve Fischerově projekci, které</a:t>
              </a:r>
              <a:br>
                <a:rPr lang="cs-CZ" sz="2600" dirty="0" smtClean="0"/>
              </a:br>
              <a:r>
                <a:rPr lang="cs-CZ" sz="2600" dirty="0" smtClean="0"/>
                <a:t>nese OH skupinu nazývanou </a:t>
              </a:r>
              <a:r>
                <a:rPr lang="cs-CZ" sz="2600" dirty="0" err="1" smtClean="0"/>
                <a:t>poloacetalový</a:t>
              </a:r>
              <a:r>
                <a:rPr lang="cs-CZ" sz="2600" dirty="0" smtClean="0"/>
                <a:t> hydroxyl.</a:t>
              </a:r>
              <a:br>
                <a:rPr lang="cs-CZ" sz="2600" dirty="0" smtClean="0"/>
              </a:br>
              <a:r>
                <a:rPr lang="cs-CZ" sz="2600" dirty="0" smtClean="0"/>
                <a:t>- Přináší existenci nového typu </a:t>
              </a:r>
              <a:r>
                <a:rPr lang="cs-CZ" sz="2600" dirty="0" err="1" smtClean="0"/>
                <a:t>diastereoisomerie</a:t>
              </a:r>
              <a:r>
                <a:rPr lang="cs-CZ" sz="2600" dirty="0" smtClean="0"/>
                <a:t> –</a:t>
              </a:r>
              <a:br>
                <a:rPr lang="cs-CZ" sz="2600" dirty="0" smtClean="0"/>
              </a:br>
              <a:r>
                <a:rPr lang="cs-CZ" sz="2600" b="1" u="sng" dirty="0" smtClean="0">
                  <a:solidFill>
                    <a:srgbClr val="FF0000"/>
                  </a:solidFill>
                </a:rPr>
                <a:t>ANOMERIE</a:t>
              </a:r>
              <a:r>
                <a:rPr lang="cs-CZ" sz="2600" dirty="0" smtClean="0"/>
                <a:t>. Rozlišujeme </a:t>
              </a:r>
              <a:r>
                <a:rPr lang="cs-CZ" sz="2600" b="1" dirty="0" smtClean="0">
                  <a:solidFill>
                    <a:srgbClr val="FF0000"/>
                  </a:solidFill>
                  <a:sym typeface="Symbol"/>
                </a:rPr>
                <a:t></a:t>
              </a:r>
              <a:r>
                <a:rPr lang="cs-CZ" sz="2600" dirty="0" smtClean="0">
                  <a:sym typeface="Symbol"/>
                </a:rPr>
                <a:t> a </a:t>
              </a:r>
              <a:r>
                <a:rPr lang="cs-CZ" sz="2600" b="1" dirty="0" smtClean="0">
                  <a:solidFill>
                    <a:srgbClr val="FF0000"/>
                  </a:solidFill>
                  <a:sym typeface="Symbol"/>
                </a:rPr>
                <a:t> </a:t>
              </a:r>
              <a:r>
                <a:rPr lang="cs-CZ" sz="2600" b="1" dirty="0" err="1" smtClean="0">
                  <a:solidFill>
                    <a:srgbClr val="FF0000"/>
                  </a:solidFill>
                  <a:sym typeface="Symbol"/>
                </a:rPr>
                <a:t>anomer</a:t>
              </a:r>
              <a:r>
                <a:rPr lang="cs-CZ" sz="2600" dirty="0" smtClean="0">
                  <a:sym typeface="Symbol"/>
                </a:rPr>
                <a:t>.</a:t>
              </a:r>
              <a:r>
                <a:rPr lang="cs-CZ" sz="2600" b="1" dirty="0" smtClean="0">
                  <a:solidFill>
                    <a:srgbClr val="FF0000"/>
                  </a:solidFill>
                  <a:sym typeface="Symbol"/>
                </a:rPr>
                <a:t/>
              </a:r>
              <a:br>
                <a:rPr lang="cs-CZ" sz="2600" b="1" dirty="0" smtClean="0">
                  <a:solidFill>
                    <a:srgbClr val="FF0000"/>
                  </a:solidFill>
                  <a:sym typeface="Symbol"/>
                </a:rPr>
              </a:br>
              <a:r>
                <a:rPr lang="cs-CZ" sz="2600" dirty="0" smtClean="0">
                  <a:sym typeface="Symbol"/>
                </a:rPr>
                <a:t>- Od D-monosacharidů </a:t>
              </a:r>
              <a:r>
                <a:rPr lang="cs-CZ" sz="2600" b="1" u="sng" dirty="0" smtClean="0">
                  <a:sym typeface="Symbol"/>
                </a:rPr>
                <a:t> </a:t>
              </a:r>
              <a:r>
                <a:rPr lang="cs-CZ" sz="2600" b="1" u="sng" dirty="0" err="1" smtClean="0">
                  <a:sym typeface="Symbol"/>
                </a:rPr>
                <a:t>anomer</a:t>
              </a:r>
              <a:r>
                <a:rPr lang="cs-CZ" sz="2600" dirty="0" smtClean="0">
                  <a:sym typeface="Symbol"/>
                </a:rPr>
                <a:t> má </a:t>
              </a:r>
              <a:r>
                <a:rPr lang="cs-CZ" sz="2600" b="1" u="sng" dirty="0" err="1" smtClean="0">
                  <a:sym typeface="Symbol"/>
                </a:rPr>
                <a:t>poloacetal</a:t>
              </a:r>
              <a:r>
                <a:rPr lang="cs-CZ" sz="2600" b="1" u="sng" dirty="0" smtClean="0">
                  <a:sym typeface="Symbol"/>
                </a:rPr>
                <a:t/>
              </a:r>
              <a:br>
                <a:rPr lang="cs-CZ" sz="2600" b="1" u="sng" dirty="0" smtClean="0">
                  <a:sym typeface="Symbol"/>
                </a:rPr>
              </a:br>
              <a:r>
                <a:rPr lang="cs-CZ" sz="2600" b="1" u="sng" dirty="0" smtClean="0">
                  <a:sym typeface="Symbol"/>
                </a:rPr>
                <a:t>v </a:t>
              </a:r>
              <a:r>
                <a:rPr lang="cs-CZ" sz="2600" b="1" u="sng" dirty="0" err="1" smtClean="0">
                  <a:sym typeface="Symbol"/>
                </a:rPr>
                <a:t>Haworthově</a:t>
              </a:r>
              <a:r>
                <a:rPr lang="cs-CZ" sz="2600" b="1" u="sng" dirty="0" smtClean="0">
                  <a:sym typeface="Symbol"/>
                </a:rPr>
                <a:t> projekci orientován směrem dolů</a:t>
              </a:r>
              <a:r>
                <a:rPr lang="cs-CZ" sz="2600" dirty="0" smtClean="0">
                  <a:sym typeface="Symbol"/>
                </a:rPr>
                <a:t>,</a:t>
              </a:r>
              <a:br>
                <a:rPr lang="cs-CZ" sz="2600" dirty="0" smtClean="0">
                  <a:sym typeface="Symbol"/>
                </a:rPr>
              </a:br>
              <a:r>
                <a:rPr lang="cs-CZ" sz="2600" dirty="0" smtClean="0">
                  <a:sym typeface="Symbol"/>
                </a:rPr>
                <a:t> </a:t>
              </a:r>
              <a:r>
                <a:rPr lang="cs-CZ" sz="2600" b="1" u="sng" dirty="0" smtClean="0">
                  <a:sym typeface="Symbol"/>
                </a:rPr>
                <a:t> </a:t>
              </a:r>
              <a:r>
                <a:rPr lang="cs-CZ" sz="2600" b="1" u="sng" dirty="0" err="1" smtClean="0">
                  <a:sym typeface="Symbol"/>
                </a:rPr>
                <a:t>anomer</a:t>
              </a:r>
              <a:r>
                <a:rPr lang="cs-CZ" sz="2600" dirty="0" smtClean="0">
                  <a:sym typeface="Symbol"/>
                </a:rPr>
                <a:t> má potom </a:t>
              </a:r>
              <a:r>
                <a:rPr lang="cs-CZ" sz="2600" b="1" u="sng" dirty="0" err="1" smtClean="0">
                  <a:sym typeface="Symbol"/>
                </a:rPr>
                <a:t>poloacetal</a:t>
              </a:r>
              <a:r>
                <a:rPr lang="cs-CZ" sz="2600" b="1" u="sng" dirty="0" smtClean="0">
                  <a:sym typeface="Symbol"/>
                </a:rPr>
                <a:t> orientován nahoru</a:t>
              </a:r>
              <a:r>
                <a:rPr lang="cs-CZ" sz="2600" dirty="0" smtClean="0">
                  <a:sym typeface="Symbol"/>
                </a:rPr>
                <a:t>.</a:t>
              </a:r>
              <a:br>
                <a:rPr lang="cs-CZ" sz="2600" dirty="0" smtClean="0">
                  <a:sym typeface="Symbol"/>
                </a:rPr>
              </a:br>
              <a:r>
                <a:rPr lang="cs-CZ" sz="2600" dirty="0" smtClean="0">
                  <a:sym typeface="Symbol"/>
                </a:rPr>
                <a:t>- Od L-monosacharidů </a:t>
              </a:r>
              <a:r>
                <a:rPr lang="cs-CZ" sz="2600" b="1" u="sng" dirty="0" smtClean="0">
                  <a:sym typeface="Symbol"/>
                </a:rPr>
                <a:t> </a:t>
              </a:r>
              <a:r>
                <a:rPr lang="cs-CZ" sz="2600" b="1" u="sng" dirty="0" err="1" smtClean="0">
                  <a:sym typeface="Symbol"/>
                </a:rPr>
                <a:t>anomer</a:t>
              </a:r>
              <a:r>
                <a:rPr lang="cs-CZ" sz="2600" dirty="0" smtClean="0">
                  <a:sym typeface="Symbol"/>
                </a:rPr>
                <a:t> má </a:t>
              </a:r>
              <a:r>
                <a:rPr lang="cs-CZ" sz="2600" b="1" u="sng" dirty="0" err="1" smtClean="0">
                  <a:sym typeface="Symbol"/>
                </a:rPr>
                <a:t>poloacetal</a:t>
              </a:r>
              <a:r>
                <a:rPr lang="cs-CZ" sz="2600" b="1" u="sng" dirty="0" smtClean="0">
                  <a:sym typeface="Symbol"/>
                </a:rPr>
                <a:t/>
              </a:r>
              <a:br>
                <a:rPr lang="cs-CZ" sz="2600" b="1" u="sng" dirty="0" smtClean="0">
                  <a:sym typeface="Symbol"/>
                </a:rPr>
              </a:br>
              <a:r>
                <a:rPr lang="cs-CZ" sz="2600" b="1" u="sng" dirty="0" smtClean="0">
                  <a:sym typeface="Symbol"/>
                </a:rPr>
                <a:t>v </a:t>
              </a:r>
              <a:r>
                <a:rPr lang="cs-CZ" sz="2600" b="1" u="sng" dirty="0" err="1" smtClean="0">
                  <a:sym typeface="Symbol"/>
                </a:rPr>
                <a:t>Haworthově</a:t>
              </a:r>
              <a:r>
                <a:rPr lang="cs-CZ" sz="2600" b="1" u="sng" dirty="0" smtClean="0">
                  <a:sym typeface="Symbol"/>
                </a:rPr>
                <a:t> projekci orientován směrem nahoru</a:t>
              </a:r>
              <a:r>
                <a:rPr lang="cs-CZ" sz="2600" dirty="0" smtClean="0">
                  <a:sym typeface="Symbol"/>
                </a:rPr>
                <a:t>,</a:t>
              </a:r>
              <a:br>
                <a:rPr lang="cs-CZ" sz="2600" dirty="0" smtClean="0">
                  <a:sym typeface="Symbol"/>
                </a:rPr>
              </a:br>
              <a:r>
                <a:rPr lang="cs-CZ" sz="2600" dirty="0" smtClean="0">
                  <a:sym typeface="Symbol"/>
                </a:rPr>
                <a:t> </a:t>
              </a:r>
              <a:r>
                <a:rPr lang="cs-CZ" sz="2600" b="1" u="sng" dirty="0" smtClean="0">
                  <a:sym typeface="Symbol"/>
                </a:rPr>
                <a:t> </a:t>
              </a:r>
              <a:r>
                <a:rPr lang="cs-CZ" sz="2600" b="1" u="sng" dirty="0" err="1" smtClean="0">
                  <a:sym typeface="Symbol"/>
                </a:rPr>
                <a:t>anomer</a:t>
              </a:r>
              <a:r>
                <a:rPr lang="cs-CZ" sz="2600" dirty="0" smtClean="0">
                  <a:sym typeface="Symbol"/>
                </a:rPr>
                <a:t> má potom </a:t>
              </a:r>
              <a:r>
                <a:rPr lang="cs-CZ" sz="2600" b="1" u="sng" dirty="0" err="1" smtClean="0">
                  <a:sym typeface="Symbol"/>
                </a:rPr>
                <a:t>poloacetal</a:t>
              </a:r>
              <a:r>
                <a:rPr lang="cs-CZ" sz="2600" b="1" u="sng" dirty="0" smtClean="0">
                  <a:sym typeface="Symbol"/>
                </a:rPr>
                <a:t> orientován dolů</a:t>
              </a:r>
              <a:r>
                <a:rPr lang="cs-CZ" sz="2600" dirty="0" smtClean="0">
                  <a:sym typeface="Symbol"/>
                </a:rPr>
                <a:t>. </a:t>
              </a:r>
            </a:p>
          </p:txBody>
        </p:sp>
        <p:sp>
          <p:nvSpPr>
            <p:cNvPr id="4" name="Obdélník 3"/>
            <p:cNvSpPr/>
            <p:nvPr/>
          </p:nvSpPr>
          <p:spPr>
            <a:xfrm>
              <a:off x="611560" y="1844824"/>
              <a:ext cx="2808312" cy="576064"/>
            </a:xfrm>
            <a:prstGeom prst="rect">
              <a:avLst/>
            </a:prstGeom>
            <a:solidFill>
              <a:schemeClr val="accent5">
                <a:lumMod val="75000"/>
                <a:alpha val="2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8580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 - ANOMERIE</a:t>
            </a:r>
            <a:endParaRPr lang="cs-CZ" sz="4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833" y="5151334"/>
            <a:ext cx="1666290" cy="46166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D-glukosa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grpSp>
        <p:nvGrpSpPr>
          <p:cNvPr id="33" name="Skupina 32"/>
          <p:cNvGrpSpPr/>
          <p:nvPr/>
        </p:nvGrpSpPr>
        <p:grpSpPr>
          <a:xfrm>
            <a:off x="99120" y="1556792"/>
            <a:ext cx="8993490" cy="5257878"/>
            <a:chOff x="99120" y="1556792"/>
            <a:chExt cx="8993490" cy="5257878"/>
          </a:xfrm>
        </p:grpSpPr>
        <p:sp>
          <p:nvSpPr>
            <p:cNvPr id="27" name="Obdélník 26"/>
            <p:cNvSpPr/>
            <p:nvPr/>
          </p:nvSpPr>
          <p:spPr>
            <a:xfrm>
              <a:off x="3635896" y="2276872"/>
              <a:ext cx="504056" cy="1152128"/>
            </a:xfrm>
            <a:prstGeom prst="rect">
              <a:avLst/>
            </a:prstGeom>
            <a:solidFill>
              <a:schemeClr val="accent5">
                <a:lumMod val="75000"/>
                <a:alpha val="2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aphicFrame>
          <p:nvGraphicFramePr>
            <p:cNvPr id="27651" name="Object 3"/>
            <p:cNvGraphicFramePr>
              <a:graphicFrameLocks noChangeAspect="1"/>
            </p:cNvGraphicFramePr>
            <p:nvPr/>
          </p:nvGraphicFramePr>
          <p:xfrm>
            <a:off x="4572000" y="2708920"/>
            <a:ext cx="1577310" cy="2520000"/>
          </p:xfrm>
          <a:graphic>
            <a:graphicData uri="http://schemas.openxmlformats.org/presentationml/2006/ole">
              <p:oleObj spid="_x0000_s27651" name="ChemSketch" r:id="rId4" imgW="935640" imgH="1493640" progId="ACD.ChemSketch.20">
                <p:embed/>
              </p:oleObj>
            </a:graphicData>
          </a:graphic>
        </p:graphicFrame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99120" y="2708920"/>
            <a:ext cx="1662113" cy="2519362"/>
          </p:xfrm>
          <a:graphic>
            <a:graphicData uri="http://schemas.openxmlformats.org/presentationml/2006/ole">
              <p:oleObj spid="_x0000_s27652" name="ChemSketch" r:id="rId5" imgW="972360" imgH="1475280" progId="ACD.ChemSketch.20">
                <p:embed/>
              </p:oleObj>
            </a:graphicData>
          </a:graphic>
        </p:graphicFrame>
        <p:graphicFrame>
          <p:nvGraphicFramePr>
            <p:cNvPr id="27653" name="Object 5"/>
            <p:cNvGraphicFramePr>
              <a:graphicFrameLocks noChangeAspect="1"/>
            </p:cNvGraphicFramePr>
            <p:nvPr/>
          </p:nvGraphicFramePr>
          <p:xfrm>
            <a:off x="2195736" y="1988840"/>
            <a:ext cx="1884745" cy="1764000"/>
          </p:xfrm>
          <a:graphic>
            <a:graphicData uri="http://schemas.openxmlformats.org/presentationml/2006/ole">
              <p:oleObj spid="_x0000_s27653" name="ChemSketch" r:id="rId6" imgW="1140120" imgH="1066680" progId="ACD.ChemSketch.20">
                <p:embed/>
              </p:oleObj>
            </a:graphicData>
          </a:graphic>
        </p:graphicFrame>
        <p:graphicFrame>
          <p:nvGraphicFramePr>
            <p:cNvPr id="27654" name="Object 6"/>
            <p:cNvGraphicFramePr>
              <a:graphicFrameLocks noChangeAspect="1"/>
            </p:cNvGraphicFramePr>
            <p:nvPr/>
          </p:nvGraphicFramePr>
          <p:xfrm>
            <a:off x="2195736" y="4653136"/>
            <a:ext cx="1884745" cy="1764000"/>
          </p:xfrm>
          <a:graphic>
            <a:graphicData uri="http://schemas.openxmlformats.org/presentationml/2006/ole">
              <p:oleObj spid="_x0000_s27654" name="ChemSketch" r:id="rId7" imgW="1140120" imgH="1066680" progId="ACD.ChemSketch.20">
                <p:embed/>
              </p:oleObj>
            </a:graphicData>
          </a:graphic>
        </p:graphicFrame>
        <p:graphicFrame>
          <p:nvGraphicFramePr>
            <p:cNvPr id="27655" name="Object 7"/>
            <p:cNvGraphicFramePr>
              <a:graphicFrameLocks noChangeAspect="1"/>
            </p:cNvGraphicFramePr>
            <p:nvPr/>
          </p:nvGraphicFramePr>
          <p:xfrm>
            <a:off x="6804248" y="1988840"/>
            <a:ext cx="1884745" cy="1764000"/>
          </p:xfrm>
          <a:graphic>
            <a:graphicData uri="http://schemas.openxmlformats.org/presentationml/2006/ole">
              <p:oleObj spid="_x0000_s27655" name="ChemSketch" r:id="rId8" imgW="1140120" imgH="1066680" progId="ACD.ChemSketch.20">
                <p:embed/>
              </p:oleObj>
            </a:graphicData>
          </a:graphic>
        </p:graphicFrame>
        <p:graphicFrame>
          <p:nvGraphicFramePr>
            <p:cNvPr id="27656" name="Object 8"/>
            <p:cNvGraphicFramePr>
              <a:graphicFrameLocks noChangeAspect="1"/>
            </p:cNvGraphicFramePr>
            <p:nvPr/>
          </p:nvGraphicFramePr>
          <p:xfrm>
            <a:off x="6804248" y="4653136"/>
            <a:ext cx="1884745" cy="1764000"/>
          </p:xfrm>
          <a:graphic>
            <a:graphicData uri="http://schemas.openxmlformats.org/presentationml/2006/ole">
              <p:oleObj spid="_x0000_s27656" name="ChemSketch" r:id="rId9" imgW="1140120" imgH="1066680" progId="ACD.ChemSketch.20">
                <p:embed/>
              </p:oleObj>
            </a:graphicData>
          </a:graphic>
        </p:graphicFrame>
        <p:sp>
          <p:nvSpPr>
            <p:cNvPr id="11" name="TextovéPole 10"/>
            <p:cNvSpPr txBox="1"/>
            <p:nvPr/>
          </p:nvSpPr>
          <p:spPr>
            <a:xfrm>
              <a:off x="1574839" y="3707726"/>
              <a:ext cx="2984600" cy="461665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sym typeface="Symbol"/>
                </a:rPr>
                <a:t>-D-</a:t>
              </a:r>
              <a:r>
                <a:rPr lang="cs-CZ" sz="2400" b="1" dirty="0" err="1" smtClean="0">
                  <a:solidFill>
                    <a:srgbClr val="FF0000"/>
                  </a:solidFill>
                  <a:sym typeface="Symbol"/>
                </a:rPr>
                <a:t>glukopyranosa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602904" y="6346534"/>
              <a:ext cx="2984600" cy="461665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sym typeface="Symbol"/>
                </a:rPr>
                <a:t>-D-</a:t>
              </a:r>
              <a:r>
                <a:rPr lang="cs-CZ" sz="2400" b="1" dirty="0" err="1" smtClean="0">
                  <a:solidFill>
                    <a:srgbClr val="FF0000"/>
                  </a:solidFill>
                  <a:sym typeface="Symbol"/>
                </a:rPr>
                <a:t>glukopyranosa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6108010" y="3707726"/>
              <a:ext cx="2984600" cy="461665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sym typeface="Symbol"/>
                </a:rPr>
                <a:t>-L-</a:t>
              </a:r>
              <a:r>
                <a:rPr lang="cs-CZ" sz="2400" b="1" dirty="0" err="1" smtClean="0">
                  <a:solidFill>
                    <a:srgbClr val="FF0000"/>
                  </a:solidFill>
                  <a:sym typeface="Symbol"/>
                </a:rPr>
                <a:t>glukopyranosa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6105275" y="6353005"/>
              <a:ext cx="2984600" cy="461665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sym typeface="Symbol"/>
                </a:rPr>
                <a:t>-L-</a:t>
              </a:r>
              <a:r>
                <a:rPr lang="cs-CZ" sz="2400" b="1" dirty="0" err="1" smtClean="0">
                  <a:solidFill>
                    <a:srgbClr val="FF0000"/>
                  </a:solidFill>
                  <a:sym typeface="Symbol"/>
                </a:rPr>
                <a:t>glukopyranosa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4716016" y="5157192"/>
              <a:ext cx="1600566" cy="461665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L-glukosa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Přímá spojovací šipka 16"/>
            <p:cNvCxnSpPr/>
            <p:nvPr/>
          </p:nvCxnSpPr>
          <p:spPr>
            <a:xfrm flipV="1">
              <a:off x="1259632" y="2924944"/>
              <a:ext cx="864096" cy="360040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šipka 17"/>
            <p:cNvCxnSpPr/>
            <p:nvPr/>
          </p:nvCxnSpPr>
          <p:spPr>
            <a:xfrm flipV="1">
              <a:off x="5796136" y="2852936"/>
              <a:ext cx="864096" cy="360040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šipka 18"/>
            <p:cNvCxnSpPr/>
            <p:nvPr/>
          </p:nvCxnSpPr>
          <p:spPr>
            <a:xfrm>
              <a:off x="5940152" y="4653136"/>
              <a:ext cx="864000" cy="288032"/>
            </a:xfrm>
            <a:prstGeom prst="straightConnector1">
              <a:avLst/>
            </a:prstGeom>
            <a:ln w="12700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bdélník 23"/>
            <p:cNvSpPr/>
            <p:nvPr/>
          </p:nvSpPr>
          <p:spPr>
            <a:xfrm>
              <a:off x="8244408" y="2276872"/>
              <a:ext cx="504056" cy="1152128"/>
            </a:xfrm>
            <a:prstGeom prst="rect">
              <a:avLst/>
            </a:prstGeom>
            <a:solidFill>
              <a:schemeClr val="accent5">
                <a:lumMod val="75000"/>
                <a:alpha val="2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Obdélník 24"/>
            <p:cNvSpPr/>
            <p:nvPr/>
          </p:nvSpPr>
          <p:spPr>
            <a:xfrm>
              <a:off x="3635896" y="4941168"/>
              <a:ext cx="504056" cy="1152128"/>
            </a:xfrm>
            <a:prstGeom prst="rect">
              <a:avLst/>
            </a:prstGeom>
            <a:solidFill>
              <a:schemeClr val="accent5">
                <a:lumMod val="75000"/>
                <a:alpha val="2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Obdélník 25"/>
            <p:cNvSpPr/>
            <p:nvPr/>
          </p:nvSpPr>
          <p:spPr>
            <a:xfrm>
              <a:off x="8244408" y="4941168"/>
              <a:ext cx="504056" cy="1152128"/>
            </a:xfrm>
            <a:prstGeom prst="rect">
              <a:avLst/>
            </a:prstGeom>
            <a:solidFill>
              <a:schemeClr val="accent5">
                <a:lumMod val="75000"/>
                <a:alpha val="2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8028384" y="1556792"/>
              <a:ext cx="825867" cy="584775"/>
            </a:xfrm>
            <a:prstGeom prst="rect">
              <a:avLst/>
            </a:prstGeom>
            <a:noFill/>
            <a:ln w="15875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  <a:sym typeface="Symbol"/>
                </a:rPr>
                <a:t>-L</a:t>
              </a:r>
              <a:endParaRPr lang="cs-CZ" sz="3200" dirty="0"/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4211960" y="1916832"/>
              <a:ext cx="912429" cy="584775"/>
            </a:xfrm>
            <a:prstGeom prst="rect">
              <a:avLst/>
            </a:prstGeom>
            <a:ln w="15875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  <a:sym typeface="Symbol"/>
                </a:rPr>
                <a:t>-D</a:t>
              </a:r>
              <a:endParaRPr lang="cs-CZ" sz="3200" dirty="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4226171" y="5694543"/>
              <a:ext cx="878767" cy="584775"/>
            </a:xfrm>
            <a:prstGeom prst="rect">
              <a:avLst/>
            </a:prstGeom>
            <a:noFill/>
            <a:ln w="15875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  <a:sym typeface="Symbol"/>
                </a:rPr>
                <a:t>-D</a:t>
              </a:r>
              <a:endParaRPr lang="cs-CZ" sz="3200" dirty="0"/>
            </a:p>
          </p:txBody>
        </p:sp>
        <p:sp>
          <p:nvSpPr>
            <p:cNvPr id="32" name="Obdélník 31"/>
            <p:cNvSpPr/>
            <p:nvPr/>
          </p:nvSpPr>
          <p:spPr>
            <a:xfrm>
              <a:off x="8062329" y="4235624"/>
              <a:ext cx="792205" cy="584775"/>
            </a:xfrm>
            <a:prstGeom prst="rect">
              <a:avLst/>
            </a:prstGeom>
            <a:ln w="15875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3200" b="1" dirty="0" smtClean="0">
                  <a:solidFill>
                    <a:srgbClr val="FF0000"/>
                  </a:solidFill>
                  <a:sym typeface="Symbol"/>
                </a:rPr>
                <a:t>-L</a:t>
              </a:r>
              <a:endParaRPr lang="cs-CZ" sz="3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 - ANOMERIE</a:t>
            </a:r>
            <a:endParaRPr lang="cs-CZ" sz="4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331640" y="3356992"/>
            <a:ext cx="304089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259632" y="6293967"/>
            <a:ext cx="301524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160" y="3687415"/>
            <a:ext cx="2975173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-L-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940152" y="6279703"/>
            <a:ext cx="3015249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-L-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grpSp>
        <p:nvGrpSpPr>
          <p:cNvPr id="28" name="Skupina 27"/>
          <p:cNvGrpSpPr/>
          <p:nvPr/>
        </p:nvGrpSpPr>
        <p:grpSpPr>
          <a:xfrm>
            <a:off x="0" y="2420888"/>
            <a:ext cx="1579418" cy="2519362"/>
            <a:chOff x="0" y="2709838"/>
            <a:chExt cx="1579418" cy="2519362"/>
          </a:xfrm>
        </p:grpSpPr>
        <p:graphicFrame>
          <p:nvGraphicFramePr>
            <p:cNvPr id="35842" name="Object 2"/>
            <p:cNvGraphicFramePr>
              <a:graphicFrameLocks noChangeAspect="1"/>
            </p:cNvGraphicFramePr>
            <p:nvPr/>
          </p:nvGraphicFramePr>
          <p:xfrm>
            <a:off x="0" y="2709838"/>
            <a:ext cx="1568450" cy="2519362"/>
          </p:xfrm>
          <a:graphic>
            <a:graphicData uri="http://schemas.openxmlformats.org/presentationml/2006/ole">
              <p:oleObj spid="_x0000_s35842" name="ChemSketch" r:id="rId3" imgW="914400" imgH="1469160" progId="ACD.ChemSketch.20">
                <p:embed/>
              </p:oleObj>
            </a:graphicData>
          </a:graphic>
        </p:graphicFrame>
        <p:sp>
          <p:nvSpPr>
            <p:cNvPr id="17" name="Obdélník 16"/>
            <p:cNvSpPr/>
            <p:nvPr/>
          </p:nvSpPr>
          <p:spPr>
            <a:xfrm>
              <a:off x="620897" y="4835415"/>
              <a:ext cx="958521" cy="36004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1259632" y="2039532"/>
            <a:ext cx="3052619" cy="1317316"/>
            <a:chOff x="1546417" y="2039532"/>
            <a:chExt cx="3052619" cy="1317316"/>
          </a:xfrm>
        </p:grpSpPr>
        <p:graphicFrame>
          <p:nvGraphicFramePr>
            <p:cNvPr id="35845" name="Object 5"/>
            <p:cNvGraphicFramePr>
              <a:graphicFrameLocks noChangeAspect="1"/>
            </p:cNvGraphicFramePr>
            <p:nvPr/>
          </p:nvGraphicFramePr>
          <p:xfrm>
            <a:off x="1619672" y="2060848"/>
            <a:ext cx="2979364" cy="1296000"/>
          </p:xfrm>
          <a:graphic>
            <a:graphicData uri="http://schemas.openxmlformats.org/presentationml/2006/ole">
              <p:oleObj spid="_x0000_s35845" name="ChemSketch" r:id="rId4" imgW="1978200" imgH="859680" progId="ACD.ChemSketch.20">
                <p:embed/>
              </p:oleObj>
            </a:graphicData>
          </a:graphic>
        </p:graphicFrame>
        <p:sp>
          <p:nvSpPr>
            <p:cNvPr id="13" name="Obdélník 12"/>
            <p:cNvSpPr/>
            <p:nvPr/>
          </p:nvSpPr>
          <p:spPr>
            <a:xfrm>
              <a:off x="3694049" y="2653501"/>
              <a:ext cx="504056" cy="360040"/>
            </a:xfrm>
            <a:prstGeom prst="rect">
              <a:avLst/>
            </a:prstGeom>
            <a:solidFill>
              <a:schemeClr val="accent5">
                <a:lumMod val="75000"/>
                <a:alpha val="2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1546417" y="2039532"/>
              <a:ext cx="958521" cy="36004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9" name="Skupina 28"/>
          <p:cNvGrpSpPr/>
          <p:nvPr/>
        </p:nvGrpSpPr>
        <p:grpSpPr>
          <a:xfrm>
            <a:off x="1259632" y="4971224"/>
            <a:ext cx="3018130" cy="1337952"/>
            <a:chOff x="1580906" y="4971224"/>
            <a:chExt cx="3018130" cy="1337952"/>
          </a:xfrm>
        </p:grpSpPr>
        <p:graphicFrame>
          <p:nvGraphicFramePr>
            <p:cNvPr id="35846" name="Object 6"/>
            <p:cNvGraphicFramePr>
              <a:graphicFrameLocks noChangeAspect="1"/>
            </p:cNvGraphicFramePr>
            <p:nvPr/>
          </p:nvGraphicFramePr>
          <p:xfrm>
            <a:off x="1619672" y="5013176"/>
            <a:ext cx="2979364" cy="1296000"/>
          </p:xfrm>
          <a:graphic>
            <a:graphicData uri="http://schemas.openxmlformats.org/presentationml/2006/ole">
              <p:oleObj spid="_x0000_s35846" name="ChemSketch" r:id="rId5" imgW="1978200" imgH="859680" progId="ACD.ChemSketch.20">
                <p:embed/>
              </p:oleObj>
            </a:graphicData>
          </a:graphic>
        </p:graphicFrame>
        <p:sp>
          <p:nvSpPr>
            <p:cNvPr id="14" name="Obdélník 13"/>
            <p:cNvSpPr/>
            <p:nvPr/>
          </p:nvSpPr>
          <p:spPr>
            <a:xfrm>
              <a:off x="3680016" y="4971224"/>
              <a:ext cx="504056" cy="360040"/>
            </a:xfrm>
            <a:prstGeom prst="rect">
              <a:avLst/>
            </a:prstGeom>
            <a:solidFill>
              <a:schemeClr val="accent5">
                <a:lumMod val="75000"/>
                <a:alpha val="2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1580906" y="4990163"/>
              <a:ext cx="958521" cy="36004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4506532" y="2492896"/>
            <a:ext cx="1577636" cy="2522537"/>
            <a:chOff x="4211960" y="2708920"/>
            <a:chExt cx="1577636" cy="2522537"/>
          </a:xfrm>
        </p:grpSpPr>
        <p:graphicFrame>
          <p:nvGraphicFramePr>
            <p:cNvPr id="35844" name="Object 4"/>
            <p:cNvGraphicFramePr>
              <a:graphicFrameLocks noChangeAspect="1"/>
            </p:cNvGraphicFramePr>
            <p:nvPr/>
          </p:nvGraphicFramePr>
          <p:xfrm>
            <a:off x="4211960" y="2708920"/>
            <a:ext cx="1562100" cy="2522537"/>
          </p:xfrm>
          <a:graphic>
            <a:graphicData uri="http://schemas.openxmlformats.org/presentationml/2006/ole">
              <p:oleObj spid="_x0000_s35844" name="ChemSketch" r:id="rId6" imgW="932760" imgH="1505880" progId="ACD.ChemSketch.20">
                <p:embed/>
              </p:oleObj>
            </a:graphicData>
          </a:graphic>
        </p:graphicFrame>
        <p:sp>
          <p:nvSpPr>
            <p:cNvPr id="20" name="Obdélník 19"/>
            <p:cNvSpPr/>
            <p:nvPr/>
          </p:nvSpPr>
          <p:spPr>
            <a:xfrm>
              <a:off x="4831075" y="4837763"/>
              <a:ext cx="958521" cy="36004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2" name="Skupina 31"/>
          <p:cNvGrpSpPr/>
          <p:nvPr/>
        </p:nvGrpSpPr>
        <p:grpSpPr>
          <a:xfrm>
            <a:off x="6066701" y="2348880"/>
            <a:ext cx="3041803" cy="1314404"/>
            <a:chOff x="5940152" y="2186460"/>
            <a:chExt cx="3041803" cy="1314404"/>
          </a:xfrm>
        </p:grpSpPr>
        <p:graphicFrame>
          <p:nvGraphicFramePr>
            <p:cNvPr id="35847" name="Object 7"/>
            <p:cNvGraphicFramePr>
              <a:graphicFrameLocks noChangeAspect="1"/>
            </p:cNvGraphicFramePr>
            <p:nvPr/>
          </p:nvGraphicFramePr>
          <p:xfrm>
            <a:off x="6012160" y="2204864"/>
            <a:ext cx="2969795" cy="1296000"/>
          </p:xfrm>
          <a:graphic>
            <a:graphicData uri="http://schemas.openxmlformats.org/presentationml/2006/ole">
              <p:oleObj spid="_x0000_s35847" name="ChemSketch" r:id="rId7" imgW="1972080" imgH="859680" progId="ACD.ChemSketch.20">
                <p:embed/>
              </p:oleObj>
            </a:graphicData>
          </a:graphic>
        </p:graphicFrame>
        <p:sp>
          <p:nvSpPr>
            <p:cNvPr id="15" name="Obdélník 14"/>
            <p:cNvSpPr/>
            <p:nvPr/>
          </p:nvSpPr>
          <p:spPr>
            <a:xfrm>
              <a:off x="8055317" y="2186460"/>
              <a:ext cx="504056" cy="360040"/>
            </a:xfrm>
            <a:prstGeom prst="rect">
              <a:avLst/>
            </a:prstGeom>
            <a:solidFill>
              <a:schemeClr val="accent5">
                <a:lumMod val="75000"/>
                <a:alpha val="2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bdélník 20"/>
            <p:cNvSpPr/>
            <p:nvPr/>
          </p:nvSpPr>
          <p:spPr>
            <a:xfrm>
              <a:off x="5940152" y="2852936"/>
              <a:ext cx="958521" cy="36004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1" name="Skupina 30"/>
          <p:cNvGrpSpPr/>
          <p:nvPr/>
        </p:nvGrpSpPr>
        <p:grpSpPr>
          <a:xfrm>
            <a:off x="5778669" y="5013320"/>
            <a:ext cx="3041803" cy="1296000"/>
            <a:chOff x="5940152" y="4725144"/>
            <a:chExt cx="3041803" cy="1296000"/>
          </a:xfrm>
        </p:grpSpPr>
        <p:graphicFrame>
          <p:nvGraphicFramePr>
            <p:cNvPr id="35848" name="Object 8"/>
            <p:cNvGraphicFramePr>
              <a:graphicFrameLocks noChangeAspect="1"/>
            </p:cNvGraphicFramePr>
            <p:nvPr/>
          </p:nvGraphicFramePr>
          <p:xfrm>
            <a:off x="6012160" y="4725144"/>
            <a:ext cx="2969795" cy="1296000"/>
          </p:xfrm>
          <a:graphic>
            <a:graphicData uri="http://schemas.openxmlformats.org/presentationml/2006/ole">
              <p:oleObj spid="_x0000_s35848" name="ChemSketch" r:id="rId8" imgW="1972080" imgH="859680" progId="ACD.ChemSketch.20">
                <p:embed/>
              </p:oleObj>
            </a:graphicData>
          </a:graphic>
        </p:graphicFrame>
        <p:sp>
          <p:nvSpPr>
            <p:cNvPr id="16" name="Obdélník 15"/>
            <p:cNvSpPr/>
            <p:nvPr/>
          </p:nvSpPr>
          <p:spPr>
            <a:xfrm>
              <a:off x="8071907" y="5345297"/>
              <a:ext cx="504056" cy="360040"/>
            </a:xfrm>
            <a:prstGeom prst="rect">
              <a:avLst/>
            </a:prstGeom>
            <a:solidFill>
              <a:schemeClr val="accent5">
                <a:lumMod val="75000"/>
                <a:alpha val="2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bdélník 21"/>
            <p:cNvSpPr/>
            <p:nvPr/>
          </p:nvSpPr>
          <p:spPr>
            <a:xfrm>
              <a:off x="5940152" y="5373216"/>
              <a:ext cx="958521" cy="36004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3" name="Obdélník 22"/>
          <p:cNvSpPr/>
          <p:nvPr/>
        </p:nvSpPr>
        <p:spPr>
          <a:xfrm>
            <a:off x="3995936" y="2494637"/>
            <a:ext cx="1002197" cy="646331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sym typeface="Symbol"/>
              </a:rPr>
              <a:t>-D</a:t>
            </a:r>
            <a:endParaRPr lang="cs-CZ" sz="3600" dirty="0"/>
          </a:p>
        </p:txBody>
      </p:sp>
      <p:sp>
        <p:nvSpPr>
          <p:cNvPr id="24" name="Obdélník 23"/>
          <p:cNvSpPr/>
          <p:nvPr/>
        </p:nvSpPr>
        <p:spPr>
          <a:xfrm>
            <a:off x="3131840" y="4221088"/>
            <a:ext cx="963725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sym typeface="Symbol"/>
              </a:rPr>
              <a:t>-D</a:t>
            </a:r>
            <a:endParaRPr lang="cs-CZ" sz="3600" dirty="0"/>
          </a:p>
        </p:txBody>
      </p:sp>
      <p:sp>
        <p:nvSpPr>
          <p:cNvPr id="25" name="Obdélník 24"/>
          <p:cNvSpPr/>
          <p:nvPr/>
        </p:nvSpPr>
        <p:spPr>
          <a:xfrm>
            <a:off x="7956376" y="1630541"/>
            <a:ext cx="904415" cy="646331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sym typeface="Symbol"/>
              </a:rPr>
              <a:t>-L</a:t>
            </a:r>
            <a:endParaRPr lang="cs-CZ" sz="3600" dirty="0"/>
          </a:p>
        </p:txBody>
      </p:sp>
      <p:sp>
        <p:nvSpPr>
          <p:cNvPr id="26" name="Obdélník 25"/>
          <p:cNvSpPr/>
          <p:nvPr/>
        </p:nvSpPr>
        <p:spPr>
          <a:xfrm>
            <a:off x="7740352" y="4294837"/>
            <a:ext cx="865943" cy="646331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sym typeface="Symbol"/>
              </a:rPr>
              <a:t>-L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8648" y="2171700"/>
            <a:ext cx="8389989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0000" indent="-360000">
              <a:buBlip>
                <a:blip r:embed="rId2"/>
              </a:buBlip>
            </a:pPr>
            <a:r>
              <a:rPr lang="cs-CZ" sz="3000" u="dbl" dirty="0" smtClean="0"/>
              <a:t>Zóna č.2 (červená)</a:t>
            </a:r>
          </a:p>
          <a:p>
            <a:pPr marL="358775" indent="1588"/>
            <a:r>
              <a:rPr lang="cs-CZ" sz="3000" dirty="0" smtClean="0"/>
              <a:t>- </a:t>
            </a:r>
            <a:r>
              <a:rPr lang="cs-CZ" sz="3000" b="1" dirty="0" smtClean="0"/>
              <a:t>Skupiny</a:t>
            </a:r>
            <a:r>
              <a:rPr lang="cs-CZ" sz="3000" dirty="0" smtClean="0"/>
              <a:t> stojící </a:t>
            </a:r>
            <a:r>
              <a:rPr lang="cs-CZ" sz="3000" b="1" dirty="0" smtClean="0"/>
              <a:t>ve Fischerově či </a:t>
            </a:r>
            <a:r>
              <a:rPr lang="cs-CZ" sz="3000" b="1" dirty="0" err="1" smtClean="0"/>
              <a:t>Tollensově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projekci </a:t>
            </a:r>
            <a:r>
              <a:rPr lang="cs-CZ" sz="3000" b="1" dirty="0" smtClean="0">
                <a:solidFill>
                  <a:srgbClr val="FF0000"/>
                </a:solidFill>
              </a:rPr>
              <a:t>napravo</a:t>
            </a:r>
            <a:r>
              <a:rPr lang="cs-CZ" sz="3000" dirty="0" smtClean="0"/>
              <a:t> se přepisují do </a:t>
            </a:r>
            <a:r>
              <a:rPr lang="cs-CZ" sz="3000" b="1" dirty="0" err="1" smtClean="0"/>
              <a:t>Haworthovy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projekce</a:t>
            </a:r>
            <a:r>
              <a:rPr lang="cs-CZ" sz="3000" dirty="0" smtClean="0"/>
              <a:t>  na odpovídajících </a:t>
            </a:r>
            <a:r>
              <a:rPr lang="cs-CZ" sz="3000" dirty="0" err="1" smtClean="0"/>
              <a:t>stereogenních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3000" dirty="0" smtClean="0"/>
              <a:t>centrech </a:t>
            </a:r>
            <a:r>
              <a:rPr lang="cs-CZ" sz="3000" b="1" dirty="0" smtClean="0">
                <a:solidFill>
                  <a:srgbClr val="FF0000"/>
                </a:solidFill>
              </a:rPr>
              <a:t>dolů</a:t>
            </a:r>
            <a:br>
              <a:rPr lang="cs-CZ" sz="3000" b="1" dirty="0" smtClean="0">
                <a:solidFill>
                  <a:srgbClr val="FF0000"/>
                </a:solidFill>
              </a:rPr>
            </a:br>
            <a:r>
              <a:rPr lang="cs-CZ" sz="3000" b="1" dirty="0" smtClean="0"/>
              <a:t>- Skupiny</a:t>
            </a:r>
            <a:r>
              <a:rPr lang="cs-CZ" sz="3000" dirty="0" smtClean="0"/>
              <a:t>, které stojí </a:t>
            </a:r>
            <a:r>
              <a:rPr lang="cs-CZ" sz="3000" b="1" dirty="0" smtClean="0"/>
              <a:t>ve Fischerově</a:t>
            </a:r>
            <a:br>
              <a:rPr lang="cs-CZ" sz="3000" b="1" dirty="0" smtClean="0"/>
            </a:br>
            <a:r>
              <a:rPr lang="cs-CZ" sz="3000" b="1" dirty="0" smtClean="0"/>
              <a:t>či </a:t>
            </a:r>
            <a:r>
              <a:rPr lang="cs-CZ" sz="3000" b="1" dirty="0" err="1" smtClean="0"/>
              <a:t>Tollensově</a:t>
            </a:r>
            <a:r>
              <a:rPr lang="cs-CZ" sz="3000" b="1" dirty="0" smtClean="0"/>
              <a:t> projekci</a:t>
            </a:r>
            <a:r>
              <a:rPr lang="cs-CZ" sz="3000" dirty="0" smtClean="0"/>
              <a:t> </a:t>
            </a:r>
            <a:r>
              <a:rPr lang="cs-CZ" sz="3000" b="1" dirty="0" smtClean="0">
                <a:solidFill>
                  <a:srgbClr val="FF0000"/>
                </a:solidFill>
              </a:rPr>
              <a:t>vlevo</a:t>
            </a:r>
            <a:r>
              <a:rPr lang="cs-CZ" sz="3000" dirty="0" smtClean="0"/>
              <a:t> se přepisují do</a:t>
            </a:r>
            <a:br>
              <a:rPr lang="cs-CZ" sz="3000" dirty="0" smtClean="0"/>
            </a:br>
            <a:r>
              <a:rPr lang="cs-CZ" sz="3000" b="1" dirty="0" err="1" smtClean="0"/>
              <a:t>Haworthovy</a:t>
            </a:r>
            <a:r>
              <a:rPr lang="cs-CZ" sz="3000" b="1" dirty="0" smtClean="0"/>
              <a:t> projekce</a:t>
            </a:r>
            <a:r>
              <a:rPr lang="cs-CZ" sz="3000" dirty="0" smtClean="0"/>
              <a:t>  na odpovídajících</a:t>
            </a:r>
            <a:br>
              <a:rPr lang="cs-CZ" sz="3000" dirty="0" smtClean="0"/>
            </a:br>
            <a:r>
              <a:rPr lang="cs-CZ" sz="3000" dirty="0" err="1" smtClean="0"/>
              <a:t>stereogenních</a:t>
            </a:r>
            <a:r>
              <a:rPr lang="cs-CZ" sz="3000" dirty="0" smtClean="0"/>
              <a:t> centrech směrem </a:t>
            </a:r>
            <a:r>
              <a:rPr lang="cs-CZ" sz="3000" b="1" dirty="0" smtClean="0">
                <a:solidFill>
                  <a:srgbClr val="FF0000"/>
                </a:solidFill>
              </a:rPr>
              <a:t>nahoru</a:t>
            </a:r>
            <a:r>
              <a:rPr lang="cs-CZ" sz="3000" dirty="0" smtClean="0"/>
              <a:t>.</a:t>
            </a:r>
            <a:br>
              <a:rPr lang="cs-CZ" sz="3000" dirty="0" smtClean="0"/>
            </a:br>
            <a:r>
              <a:rPr lang="cs-CZ" sz="3200" dirty="0" smtClean="0"/>
              <a:t> </a:t>
            </a:r>
            <a:r>
              <a:rPr lang="cs-CZ" sz="2400" dirty="0" smtClean="0"/>
              <a:t>(viz. následující schéma)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204864"/>
            <a:ext cx="3096344" cy="504056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871992" y="3645737"/>
            <a:ext cx="2628000" cy="430887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2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2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835696" y="6382489"/>
            <a:ext cx="2727926" cy="430887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>
                <a:solidFill>
                  <a:srgbClr val="FF0000"/>
                </a:solidFill>
                <a:sym typeface="Symbol"/>
              </a:rPr>
              <a:t>-D-</a:t>
            </a:r>
            <a:r>
              <a:rPr lang="cs-CZ" sz="22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358461" y="3712274"/>
            <a:ext cx="2689454" cy="430887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>
                <a:solidFill>
                  <a:srgbClr val="FF0000"/>
                </a:solidFill>
                <a:sym typeface="Symbol"/>
              </a:rPr>
              <a:t>-L-</a:t>
            </a:r>
            <a:r>
              <a:rPr lang="cs-CZ" sz="22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369484" y="6353005"/>
            <a:ext cx="2667012" cy="430887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>
                <a:solidFill>
                  <a:srgbClr val="FF0000"/>
                </a:solidFill>
                <a:sym typeface="Symbol"/>
              </a:rPr>
              <a:t>-L-</a:t>
            </a:r>
            <a:r>
              <a:rPr lang="cs-CZ" sz="2200" b="1" dirty="0" err="1" smtClean="0">
                <a:solidFill>
                  <a:srgbClr val="FF0000"/>
                </a:solidFill>
                <a:sym typeface="Symbol"/>
              </a:rPr>
              <a:t>glukopyranosa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716016" y="5157192"/>
            <a:ext cx="1600566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L-glukosa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cxnSp>
        <p:nvCxnSpPr>
          <p:cNvPr id="15" name="Přímá spojovací šipka 14"/>
          <p:cNvCxnSpPr/>
          <p:nvPr/>
        </p:nvCxnSpPr>
        <p:spPr>
          <a:xfrm flipV="1">
            <a:off x="1475656" y="2924944"/>
            <a:ext cx="864096" cy="36004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V="1">
            <a:off x="5796136" y="2852936"/>
            <a:ext cx="864096" cy="36004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6228280" y="4437112"/>
            <a:ext cx="864000" cy="28803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Skupina 34"/>
          <p:cNvGrpSpPr/>
          <p:nvPr/>
        </p:nvGrpSpPr>
        <p:grpSpPr>
          <a:xfrm>
            <a:off x="2471231" y="1844824"/>
            <a:ext cx="1956753" cy="1764000"/>
            <a:chOff x="2339752" y="1844824"/>
            <a:chExt cx="1956753" cy="1764000"/>
          </a:xfrm>
        </p:grpSpPr>
        <p:graphicFrame>
          <p:nvGraphicFramePr>
            <p:cNvPr id="28681" name="Object 9"/>
            <p:cNvGraphicFramePr>
              <a:graphicFrameLocks noChangeAspect="1"/>
            </p:cNvGraphicFramePr>
            <p:nvPr/>
          </p:nvGraphicFramePr>
          <p:xfrm>
            <a:off x="2411760" y="1844824"/>
            <a:ext cx="1884745" cy="1764000"/>
          </p:xfrm>
          <a:graphic>
            <a:graphicData uri="http://schemas.openxmlformats.org/presentationml/2006/ole">
              <p:oleObj spid="_x0000_s28681" name="ChemSketch" r:id="rId3" imgW="1140120" imgH="1066680" progId="ACD.ChemSketch.20">
                <p:embed/>
              </p:oleObj>
            </a:graphicData>
          </a:graphic>
        </p:graphicFrame>
        <p:sp>
          <p:nvSpPr>
            <p:cNvPr id="31" name="Tvar L 30"/>
            <p:cNvSpPr/>
            <p:nvPr/>
          </p:nvSpPr>
          <p:spPr>
            <a:xfrm>
              <a:off x="2339752" y="2204864"/>
              <a:ext cx="1608793" cy="1368152"/>
            </a:xfrm>
            <a:prstGeom prst="corner">
              <a:avLst>
                <a:gd name="adj1" fmla="val 65392"/>
                <a:gd name="adj2" fmla="val 25950"/>
              </a:avLst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6" name="Skupina 35"/>
          <p:cNvGrpSpPr/>
          <p:nvPr/>
        </p:nvGrpSpPr>
        <p:grpSpPr>
          <a:xfrm>
            <a:off x="2467605" y="4437112"/>
            <a:ext cx="1960379" cy="1764000"/>
            <a:chOff x="1760062" y="4437112"/>
            <a:chExt cx="1960379" cy="1764000"/>
          </a:xfrm>
        </p:grpSpPr>
        <p:graphicFrame>
          <p:nvGraphicFramePr>
            <p:cNvPr id="28682" name="Object 10"/>
            <p:cNvGraphicFramePr>
              <a:graphicFrameLocks noChangeAspect="1"/>
            </p:cNvGraphicFramePr>
            <p:nvPr/>
          </p:nvGraphicFramePr>
          <p:xfrm>
            <a:off x="1835696" y="4437112"/>
            <a:ext cx="1884745" cy="1764000"/>
          </p:xfrm>
          <a:graphic>
            <a:graphicData uri="http://schemas.openxmlformats.org/presentationml/2006/ole">
              <p:oleObj spid="_x0000_s28682" name="ChemSketch" r:id="rId4" imgW="1140120" imgH="1066680" progId="ACD.ChemSketch.20">
                <p:embed/>
              </p:oleObj>
            </a:graphicData>
          </a:graphic>
        </p:graphicFrame>
        <p:sp>
          <p:nvSpPr>
            <p:cNvPr id="32" name="Tvar L 31"/>
            <p:cNvSpPr/>
            <p:nvPr/>
          </p:nvSpPr>
          <p:spPr>
            <a:xfrm>
              <a:off x="1760062" y="4819359"/>
              <a:ext cx="1608793" cy="1368152"/>
            </a:xfrm>
            <a:prstGeom prst="corner">
              <a:avLst>
                <a:gd name="adj1" fmla="val 65392"/>
                <a:gd name="adj2" fmla="val 25950"/>
              </a:avLst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7" name="Skupina 36"/>
          <p:cNvGrpSpPr/>
          <p:nvPr/>
        </p:nvGrpSpPr>
        <p:grpSpPr>
          <a:xfrm>
            <a:off x="6745569" y="1916832"/>
            <a:ext cx="1930887" cy="1764000"/>
            <a:chOff x="6470074" y="1916832"/>
            <a:chExt cx="1930887" cy="1764000"/>
          </a:xfrm>
        </p:grpSpPr>
        <p:graphicFrame>
          <p:nvGraphicFramePr>
            <p:cNvPr id="28683" name="Object 11"/>
            <p:cNvGraphicFramePr>
              <a:graphicFrameLocks noChangeAspect="1"/>
            </p:cNvGraphicFramePr>
            <p:nvPr/>
          </p:nvGraphicFramePr>
          <p:xfrm>
            <a:off x="6516216" y="1916832"/>
            <a:ext cx="1884745" cy="1764000"/>
          </p:xfrm>
          <a:graphic>
            <a:graphicData uri="http://schemas.openxmlformats.org/presentationml/2006/ole">
              <p:oleObj spid="_x0000_s28683" name="ChemSketch" r:id="rId5" imgW="1140120" imgH="1066680" progId="ACD.ChemSketch.20">
                <p:embed/>
              </p:oleObj>
            </a:graphicData>
          </a:graphic>
        </p:graphicFrame>
        <p:sp>
          <p:nvSpPr>
            <p:cNvPr id="33" name="Tvar L 32"/>
            <p:cNvSpPr/>
            <p:nvPr/>
          </p:nvSpPr>
          <p:spPr>
            <a:xfrm>
              <a:off x="6470074" y="2297832"/>
              <a:ext cx="1579417" cy="1368152"/>
            </a:xfrm>
            <a:prstGeom prst="corner">
              <a:avLst>
                <a:gd name="adj1" fmla="val 62354"/>
                <a:gd name="adj2" fmla="val 32026"/>
              </a:avLst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" name="Skupina 37"/>
          <p:cNvGrpSpPr/>
          <p:nvPr/>
        </p:nvGrpSpPr>
        <p:grpSpPr>
          <a:xfrm>
            <a:off x="6761027" y="4497613"/>
            <a:ext cx="1915429" cy="1764000"/>
            <a:chOff x="6485532" y="4653136"/>
            <a:chExt cx="1915429" cy="1764000"/>
          </a:xfrm>
        </p:grpSpPr>
        <p:graphicFrame>
          <p:nvGraphicFramePr>
            <p:cNvPr id="28684" name="Object 12"/>
            <p:cNvGraphicFramePr>
              <a:graphicFrameLocks noChangeAspect="1"/>
            </p:cNvGraphicFramePr>
            <p:nvPr/>
          </p:nvGraphicFramePr>
          <p:xfrm>
            <a:off x="6516216" y="4653136"/>
            <a:ext cx="1884745" cy="1764000"/>
          </p:xfrm>
          <a:graphic>
            <a:graphicData uri="http://schemas.openxmlformats.org/presentationml/2006/ole">
              <p:oleObj spid="_x0000_s28684" name="ChemSketch" r:id="rId6" imgW="1140120" imgH="1066680" progId="ACD.ChemSketch.20">
                <p:embed/>
              </p:oleObj>
            </a:graphicData>
          </a:graphic>
        </p:graphicFrame>
        <p:sp>
          <p:nvSpPr>
            <p:cNvPr id="34" name="Tvar L 33"/>
            <p:cNvSpPr/>
            <p:nvPr/>
          </p:nvSpPr>
          <p:spPr>
            <a:xfrm>
              <a:off x="6485532" y="5006574"/>
              <a:ext cx="1579417" cy="1368152"/>
            </a:xfrm>
            <a:prstGeom prst="corner">
              <a:avLst>
                <a:gd name="adj1" fmla="val 62354"/>
                <a:gd name="adj2" fmla="val 32026"/>
              </a:avLst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9" name="Přímá spojovací šipka 38"/>
          <p:cNvCxnSpPr/>
          <p:nvPr/>
        </p:nvCxnSpPr>
        <p:spPr>
          <a:xfrm>
            <a:off x="1907704" y="4365104"/>
            <a:ext cx="864096" cy="28803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Skupina 28"/>
          <p:cNvGrpSpPr/>
          <p:nvPr/>
        </p:nvGrpSpPr>
        <p:grpSpPr>
          <a:xfrm>
            <a:off x="111510" y="2781846"/>
            <a:ext cx="1724186" cy="2519362"/>
            <a:chOff x="37047" y="2708920"/>
            <a:chExt cx="1724186" cy="2519362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/>
          </p:nvGraphicFramePr>
          <p:xfrm>
            <a:off x="99120" y="2708920"/>
            <a:ext cx="1662113" cy="2519362"/>
          </p:xfrm>
          <a:graphic>
            <a:graphicData uri="http://schemas.openxmlformats.org/presentationml/2006/ole">
              <p:oleObj spid="_x0000_s28675" name="ChemSketch" r:id="rId7" imgW="972360" imgH="1475280" progId="ACD.ChemSketch.20">
                <p:embed/>
              </p:oleObj>
            </a:graphicData>
          </a:graphic>
        </p:graphicFrame>
        <p:sp>
          <p:nvSpPr>
            <p:cNvPr id="41" name="Obdélník 40"/>
            <p:cNvSpPr/>
            <p:nvPr/>
          </p:nvSpPr>
          <p:spPr>
            <a:xfrm>
              <a:off x="37047" y="3325625"/>
              <a:ext cx="1691680" cy="108012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4572000" y="2636912"/>
            <a:ext cx="1721326" cy="2520000"/>
            <a:chOff x="4427984" y="2708920"/>
            <a:chExt cx="1721326" cy="2520000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/>
          </p:nvGraphicFramePr>
          <p:xfrm>
            <a:off x="4572000" y="2708920"/>
            <a:ext cx="1577310" cy="2520000"/>
          </p:xfrm>
          <a:graphic>
            <a:graphicData uri="http://schemas.openxmlformats.org/presentationml/2006/ole">
              <p:oleObj spid="_x0000_s28674" name="ChemSketch" r:id="rId8" imgW="935640" imgH="1493640" progId="ACD.ChemSketch.20">
                <p:embed/>
              </p:oleObj>
            </a:graphicData>
          </a:graphic>
        </p:graphicFrame>
        <p:sp>
          <p:nvSpPr>
            <p:cNvPr id="42" name="Obdélník 41"/>
            <p:cNvSpPr/>
            <p:nvPr/>
          </p:nvSpPr>
          <p:spPr>
            <a:xfrm>
              <a:off x="4427984" y="3356992"/>
              <a:ext cx="1691680" cy="108012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0" name="Obdélník 29"/>
          <p:cNvSpPr/>
          <p:nvPr/>
        </p:nvSpPr>
        <p:spPr>
          <a:xfrm>
            <a:off x="107504" y="5271591"/>
            <a:ext cx="1666290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D-glukosa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93836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Fischerova projekce</a:t>
            </a:r>
            <a:endParaRPr lang="cs-CZ" sz="4000" b="1" u="sng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6588125" y="1268413"/>
            <a:ext cx="2051050" cy="3272640"/>
            <a:chOff x="6516117" y="1844477"/>
            <a:chExt cx="2051050" cy="3272640"/>
          </a:xfrm>
        </p:grpSpPr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6516117" y="1844477"/>
            <a:ext cx="2051050" cy="3257550"/>
          </p:xfrm>
          <a:graphic>
            <a:graphicData uri="http://schemas.openxmlformats.org/presentationml/2006/ole">
              <p:oleObj spid="_x0000_s1026" name="ChemSketch" r:id="rId3" imgW="917280" imgH="1456920" progId="ACD.ChemSketch.20">
                <p:embed/>
              </p:oleObj>
            </a:graphicData>
          </a:graphic>
        </p:graphicFrame>
        <p:sp>
          <p:nvSpPr>
            <p:cNvPr id="5" name="TextovéPole 4"/>
            <p:cNvSpPr txBox="1"/>
            <p:nvPr/>
          </p:nvSpPr>
          <p:spPr>
            <a:xfrm>
              <a:off x="7182303" y="2352359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cs-CZ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7186464" y="2885403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cs-CZ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7196157" y="3374860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cs-CZ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7170703" y="3858637"/>
              <a:ext cx="2840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cs-CZ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7191686" y="4308189"/>
              <a:ext cx="2840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cs-CZ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7180993" y="4809340"/>
              <a:ext cx="2840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4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cs-CZ" sz="1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607897" y="4738255"/>
          <a:ext cx="2051050" cy="2032000"/>
        </p:xfrm>
        <a:graphic>
          <a:graphicData uri="http://schemas.openxmlformats.org/presentationml/2006/ole">
            <p:oleObj spid="_x0000_s1027" name="ChemSketch" r:id="rId4" imgW="1069920" imgH="1060560" progId="ACD.ChemSketch.20">
              <p:embed/>
            </p:oleObj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179512" y="1844824"/>
            <a:ext cx="60486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 smtClean="0"/>
              <a:t>1891 – Emil Fischer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3000" dirty="0" smtClean="0"/>
              <a:t>Základní projekce pro zobrazování konfigurace na </a:t>
            </a:r>
            <a:r>
              <a:rPr lang="cs-CZ" sz="3000" dirty="0" err="1" smtClean="0"/>
              <a:t>stereogenních</a:t>
            </a:r>
            <a:r>
              <a:rPr lang="cs-CZ" sz="3000" dirty="0" smtClean="0"/>
              <a:t> centrech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3000" dirty="0" smtClean="0"/>
              <a:t>Projekce čtyřvazného C do roviny</a:t>
            </a:r>
          </a:p>
          <a:p>
            <a:pPr marL="358775" indent="-358775">
              <a:buFont typeface="Arial" pitchFamily="34" charset="0"/>
              <a:buChar char="•"/>
            </a:pPr>
            <a:r>
              <a:rPr lang="cs-CZ" sz="3000" dirty="0" smtClean="0"/>
              <a:t>Chemické vazby horizontální jsou orientované před nákresnu</a:t>
            </a:r>
          </a:p>
          <a:p>
            <a:pPr marL="360000" indent="-360000">
              <a:buFont typeface="Arial" pitchFamily="34" charset="0"/>
              <a:buChar char="•"/>
            </a:pPr>
            <a:r>
              <a:rPr lang="cs-CZ" sz="3000" dirty="0" smtClean="0"/>
              <a:t>Chemické vazby vertikální jsou orientované za nákresnu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35496" y="2853854"/>
          <a:ext cx="1568450" cy="2519362"/>
        </p:xfrm>
        <a:graphic>
          <a:graphicData uri="http://schemas.openxmlformats.org/presentationml/2006/ole">
            <p:oleObj spid="_x0000_s41991" name="ChemSketch" r:id="rId3" imgW="914400" imgH="1469160" progId="ACD.ChemSketch.20">
              <p:embed/>
            </p:oleObj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4666084" y="2852936"/>
          <a:ext cx="1562100" cy="2522537"/>
        </p:xfrm>
        <a:graphic>
          <a:graphicData uri="http://schemas.openxmlformats.org/presentationml/2006/ole">
            <p:oleObj spid="_x0000_s41986" name="ChemSketch" r:id="rId4" imgW="932760" imgH="1505880" progId="ACD.ChemSketch.20">
              <p:embed/>
            </p:oleObj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6066701" y="1844824"/>
          <a:ext cx="2969795" cy="1296000"/>
        </p:xfrm>
        <a:graphic>
          <a:graphicData uri="http://schemas.openxmlformats.org/presentationml/2006/ole">
            <p:oleObj spid="_x0000_s41989" name="ChemSketch" r:id="rId5" imgW="1972080" imgH="859680" progId="ACD.ChemSketch.20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691680" y="3140968"/>
            <a:ext cx="304089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6093296"/>
            <a:ext cx="301524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-D-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061323" y="3183359"/>
            <a:ext cx="2975173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-L-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21247" y="6063679"/>
            <a:ext cx="3015249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-L-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0" y="3717032"/>
            <a:ext cx="1619672" cy="79208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0" name="Skupina 19"/>
          <p:cNvGrpSpPr/>
          <p:nvPr/>
        </p:nvGrpSpPr>
        <p:grpSpPr>
          <a:xfrm>
            <a:off x="1736652" y="1772816"/>
            <a:ext cx="2979364" cy="1296144"/>
            <a:chOff x="1736652" y="1844824"/>
            <a:chExt cx="2979364" cy="1296144"/>
          </a:xfrm>
        </p:grpSpPr>
        <p:graphicFrame>
          <p:nvGraphicFramePr>
            <p:cNvPr id="4" name="Object 5"/>
            <p:cNvGraphicFramePr>
              <a:graphicFrameLocks noChangeAspect="1"/>
            </p:cNvGraphicFramePr>
            <p:nvPr/>
          </p:nvGraphicFramePr>
          <p:xfrm>
            <a:off x="1736652" y="1844824"/>
            <a:ext cx="2979364" cy="1296000"/>
          </p:xfrm>
          <a:graphic>
            <a:graphicData uri="http://schemas.openxmlformats.org/presentationml/2006/ole">
              <p:oleObj spid="_x0000_s41987" name="ChemSketch" r:id="rId6" imgW="1978200" imgH="859680" progId="ACD.ChemSketch.20">
                <p:embed/>
              </p:oleObj>
            </a:graphicData>
          </a:graphic>
        </p:graphicFrame>
        <p:sp>
          <p:nvSpPr>
            <p:cNvPr id="25" name="Obdélník 24"/>
            <p:cNvSpPr/>
            <p:nvPr/>
          </p:nvSpPr>
          <p:spPr>
            <a:xfrm>
              <a:off x="2771800" y="2204864"/>
              <a:ext cx="936104" cy="936104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1736652" y="4653136"/>
            <a:ext cx="2979364" cy="1296144"/>
            <a:chOff x="1736652" y="4869160"/>
            <a:chExt cx="2979364" cy="1296144"/>
          </a:xfrm>
        </p:grpSpPr>
        <p:graphicFrame>
          <p:nvGraphicFramePr>
            <p:cNvPr id="5" name="Object 6"/>
            <p:cNvGraphicFramePr>
              <a:graphicFrameLocks noChangeAspect="1"/>
            </p:cNvGraphicFramePr>
            <p:nvPr/>
          </p:nvGraphicFramePr>
          <p:xfrm>
            <a:off x="1736652" y="4869160"/>
            <a:ext cx="2979364" cy="1296000"/>
          </p:xfrm>
          <a:graphic>
            <a:graphicData uri="http://schemas.openxmlformats.org/presentationml/2006/ole">
              <p:oleObj spid="_x0000_s41988" name="ChemSketch" r:id="rId7" imgW="1978200" imgH="859680" progId="ACD.ChemSketch.20">
                <p:embed/>
              </p:oleObj>
            </a:graphicData>
          </a:graphic>
        </p:graphicFrame>
        <p:sp>
          <p:nvSpPr>
            <p:cNvPr id="26" name="Obdélník 25"/>
            <p:cNvSpPr/>
            <p:nvPr/>
          </p:nvSpPr>
          <p:spPr>
            <a:xfrm>
              <a:off x="2771800" y="5229200"/>
              <a:ext cx="936104" cy="936104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7" name="Obdélník 26"/>
          <p:cNvSpPr/>
          <p:nvPr/>
        </p:nvSpPr>
        <p:spPr>
          <a:xfrm>
            <a:off x="7092280" y="2204864"/>
            <a:ext cx="1152128" cy="936104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1" name="Skupina 20"/>
          <p:cNvGrpSpPr/>
          <p:nvPr/>
        </p:nvGrpSpPr>
        <p:grpSpPr>
          <a:xfrm>
            <a:off x="6066701" y="4653136"/>
            <a:ext cx="2969795" cy="1296000"/>
            <a:chOff x="6066701" y="4941312"/>
            <a:chExt cx="2969795" cy="1296000"/>
          </a:xfrm>
        </p:grpSpPr>
        <p:graphicFrame>
          <p:nvGraphicFramePr>
            <p:cNvPr id="7" name="Object 8"/>
            <p:cNvGraphicFramePr>
              <a:graphicFrameLocks noChangeAspect="1"/>
            </p:cNvGraphicFramePr>
            <p:nvPr/>
          </p:nvGraphicFramePr>
          <p:xfrm>
            <a:off x="6066701" y="4941312"/>
            <a:ext cx="2969795" cy="1296000"/>
          </p:xfrm>
          <a:graphic>
            <a:graphicData uri="http://schemas.openxmlformats.org/presentationml/2006/ole">
              <p:oleObj spid="_x0000_s41990" name="ChemSketch" r:id="rId8" imgW="1972080" imgH="859680" progId="ACD.ChemSketch.20">
                <p:embed/>
              </p:oleObj>
            </a:graphicData>
          </a:graphic>
        </p:graphicFrame>
        <p:sp>
          <p:nvSpPr>
            <p:cNvPr id="28" name="Obdélník 27"/>
            <p:cNvSpPr/>
            <p:nvPr/>
          </p:nvSpPr>
          <p:spPr>
            <a:xfrm>
              <a:off x="7092280" y="5301208"/>
              <a:ext cx="1152128" cy="936104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8" name="Obdélník 17"/>
          <p:cNvSpPr/>
          <p:nvPr/>
        </p:nvSpPr>
        <p:spPr>
          <a:xfrm>
            <a:off x="4608512" y="3717032"/>
            <a:ext cx="1619672" cy="79208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pSp>
        <p:nvGrpSpPr>
          <p:cNvPr id="5" name="Skupina 4"/>
          <p:cNvGrpSpPr/>
          <p:nvPr/>
        </p:nvGrpSpPr>
        <p:grpSpPr>
          <a:xfrm>
            <a:off x="0" y="1988840"/>
            <a:ext cx="9311973" cy="4678204"/>
            <a:chOff x="0" y="1988840"/>
            <a:chExt cx="9509413" cy="4678204"/>
          </a:xfrm>
        </p:grpSpPr>
        <p:sp>
          <p:nvSpPr>
            <p:cNvPr id="3" name="TextovéPole 2"/>
            <p:cNvSpPr txBox="1"/>
            <p:nvPr/>
          </p:nvSpPr>
          <p:spPr>
            <a:xfrm>
              <a:off x="0" y="1988840"/>
              <a:ext cx="9509413" cy="4678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60000" indent="-360000">
                <a:buBlip>
                  <a:blip r:embed="rId2"/>
                </a:buBlip>
              </a:pPr>
              <a:r>
                <a:rPr lang="cs-CZ" sz="2800" dirty="0" smtClean="0"/>
                <a:t>Zóna č.3 (modrá)</a:t>
              </a:r>
              <a:br>
                <a:rPr lang="cs-CZ" sz="2800" dirty="0" smtClean="0"/>
              </a:br>
              <a:r>
                <a:rPr lang="cs-CZ" sz="2800" dirty="0" smtClean="0"/>
                <a:t>- </a:t>
              </a:r>
              <a:r>
                <a:rPr lang="cs-CZ" sz="3000" dirty="0" smtClean="0"/>
                <a:t>přepis části skeletu monosacharidu pod</a:t>
              </a:r>
              <a:br>
                <a:rPr lang="cs-CZ" sz="3000" dirty="0" smtClean="0"/>
              </a:br>
              <a:r>
                <a:rPr lang="cs-CZ" sz="3000" dirty="0" smtClean="0"/>
                <a:t>cyklizujícím hydroxylem.</a:t>
              </a:r>
              <a:br>
                <a:rPr lang="cs-CZ" sz="3000" dirty="0" smtClean="0"/>
              </a:br>
              <a:r>
                <a:rPr lang="cs-CZ" sz="3000" dirty="0" smtClean="0"/>
                <a:t>- </a:t>
              </a:r>
              <a:r>
                <a:rPr lang="cs-CZ" sz="3000" b="1" dirty="0" smtClean="0"/>
                <a:t>stojí-li</a:t>
              </a:r>
              <a:r>
                <a:rPr lang="cs-CZ" sz="3000" dirty="0" smtClean="0"/>
                <a:t> </a:t>
              </a:r>
              <a:r>
                <a:rPr lang="cs-CZ" sz="3000" b="1" dirty="0" smtClean="0"/>
                <a:t>cyklizující hydroxyl</a:t>
              </a:r>
              <a:r>
                <a:rPr lang="cs-CZ" sz="3000" dirty="0" smtClean="0"/>
                <a:t> ve Fischerově projekci</a:t>
              </a:r>
              <a:br>
                <a:rPr lang="cs-CZ" sz="3000" dirty="0" smtClean="0"/>
              </a:br>
              <a:r>
                <a:rPr lang="cs-CZ" sz="3000" b="1" dirty="0" smtClean="0">
                  <a:solidFill>
                    <a:srgbClr val="FF0000"/>
                  </a:solidFill>
                </a:rPr>
                <a:t>vpravo</a:t>
              </a:r>
              <a:r>
                <a:rPr lang="cs-CZ" sz="3000" dirty="0" smtClean="0"/>
                <a:t>, potom </a:t>
              </a:r>
              <a:r>
                <a:rPr lang="cs-CZ" sz="3000" b="1" dirty="0" smtClean="0"/>
                <a:t>celá část monosacharidu pod ním</a:t>
              </a:r>
              <a:br>
                <a:rPr lang="cs-CZ" sz="3000" b="1" dirty="0" smtClean="0"/>
              </a:br>
              <a:r>
                <a:rPr lang="cs-CZ" sz="3000" b="1" dirty="0" smtClean="0">
                  <a:solidFill>
                    <a:srgbClr val="FF0000"/>
                  </a:solidFill>
                </a:rPr>
                <a:t>se otáčí</a:t>
              </a:r>
              <a:r>
                <a:rPr lang="cs-CZ" sz="3000" dirty="0" smtClean="0"/>
                <a:t> </a:t>
              </a:r>
              <a:r>
                <a:rPr lang="cs-CZ" sz="3000" b="1" dirty="0" smtClean="0"/>
                <a:t>v rovině nákresny </a:t>
              </a:r>
              <a:r>
                <a:rPr lang="cs-CZ" sz="3000" b="1" dirty="0" smtClean="0">
                  <a:solidFill>
                    <a:srgbClr val="FF0000"/>
                  </a:solidFill>
                </a:rPr>
                <a:t>o 180° nahoru</a:t>
              </a:r>
              <a:r>
                <a:rPr lang="cs-CZ" sz="3000" dirty="0" smtClean="0"/>
                <a:t>.</a:t>
              </a:r>
              <a:br>
                <a:rPr lang="cs-CZ" sz="3000" dirty="0" smtClean="0"/>
              </a:br>
              <a:r>
                <a:rPr lang="cs-CZ" sz="3000" dirty="0" smtClean="0"/>
                <a:t>- </a:t>
              </a:r>
              <a:r>
                <a:rPr lang="cs-CZ" sz="3000" b="1" dirty="0" smtClean="0"/>
                <a:t>stojí-li cyklizující hydroxyl </a:t>
              </a:r>
              <a:r>
                <a:rPr lang="cs-CZ" sz="3000" dirty="0" smtClean="0"/>
                <a:t>ve Fischerově projekci</a:t>
              </a:r>
              <a:br>
                <a:rPr lang="cs-CZ" sz="3000" dirty="0" smtClean="0"/>
              </a:br>
              <a:r>
                <a:rPr lang="cs-CZ" sz="3000" b="1" dirty="0" smtClean="0">
                  <a:solidFill>
                    <a:srgbClr val="FF0000"/>
                  </a:solidFill>
                </a:rPr>
                <a:t>vlevo</a:t>
              </a:r>
              <a:r>
                <a:rPr lang="cs-CZ" sz="3000" dirty="0" smtClean="0"/>
                <a:t>, potom </a:t>
              </a:r>
              <a:r>
                <a:rPr lang="cs-CZ" sz="3000" b="1" dirty="0" smtClean="0"/>
                <a:t>celá část monosacharidu pod ním</a:t>
              </a:r>
              <a:br>
                <a:rPr lang="cs-CZ" sz="3000" b="1" dirty="0" smtClean="0"/>
              </a:br>
              <a:r>
                <a:rPr lang="cs-CZ" sz="3000" b="1" dirty="0" smtClean="0">
                  <a:solidFill>
                    <a:srgbClr val="FF0000"/>
                  </a:solidFill>
                </a:rPr>
                <a:t>zůstává stejně orientovaná </a:t>
              </a:r>
              <a:r>
                <a:rPr lang="cs-CZ" sz="3000" dirty="0" smtClean="0"/>
                <a:t>i v </a:t>
              </a:r>
              <a:r>
                <a:rPr lang="cs-CZ" sz="3000" b="1" dirty="0" err="1" smtClean="0"/>
                <a:t>Haworthově</a:t>
              </a:r>
              <a:r>
                <a:rPr lang="cs-CZ" sz="3000" b="1" dirty="0" smtClean="0"/>
                <a:t/>
              </a:r>
              <a:br>
                <a:rPr lang="cs-CZ" sz="3000" b="1" dirty="0" smtClean="0"/>
              </a:br>
              <a:r>
                <a:rPr lang="cs-CZ" sz="3000" b="1" dirty="0" smtClean="0"/>
                <a:t>projekci</a:t>
              </a:r>
              <a:r>
                <a:rPr lang="cs-CZ" sz="3000" dirty="0" smtClean="0"/>
                <a:t>. 				</a:t>
              </a:r>
              <a:r>
                <a:rPr lang="cs-CZ" sz="2400" dirty="0" smtClean="0"/>
                <a:t>(viz. následující schéma)</a:t>
              </a:r>
            </a:p>
          </p:txBody>
        </p:sp>
        <p:sp>
          <p:nvSpPr>
            <p:cNvPr id="4" name="Obdélník 3"/>
            <p:cNvSpPr/>
            <p:nvPr/>
          </p:nvSpPr>
          <p:spPr>
            <a:xfrm>
              <a:off x="395536" y="1988840"/>
              <a:ext cx="2736304" cy="504056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Haworthova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sp>
        <p:nvSpPr>
          <p:cNvPr id="9" name="Obdélník 8"/>
          <p:cNvSpPr/>
          <p:nvPr/>
        </p:nvSpPr>
        <p:spPr>
          <a:xfrm>
            <a:off x="275780" y="5085184"/>
            <a:ext cx="1487908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D-</a:t>
            </a:r>
            <a:r>
              <a:rPr lang="cs-CZ" sz="2400" b="1" dirty="0" err="1" smtClean="0">
                <a:solidFill>
                  <a:srgbClr val="FF0000"/>
                </a:solidFill>
              </a:rPr>
              <a:t>gulosa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cxnSp>
        <p:nvCxnSpPr>
          <p:cNvPr id="10" name="Přímá spojovací šipka 9"/>
          <p:cNvCxnSpPr/>
          <p:nvPr/>
        </p:nvCxnSpPr>
        <p:spPr>
          <a:xfrm flipV="1">
            <a:off x="1619672" y="2492896"/>
            <a:ext cx="864096" cy="36004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flipV="1">
            <a:off x="5868144" y="2334460"/>
            <a:ext cx="864096" cy="36004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5436192" y="5301208"/>
            <a:ext cx="864000" cy="28803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1907704" y="5301208"/>
            <a:ext cx="864096" cy="288032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Skupina 42"/>
          <p:cNvGrpSpPr/>
          <p:nvPr/>
        </p:nvGrpSpPr>
        <p:grpSpPr>
          <a:xfrm>
            <a:off x="2088016" y="1614380"/>
            <a:ext cx="2628000" cy="2159079"/>
            <a:chOff x="1995296" y="1844824"/>
            <a:chExt cx="2628000" cy="2159079"/>
          </a:xfrm>
        </p:grpSpPr>
        <p:sp>
          <p:nvSpPr>
            <p:cNvPr id="5" name="TextovéPole 4"/>
            <p:cNvSpPr txBox="1"/>
            <p:nvPr/>
          </p:nvSpPr>
          <p:spPr>
            <a:xfrm>
              <a:off x="1995296" y="3573016"/>
              <a:ext cx="2628000" cy="430887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200" b="1" dirty="0" smtClean="0">
                  <a:solidFill>
                    <a:srgbClr val="FF0000"/>
                  </a:solidFill>
                  <a:sym typeface="Symbol"/>
                </a:rPr>
                <a:t>-D-</a:t>
              </a:r>
              <a:r>
                <a:rPr lang="cs-CZ" sz="2200" b="1" dirty="0" err="1" smtClean="0">
                  <a:solidFill>
                    <a:srgbClr val="FF0000"/>
                  </a:solidFill>
                  <a:sym typeface="Symbol"/>
                </a:rPr>
                <a:t>gulopyranosa</a:t>
              </a:r>
              <a:endParaRPr lang="cs-CZ" sz="2200" b="1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29705" name="Object 9"/>
            <p:cNvGraphicFramePr>
              <a:graphicFrameLocks noChangeAspect="1"/>
            </p:cNvGraphicFramePr>
            <p:nvPr/>
          </p:nvGraphicFramePr>
          <p:xfrm>
            <a:off x="2483768" y="1844824"/>
            <a:ext cx="1884745" cy="1764000"/>
          </p:xfrm>
          <a:graphic>
            <a:graphicData uri="http://schemas.openxmlformats.org/presentationml/2006/ole">
              <p:oleObj spid="_x0000_s29705" name="ChemSketch" r:id="rId3" imgW="1140120" imgH="1066680" progId="ACD.ChemSketch.20">
                <p:embed/>
              </p:oleObj>
            </a:graphicData>
          </a:graphic>
        </p:graphicFrame>
        <p:sp>
          <p:nvSpPr>
            <p:cNvPr id="34" name="Obdélník 33"/>
            <p:cNvSpPr/>
            <p:nvPr/>
          </p:nvSpPr>
          <p:spPr>
            <a:xfrm>
              <a:off x="2771800" y="1844824"/>
              <a:ext cx="1008112" cy="360040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5" name="Skupina 44"/>
          <p:cNvGrpSpPr/>
          <p:nvPr/>
        </p:nvGrpSpPr>
        <p:grpSpPr>
          <a:xfrm>
            <a:off x="2123728" y="4062652"/>
            <a:ext cx="2628000" cy="2159079"/>
            <a:chOff x="2031008" y="4293096"/>
            <a:chExt cx="2628000" cy="2159079"/>
          </a:xfrm>
        </p:grpSpPr>
        <p:sp>
          <p:nvSpPr>
            <p:cNvPr id="6" name="Obdélník 5"/>
            <p:cNvSpPr/>
            <p:nvPr/>
          </p:nvSpPr>
          <p:spPr>
            <a:xfrm>
              <a:off x="2031008" y="6021288"/>
              <a:ext cx="2628000" cy="430887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200" b="1" dirty="0" smtClean="0">
                  <a:solidFill>
                    <a:srgbClr val="FF0000"/>
                  </a:solidFill>
                  <a:sym typeface="Symbol"/>
                </a:rPr>
                <a:t>-D-</a:t>
              </a:r>
              <a:r>
                <a:rPr lang="cs-CZ" sz="2200" b="1" dirty="0" err="1" smtClean="0">
                  <a:solidFill>
                    <a:srgbClr val="FF0000"/>
                  </a:solidFill>
                  <a:sym typeface="Symbol"/>
                </a:rPr>
                <a:t>gulopyranosa</a:t>
              </a:r>
              <a:endParaRPr lang="cs-CZ" sz="22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44" name="Skupina 43"/>
            <p:cNvGrpSpPr/>
            <p:nvPr/>
          </p:nvGrpSpPr>
          <p:grpSpPr>
            <a:xfrm>
              <a:off x="2483768" y="4293096"/>
              <a:ext cx="1884745" cy="1764000"/>
              <a:chOff x="2483768" y="4293096"/>
              <a:chExt cx="1884745" cy="1764000"/>
            </a:xfrm>
          </p:grpSpPr>
          <p:graphicFrame>
            <p:nvGraphicFramePr>
              <p:cNvPr id="29709" name="Object 13"/>
              <p:cNvGraphicFramePr>
                <a:graphicFrameLocks noChangeAspect="1"/>
              </p:cNvGraphicFramePr>
              <p:nvPr/>
            </p:nvGraphicFramePr>
            <p:xfrm>
              <a:off x="2483768" y="4293096"/>
              <a:ext cx="1884745" cy="1764000"/>
            </p:xfrm>
            <a:graphic>
              <a:graphicData uri="http://schemas.openxmlformats.org/presentationml/2006/ole">
                <p:oleObj spid="_x0000_s29709" name="ChemSketch" r:id="rId4" imgW="1140120" imgH="1066680" progId="ACD.ChemSketch.20">
                  <p:embed/>
                </p:oleObj>
              </a:graphicData>
            </a:graphic>
          </p:graphicFrame>
          <p:sp>
            <p:nvSpPr>
              <p:cNvPr id="35" name="Obdélník 34"/>
              <p:cNvSpPr/>
              <p:nvPr/>
            </p:nvSpPr>
            <p:spPr>
              <a:xfrm>
                <a:off x="2771800" y="4293096"/>
                <a:ext cx="1008112" cy="360040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40" name="Skupina 39"/>
          <p:cNvGrpSpPr/>
          <p:nvPr/>
        </p:nvGrpSpPr>
        <p:grpSpPr>
          <a:xfrm>
            <a:off x="6416996" y="1542372"/>
            <a:ext cx="2547492" cy="2382387"/>
            <a:chOff x="6416996" y="1772816"/>
            <a:chExt cx="2547492" cy="2382387"/>
          </a:xfrm>
        </p:grpSpPr>
        <p:sp>
          <p:nvSpPr>
            <p:cNvPr id="7" name="Obdélník 6"/>
            <p:cNvSpPr/>
            <p:nvPr/>
          </p:nvSpPr>
          <p:spPr>
            <a:xfrm>
              <a:off x="6416996" y="3724316"/>
              <a:ext cx="2547492" cy="430887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200" b="1" dirty="0" smtClean="0">
                  <a:solidFill>
                    <a:srgbClr val="FF0000"/>
                  </a:solidFill>
                  <a:sym typeface="Symbol"/>
                </a:rPr>
                <a:t>-D-</a:t>
              </a:r>
              <a:r>
                <a:rPr lang="cs-CZ" sz="2200" b="1" dirty="0" err="1" smtClean="0">
                  <a:solidFill>
                    <a:srgbClr val="FF0000"/>
                  </a:solidFill>
                  <a:sym typeface="Symbol"/>
                </a:rPr>
                <a:t>gulofuranosa</a:t>
              </a:r>
              <a:endParaRPr lang="cs-CZ" sz="22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9" name="Skupina 38"/>
            <p:cNvGrpSpPr/>
            <p:nvPr/>
          </p:nvGrpSpPr>
          <p:grpSpPr>
            <a:xfrm>
              <a:off x="6444208" y="1772816"/>
              <a:ext cx="2374543" cy="1872208"/>
              <a:chOff x="6012160" y="1844824"/>
              <a:chExt cx="2374543" cy="1872208"/>
            </a:xfrm>
          </p:grpSpPr>
          <p:graphicFrame>
            <p:nvGraphicFramePr>
              <p:cNvPr id="29707" name="Object 11"/>
              <p:cNvGraphicFramePr>
                <a:graphicFrameLocks noChangeAspect="1"/>
              </p:cNvGraphicFramePr>
              <p:nvPr/>
            </p:nvGraphicFramePr>
            <p:xfrm>
              <a:off x="6156176" y="1844824"/>
              <a:ext cx="2230527" cy="1872000"/>
            </p:xfrm>
            <a:graphic>
              <a:graphicData uri="http://schemas.openxmlformats.org/presentationml/2006/ole">
                <p:oleObj spid="_x0000_s29707" name="ChemSketch" r:id="rId5" imgW="1472040" imgH="1234440" progId="ACD.ChemSketch.20">
                  <p:embed/>
                </p:oleObj>
              </a:graphicData>
            </a:graphic>
          </p:graphicFrame>
          <p:sp>
            <p:nvSpPr>
              <p:cNvPr id="36" name="Obdélník 35"/>
              <p:cNvSpPr/>
              <p:nvPr/>
            </p:nvSpPr>
            <p:spPr>
              <a:xfrm>
                <a:off x="6012160" y="3068960"/>
                <a:ext cx="1440160" cy="648072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42" name="Skupina 41"/>
          <p:cNvGrpSpPr/>
          <p:nvPr/>
        </p:nvGrpSpPr>
        <p:grpSpPr>
          <a:xfrm>
            <a:off x="6444208" y="4134660"/>
            <a:ext cx="2525050" cy="2353190"/>
            <a:chOff x="6507057" y="4365104"/>
            <a:chExt cx="2525050" cy="2353190"/>
          </a:xfrm>
        </p:grpSpPr>
        <p:sp>
          <p:nvSpPr>
            <p:cNvPr id="8" name="Obdélník 7"/>
            <p:cNvSpPr/>
            <p:nvPr/>
          </p:nvSpPr>
          <p:spPr>
            <a:xfrm>
              <a:off x="6507057" y="6287407"/>
              <a:ext cx="2525050" cy="430887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200" b="1" dirty="0" smtClean="0">
                  <a:solidFill>
                    <a:srgbClr val="FF0000"/>
                  </a:solidFill>
                  <a:sym typeface="Symbol"/>
                </a:rPr>
                <a:t>-D-</a:t>
              </a:r>
              <a:r>
                <a:rPr lang="cs-CZ" sz="2200" b="1" dirty="0" err="1" smtClean="0">
                  <a:solidFill>
                    <a:srgbClr val="FF0000"/>
                  </a:solidFill>
                  <a:sym typeface="Symbol"/>
                </a:rPr>
                <a:t>gulofuranosa</a:t>
              </a:r>
              <a:endParaRPr lang="cs-CZ" sz="22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41" name="Skupina 40"/>
            <p:cNvGrpSpPr/>
            <p:nvPr/>
          </p:nvGrpSpPr>
          <p:grpSpPr>
            <a:xfrm>
              <a:off x="6516216" y="4365104"/>
              <a:ext cx="2302535" cy="1872208"/>
              <a:chOff x="6300192" y="4293096"/>
              <a:chExt cx="2302535" cy="1872208"/>
            </a:xfrm>
          </p:grpSpPr>
          <p:graphicFrame>
            <p:nvGraphicFramePr>
              <p:cNvPr id="29708" name="Object 12"/>
              <p:cNvGraphicFramePr>
                <a:graphicFrameLocks noChangeAspect="1"/>
              </p:cNvGraphicFramePr>
              <p:nvPr/>
            </p:nvGraphicFramePr>
            <p:xfrm>
              <a:off x="6372200" y="4293096"/>
              <a:ext cx="2230527" cy="1872000"/>
            </p:xfrm>
            <a:graphic>
              <a:graphicData uri="http://schemas.openxmlformats.org/presentationml/2006/ole">
                <p:oleObj spid="_x0000_s29708" name="ChemSketch" r:id="rId6" imgW="1472040" imgH="1234440" progId="ACD.ChemSketch.20">
                  <p:embed/>
                </p:oleObj>
              </a:graphicData>
            </a:graphic>
          </p:graphicFrame>
          <p:sp>
            <p:nvSpPr>
              <p:cNvPr id="37" name="Obdélník 36"/>
              <p:cNvSpPr/>
              <p:nvPr/>
            </p:nvSpPr>
            <p:spPr>
              <a:xfrm>
                <a:off x="6300192" y="5517232"/>
                <a:ext cx="1440160" cy="648072"/>
              </a:xfrm>
              <a:prstGeom prst="rect">
                <a:avLst/>
              </a:prstGeom>
              <a:solidFill>
                <a:schemeClr val="accent1">
                  <a:alpha val="2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53" name="Skupina 52"/>
          <p:cNvGrpSpPr/>
          <p:nvPr/>
        </p:nvGrpSpPr>
        <p:grpSpPr>
          <a:xfrm>
            <a:off x="179512" y="2262452"/>
            <a:ext cx="1656184" cy="2736304"/>
            <a:chOff x="272232" y="2262452"/>
            <a:chExt cx="1656184" cy="2736304"/>
          </a:xfrm>
        </p:grpSpPr>
        <p:graphicFrame>
          <p:nvGraphicFramePr>
            <p:cNvPr id="29704" name="Object 8"/>
            <p:cNvGraphicFramePr>
              <a:graphicFrameLocks noChangeAspect="1"/>
            </p:cNvGraphicFramePr>
            <p:nvPr/>
          </p:nvGraphicFramePr>
          <p:xfrm>
            <a:off x="272232" y="2262452"/>
            <a:ext cx="1573212" cy="2732088"/>
          </p:xfrm>
          <a:graphic>
            <a:graphicData uri="http://schemas.openxmlformats.org/presentationml/2006/ole">
              <p:oleObj spid="_x0000_s29704" name="ChemSketch" r:id="rId7" imgW="932760" imgH="1621440" progId="ACD.ChemSketch.20">
                <p:embed/>
              </p:oleObj>
            </a:graphicData>
          </a:graphic>
        </p:graphicFrame>
        <p:sp>
          <p:nvSpPr>
            <p:cNvPr id="46" name="Obdélník 45"/>
            <p:cNvSpPr/>
            <p:nvPr/>
          </p:nvSpPr>
          <p:spPr>
            <a:xfrm>
              <a:off x="848296" y="4566708"/>
              <a:ext cx="1080120" cy="432048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Elipsa 47"/>
            <p:cNvSpPr>
              <a:spLocks noChangeAspect="1"/>
            </p:cNvSpPr>
            <p:nvPr/>
          </p:nvSpPr>
          <p:spPr>
            <a:xfrm>
              <a:off x="1310789" y="4134660"/>
              <a:ext cx="468000" cy="46800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" name="Skupina 37"/>
          <p:cNvGrpSpPr/>
          <p:nvPr/>
        </p:nvGrpSpPr>
        <p:grpSpPr>
          <a:xfrm>
            <a:off x="4683015" y="2348880"/>
            <a:ext cx="1689185" cy="2736304"/>
            <a:chOff x="4559711" y="2262452"/>
            <a:chExt cx="1689185" cy="2736304"/>
          </a:xfrm>
        </p:grpSpPr>
        <p:graphicFrame>
          <p:nvGraphicFramePr>
            <p:cNvPr id="29710" name="Object 14"/>
            <p:cNvGraphicFramePr>
              <a:graphicFrameLocks noChangeAspect="1"/>
            </p:cNvGraphicFramePr>
            <p:nvPr/>
          </p:nvGraphicFramePr>
          <p:xfrm>
            <a:off x="4592712" y="2262452"/>
            <a:ext cx="1573212" cy="2732088"/>
          </p:xfrm>
          <a:graphic>
            <a:graphicData uri="http://schemas.openxmlformats.org/presentationml/2006/ole">
              <p:oleObj spid="_x0000_s29710" name="ChemSketch" r:id="rId8" imgW="932760" imgH="1621440" progId="ACD.ChemSketch.20">
                <p:embed/>
              </p:oleObj>
            </a:graphicData>
          </a:graphic>
        </p:graphicFrame>
        <p:sp>
          <p:nvSpPr>
            <p:cNvPr id="47" name="Obdélník 46"/>
            <p:cNvSpPr/>
            <p:nvPr/>
          </p:nvSpPr>
          <p:spPr>
            <a:xfrm>
              <a:off x="4736728" y="4134660"/>
              <a:ext cx="1512168" cy="864096"/>
            </a:xfrm>
            <a:prstGeom prst="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Elipsa 48"/>
            <p:cNvSpPr>
              <a:spLocks noChangeAspect="1"/>
            </p:cNvSpPr>
            <p:nvPr/>
          </p:nvSpPr>
          <p:spPr>
            <a:xfrm>
              <a:off x="4559711" y="3709896"/>
              <a:ext cx="468000" cy="46800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2" name="Skupina 51"/>
          <p:cNvGrpSpPr/>
          <p:nvPr/>
        </p:nvGrpSpPr>
        <p:grpSpPr>
          <a:xfrm>
            <a:off x="56728" y="6262543"/>
            <a:ext cx="3713241" cy="468000"/>
            <a:chOff x="0" y="6390000"/>
            <a:chExt cx="3713241" cy="468000"/>
          </a:xfrm>
        </p:grpSpPr>
        <p:sp>
          <p:nvSpPr>
            <p:cNvPr id="50" name="Elipsa 49"/>
            <p:cNvSpPr>
              <a:spLocks noChangeAspect="1"/>
            </p:cNvSpPr>
            <p:nvPr/>
          </p:nvSpPr>
          <p:spPr>
            <a:xfrm>
              <a:off x="0" y="6390000"/>
              <a:ext cx="468000" cy="46800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467544" y="6396335"/>
              <a:ext cx="32456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= cyklizující hydroxyl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8069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Mutarotace</a:t>
            </a:r>
            <a:endParaRPr lang="cs-CZ" sz="4000" b="1" u="sng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178941" y="1486618"/>
            <a:ext cx="8785547" cy="4750694"/>
            <a:chOff x="34925" y="838894"/>
            <a:chExt cx="8785547" cy="4750694"/>
          </a:xfrm>
        </p:grpSpPr>
        <p:graphicFrame>
          <p:nvGraphicFramePr>
            <p:cNvPr id="52226" name="Object 2"/>
            <p:cNvGraphicFramePr>
              <a:graphicFrameLocks noChangeAspect="1"/>
            </p:cNvGraphicFramePr>
            <p:nvPr/>
          </p:nvGraphicFramePr>
          <p:xfrm>
            <a:off x="395536" y="838894"/>
            <a:ext cx="7791450" cy="2878138"/>
          </p:xfrm>
          <a:graphic>
            <a:graphicData uri="http://schemas.openxmlformats.org/presentationml/2006/ole">
              <p:oleObj spid="_x0000_s52226" name="ChemSketch" r:id="rId3" imgW="4986360" imgH="1841040" progId="ACD.ChemSketch.20">
                <p:embed/>
              </p:oleObj>
            </a:graphicData>
          </a:graphic>
        </p:graphicFrame>
        <p:sp>
          <p:nvSpPr>
            <p:cNvPr id="4" name="TextovéPole 3"/>
            <p:cNvSpPr txBox="1"/>
            <p:nvPr/>
          </p:nvSpPr>
          <p:spPr>
            <a:xfrm>
              <a:off x="3625790" y="3717032"/>
              <a:ext cx="1666290" cy="461665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D-glukosa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5861520" y="2895327"/>
              <a:ext cx="2958952" cy="461665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sym typeface="Symbol"/>
                </a:rPr>
                <a:t>-D-</a:t>
              </a:r>
              <a:r>
                <a:rPr lang="cs-CZ" sz="2400" b="1" dirty="0" err="1" smtClean="0">
                  <a:solidFill>
                    <a:srgbClr val="FF0000"/>
                  </a:solidFill>
                  <a:sym typeface="Symbol"/>
                </a:rPr>
                <a:t>glukopyranosa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107504" y="2924944"/>
              <a:ext cx="2984600" cy="461665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  <a:sym typeface="Symbol"/>
                </a:rPr>
                <a:t>-D-</a:t>
              </a:r>
              <a:r>
                <a:rPr lang="cs-CZ" sz="2400" b="1" dirty="0" err="1" smtClean="0">
                  <a:solidFill>
                    <a:srgbClr val="FF0000"/>
                  </a:solidFill>
                  <a:sym typeface="Symbol"/>
                </a:rPr>
                <a:t>glukopyranosa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52227" name="Object 3"/>
            <p:cNvGraphicFramePr>
              <a:graphicFrameLocks/>
            </p:cNvGraphicFramePr>
            <p:nvPr/>
          </p:nvGraphicFramePr>
          <p:xfrm>
            <a:off x="34925" y="3611563"/>
            <a:ext cx="2879725" cy="1978025"/>
          </p:xfrm>
          <a:graphic>
            <a:graphicData uri="http://schemas.openxmlformats.org/presentationml/2006/ole">
              <p:oleObj spid="_x0000_s52227" name="ChemSketch" r:id="rId4" imgW="1542240" imgH="984600" progId="ACD.ChemSketch.20">
                <p:embed/>
              </p:oleObj>
            </a:graphicData>
          </a:graphic>
        </p:graphicFrame>
        <p:graphicFrame>
          <p:nvGraphicFramePr>
            <p:cNvPr id="52228" name="Object 4"/>
            <p:cNvGraphicFramePr>
              <a:graphicFrameLocks/>
            </p:cNvGraphicFramePr>
            <p:nvPr/>
          </p:nvGraphicFramePr>
          <p:xfrm>
            <a:off x="5940747" y="3611215"/>
            <a:ext cx="2879725" cy="1978025"/>
          </p:xfrm>
          <a:graphic>
            <a:graphicData uri="http://schemas.openxmlformats.org/presentationml/2006/ole">
              <p:oleObj spid="_x0000_s52228" name="ChemSketch" r:id="rId5" imgW="1539360" imgH="984600" progId="ACD.ChemSketch.20">
                <p:embed/>
              </p:oleObj>
            </a:graphicData>
          </a:graphic>
        </p:graphicFrame>
        <p:graphicFrame>
          <p:nvGraphicFramePr>
            <p:cNvPr id="52229" name="Object 5"/>
            <p:cNvGraphicFramePr>
              <a:graphicFrameLocks noChangeAspect="1"/>
            </p:cNvGraphicFramePr>
            <p:nvPr/>
          </p:nvGraphicFramePr>
          <p:xfrm>
            <a:off x="3203848" y="4437063"/>
            <a:ext cx="2462212" cy="900112"/>
          </p:xfrm>
          <a:graphic>
            <a:graphicData uri="http://schemas.openxmlformats.org/presentationml/2006/ole">
              <p:oleObj spid="_x0000_s52229" name="ChemSketch" r:id="rId6" imgW="960120" imgH="350640" progId="ACD.ChemSketch.20">
                <p:embed/>
              </p:oleObj>
            </a:graphicData>
          </a:graphic>
        </p:graphicFrame>
        <p:graphicFrame>
          <p:nvGraphicFramePr>
            <p:cNvPr id="52230" name="Object 6"/>
            <p:cNvGraphicFramePr>
              <a:graphicFrameLocks noChangeAspect="1"/>
            </p:cNvGraphicFramePr>
            <p:nvPr/>
          </p:nvGraphicFramePr>
          <p:xfrm>
            <a:off x="2483768" y="4797152"/>
            <a:ext cx="720725" cy="161925"/>
          </p:xfrm>
          <a:graphic>
            <a:graphicData uri="http://schemas.openxmlformats.org/presentationml/2006/ole">
              <p:oleObj spid="_x0000_s52230" name="ChemSketch" r:id="rId7" imgW="557640" imgH="124920" progId="ACD.ChemSketch.20">
                <p:embed/>
              </p:oleObj>
            </a:graphicData>
          </a:graphic>
        </p:graphicFrame>
        <p:graphicFrame>
          <p:nvGraphicFramePr>
            <p:cNvPr id="52232" name="Object 8"/>
            <p:cNvGraphicFramePr>
              <a:graphicFrameLocks noChangeAspect="1"/>
            </p:cNvGraphicFramePr>
            <p:nvPr/>
          </p:nvGraphicFramePr>
          <p:xfrm>
            <a:off x="5658395" y="4797152"/>
            <a:ext cx="785813" cy="161925"/>
          </p:xfrm>
          <a:graphic>
            <a:graphicData uri="http://schemas.openxmlformats.org/presentationml/2006/ole">
              <p:oleObj spid="_x0000_s52232" name="ChemSketch" r:id="rId8" imgW="545760" imgH="112680" progId="ACD.ChemSketch.20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Mutarotace</a:t>
            </a:r>
            <a:endParaRPr lang="cs-CZ" sz="4000" dirty="0"/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-36512" y="3789040"/>
          <a:ext cx="3398837" cy="2170113"/>
        </p:xfrm>
        <a:graphic>
          <a:graphicData uri="http://schemas.openxmlformats.org/presentationml/2006/ole">
            <p:oleObj spid="_x0000_s53253" name="ChemSketch" r:id="rId3" imgW="1542240" imgH="984600" progId="ACD.ChemSketch.20">
              <p:embed/>
            </p:oleObj>
          </a:graphicData>
        </a:graphic>
      </p:graphicFrame>
      <p:grpSp>
        <p:nvGrpSpPr>
          <p:cNvPr id="11" name="Skupina 10"/>
          <p:cNvGrpSpPr/>
          <p:nvPr/>
        </p:nvGrpSpPr>
        <p:grpSpPr>
          <a:xfrm>
            <a:off x="107504" y="1690836"/>
            <a:ext cx="8940279" cy="4618484"/>
            <a:chOff x="251520" y="1340669"/>
            <a:chExt cx="8940279" cy="4618484"/>
          </a:xfrm>
        </p:grpSpPr>
        <p:graphicFrame>
          <p:nvGraphicFramePr>
            <p:cNvPr id="53250" name="Object 2"/>
            <p:cNvGraphicFramePr>
              <a:graphicFrameLocks noChangeAspect="1"/>
            </p:cNvGraphicFramePr>
            <p:nvPr/>
          </p:nvGraphicFramePr>
          <p:xfrm>
            <a:off x="251520" y="1484784"/>
            <a:ext cx="3889375" cy="2339975"/>
          </p:xfrm>
          <a:graphic>
            <a:graphicData uri="http://schemas.openxmlformats.org/presentationml/2006/ole">
              <p:oleObj spid="_x0000_s53250" name="ChemSketch" r:id="rId4" imgW="2048400" imgH="1231560" progId="ACD.ChemSketch.20">
                <p:embed/>
              </p:oleObj>
            </a:graphicData>
          </a:graphic>
        </p:graphicFrame>
        <p:graphicFrame>
          <p:nvGraphicFramePr>
            <p:cNvPr id="53251" name="Object 3"/>
            <p:cNvGraphicFramePr>
              <a:graphicFrameLocks noChangeAspect="1"/>
            </p:cNvGraphicFramePr>
            <p:nvPr/>
          </p:nvGraphicFramePr>
          <p:xfrm>
            <a:off x="5436096" y="1340669"/>
            <a:ext cx="3709987" cy="2592387"/>
          </p:xfrm>
          <a:graphic>
            <a:graphicData uri="http://schemas.openxmlformats.org/presentationml/2006/ole">
              <p:oleObj spid="_x0000_s53251" name="ChemSketch" r:id="rId5" imgW="1926360" imgH="1344240" progId="ACD.ChemSketch.20">
                <p:embed/>
              </p:oleObj>
            </a:graphicData>
          </a:graphic>
        </p:graphicFrame>
        <p:graphicFrame>
          <p:nvGraphicFramePr>
            <p:cNvPr id="53252" name="Object 4"/>
            <p:cNvGraphicFramePr>
              <a:graphicFrameLocks noChangeAspect="1"/>
            </p:cNvGraphicFramePr>
            <p:nvPr/>
          </p:nvGraphicFramePr>
          <p:xfrm>
            <a:off x="3978201" y="2708920"/>
            <a:ext cx="1385887" cy="377825"/>
          </p:xfrm>
          <a:graphic>
            <a:graphicData uri="http://schemas.openxmlformats.org/presentationml/2006/ole">
              <p:oleObj spid="_x0000_s53252" name="ChemSketch" r:id="rId6" imgW="594360" imgH="161640" progId="ACD.ChemSketch.20">
                <p:embed/>
              </p:oleObj>
            </a:graphicData>
          </a:graphic>
        </p:graphicFrame>
        <p:graphicFrame>
          <p:nvGraphicFramePr>
            <p:cNvPr id="53254" name="Object 6"/>
            <p:cNvGraphicFramePr>
              <a:graphicFrameLocks noChangeAspect="1"/>
            </p:cNvGraphicFramePr>
            <p:nvPr/>
          </p:nvGraphicFramePr>
          <p:xfrm>
            <a:off x="5796136" y="3789040"/>
            <a:ext cx="3395663" cy="2170113"/>
          </p:xfrm>
          <a:graphic>
            <a:graphicData uri="http://schemas.openxmlformats.org/presentationml/2006/ole">
              <p:oleObj spid="_x0000_s53254" name="ChemSketch" r:id="rId7" imgW="1539360" imgH="984600" progId="ACD.ChemSketch.20">
                <p:embed/>
              </p:oleObj>
            </a:graphicData>
          </a:graphic>
        </p:graphicFrame>
        <p:graphicFrame>
          <p:nvGraphicFramePr>
            <p:cNvPr id="53255" name="Object 7"/>
            <p:cNvGraphicFramePr>
              <a:graphicFrameLocks noChangeAspect="1"/>
            </p:cNvGraphicFramePr>
            <p:nvPr/>
          </p:nvGraphicFramePr>
          <p:xfrm>
            <a:off x="3165648" y="4484786"/>
            <a:ext cx="2630488" cy="960438"/>
          </p:xfrm>
          <a:graphic>
            <a:graphicData uri="http://schemas.openxmlformats.org/presentationml/2006/ole">
              <p:oleObj spid="_x0000_s53255" name="ChemSketch" r:id="rId8" imgW="960120" imgH="350640" progId="ACD.ChemSketch.20">
                <p:embed/>
              </p:oleObj>
            </a:graphicData>
          </a:graphic>
        </p:graphicFrame>
        <p:graphicFrame>
          <p:nvGraphicFramePr>
            <p:cNvPr id="53256" name="Object 8"/>
            <p:cNvGraphicFramePr>
              <a:graphicFrameLocks noChangeAspect="1"/>
            </p:cNvGraphicFramePr>
            <p:nvPr/>
          </p:nvGraphicFramePr>
          <p:xfrm>
            <a:off x="2483768" y="4743747"/>
            <a:ext cx="557213" cy="125413"/>
          </p:xfrm>
          <a:graphic>
            <a:graphicData uri="http://schemas.openxmlformats.org/presentationml/2006/ole">
              <p:oleObj spid="_x0000_s53256" name="ChemSketch" r:id="rId9" imgW="557640" imgH="124920" progId="ACD.ChemSketch.20">
                <p:embed/>
              </p:oleObj>
            </a:graphicData>
          </a:graphic>
        </p:graphicFrame>
        <p:graphicFrame>
          <p:nvGraphicFramePr>
            <p:cNvPr id="53257" name="Object 9"/>
            <p:cNvGraphicFramePr>
              <a:graphicFrameLocks noChangeAspect="1"/>
            </p:cNvGraphicFramePr>
            <p:nvPr/>
          </p:nvGraphicFramePr>
          <p:xfrm>
            <a:off x="5970116" y="4725144"/>
            <a:ext cx="546100" cy="112713"/>
          </p:xfrm>
          <a:graphic>
            <a:graphicData uri="http://schemas.openxmlformats.org/presentationml/2006/ole">
              <p:oleObj spid="_x0000_s53257" name="ChemSketch" r:id="rId10" imgW="545760" imgH="112680" progId="ACD.ChemSketch.20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04664"/>
            <a:ext cx="8305800" cy="70868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endParaRPr lang="cs-CZ" sz="40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9170" y="1288473"/>
            <a:ext cx="8892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Arial" pitchFamily="34" charset="0"/>
              <a:buChar char="•"/>
            </a:pPr>
            <a:r>
              <a:rPr lang="cs-CZ" sz="2800" dirty="0" smtClean="0"/>
              <a:t>Analogie s A</a:t>
            </a:r>
            <a:r>
              <a:rPr lang="cs-CZ" sz="2800" baseline="-25000" dirty="0" smtClean="0"/>
              <a:t>N</a:t>
            </a:r>
            <a:r>
              <a:rPr lang="cs-CZ" sz="2800" dirty="0" smtClean="0"/>
              <a:t> reakcí v organické chemii vzniku </a:t>
            </a:r>
            <a:r>
              <a:rPr lang="cs-CZ" sz="2800" dirty="0" err="1" smtClean="0"/>
              <a:t>hemiacetalů</a:t>
            </a:r>
            <a:r>
              <a:rPr lang="cs-CZ" sz="2800" dirty="0" smtClean="0"/>
              <a:t> respektive </a:t>
            </a:r>
            <a:r>
              <a:rPr lang="cs-CZ" sz="2800" dirty="0" err="1" smtClean="0"/>
              <a:t>hemiketalů</a:t>
            </a:r>
            <a:endParaRPr lang="cs-CZ" sz="2800" dirty="0" smtClean="0"/>
          </a:p>
          <a:p>
            <a:pPr marL="360000" indent="-360000">
              <a:buFont typeface="Arial" pitchFamily="34" charset="0"/>
              <a:buChar char="•"/>
            </a:pPr>
            <a:r>
              <a:rPr lang="cs-CZ" sz="2800" dirty="0" smtClean="0"/>
              <a:t>Alkohol (</a:t>
            </a:r>
            <a:r>
              <a:rPr lang="cs-CZ" sz="2800" dirty="0" err="1" smtClean="0"/>
              <a:t>nukleofil</a:t>
            </a:r>
            <a:r>
              <a:rPr lang="cs-CZ" sz="2800" dirty="0" smtClean="0"/>
              <a:t>) atakuje </a:t>
            </a:r>
            <a:r>
              <a:rPr lang="cs-CZ" sz="2800" dirty="0" err="1" smtClean="0"/>
              <a:t>karonylovou</a:t>
            </a:r>
            <a:r>
              <a:rPr lang="cs-CZ" sz="2800" dirty="0" smtClean="0"/>
              <a:t> sloučeninu, na jejímž karbonylovém uhlíku je elektronový deficit.</a:t>
            </a:r>
            <a:endParaRPr lang="cs-CZ" sz="2800" dirty="0"/>
          </a:p>
        </p:txBody>
      </p:sp>
      <p:grpSp>
        <p:nvGrpSpPr>
          <p:cNvPr id="7" name="Skupina 6"/>
          <p:cNvGrpSpPr/>
          <p:nvPr/>
        </p:nvGrpSpPr>
        <p:grpSpPr>
          <a:xfrm>
            <a:off x="971600" y="4548187"/>
            <a:ext cx="7086600" cy="2309813"/>
            <a:chOff x="971600" y="4548187"/>
            <a:chExt cx="7086600" cy="2309813"/>
          </a:xfrm>
        </p:grpSpPr>
        <p:graphicFrame>
          <p:nvGraphicFramePr>
            <p:cNvPr id="2051" name="Object 3"/>
            <p:cNvGraphicFramePr>
              <a:graphicFrameLocks noChangeAspect="1"/>
            </p:cNvGraphicFramePr>
            <p:nvPr/>
          </p:nvGraphicFramePr>
          <p:xfrm>
            <a:off x="971600" y="4548187"/>
            <a:ext cx="7086600" cy="2309813"/>
          </p:xfrm>
          <a:graphic>
            <a:graphicData uri="http://schemas.openxmlformats.org/presentationml/2006/ole">
              <p:oleObj spid="_x0000_s2051" name="ChemSketch" r:id="rId3" imgW="4105800" imgH="1338120" progId="ACD.ChemSketch.20">
                <p:embed/>
              </p:oleObj>
            </a:graphicData>
          </a:graphic>
        </p:graphicFrame>
        <p:sp>
          <p:nvSpPr>
            <p:cNvPr id="6" name="TextovéPole 5"/>
            <p:cNvSpPr txBox="1"/>
            <p:nvPr/>
          </p:nvSpPr>
          <p:spPr>
            <a:xfrm>
              <a:off x="5868144" y="6165304"/>
              <a:ext cx="1391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err="1" smtClean="0">
                  <a:solidFill>
                    <a:srgbClr val="FF0000"/>
                  </a:solidFill>
                </a:rPr>
                <a:t>hemiacetal</a:t>
              </a:r>
              <a:endParaRPr lang="cs-CZ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611560" y="2924944"/>
            <a:ext cx="7916862" cy="1619250"/>
            <a:chOff x="611560" y="2924944"/>
            <a:chExt cx="7916862" cy="1619250"/>
          </a:xfrm>
        </p:grpSpPr>
        <p:graphicFrame>
          <p:nvGraphicFramePr>
            <p:cNvPr id="2050" name="Object 2"/>
            <p:cNvGraphicFramePr>
              <a:graphicFrameLocks/>
            </p:cNvGraphicFramePr>
            <p:nvPr/>
          </p:nvGraphicFramePr>
          <p:xfrm>
            <a:off x="611560" y="2924944"/>
            <a:ext cx="7916862" cy="1619250"/>
          </p:xfrm>
          <a:graphic>
            <a:graphicData uri="http://schemas.openxmlformats.org/presentationml/2006/ole">
              <p:oleObj spid="_x0000_s2050" name="ChemSketch" r:id="rId4" imgW="4599360" imgH="941760" progId="ACD.ChemSketch.20">
                <p:embed/>
              </p:oleObj>
            </a:graphicData>
          </a:graphic>
        </p:graphicFrame>
        <p:sp>
          <p:nvSpPr>
            <p:cNvPr id="8" name="TextovéPole 7"/>
            <p:cNvSpPr txBox="1"/>
            <p:nvPr/>
          </p:nvSpPr>
          <p:spPr>
            <a:xfrm>
              <a:off x="4788024" y="3356992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smtClean="0"/>
                <a:t>H</a:t>
              </a:r>
              <a:r>
                <a:rPr lang="cs-CZ" sz="2400" b="1" baseline="30000" dirty="0" smtClean="0"/>
                <a:t>+</a:t>
              </a:r>
              <a:endParaRPr lang="cs-CZ" sz="2400" b="1" baseline="30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792088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endParaRPr lang="cs-CZ" sz="4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1520" y="1484784"/>
            <a:ext cx="854971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0000" indent="-360000">
              <a:buBlip>
                <a:blip r:embed="rId3"/>
              </a:buBlip>
            </a:pPr>
            <a:r>
              <a:rPr lang="cs-CZ" sz="2800" dirty="0" smtClean="0"/>
              <a:t>Přítomnost hydroxylové a karbonylové skupiny</a:t>
            </a:r>
            <a:br>
              <a:rPr lang="cs-CZ" sz="2800" dirty="0" smtClean="0"/>
            </a:br>
            <a:r>
              <a:rPr lang="cs-CZ" sz="2800" dirty="0" smtClean="0"/>
              <a:t>umožňuje průběh </a:t>
            </a:r>
            <a:r>
              <a:rPr lang="cs-CZ" sz="2800" b="1" dirty="0" smtClean="0">
                <a:solidFill>
                  <a:srgbClr val="FF0000"/>
                </a:solidFill>
              </a:rPr>
              <a:t>intramolekulární nukleofilní</a:t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b="1" dirty="0" smtClean="0">
                <a:solidFill>
                  <a:srgbClr val="FF0000"/>
                </a:solidFill>
              </a:rPr>
              <a:t>adice </a:t>
            </a:r>
            <a:r>
              <a:rPr lang="cs-CZ" sz="2800" dirty="0" smtClean="0"/>
              <a:t>vedoucí k vzniku cyklického </a:t>
            </a:r>
            <a:r>
              <a:rPr lang="cs-CZ" sz="2800" dirty="0" err="1" smtClean="0"/>
              <a:t>hemiacetalu</a:t>
            </a:r>
            <a:r>
              <a:rPr lang="cs-CZ" sz="2800" dirty="0" smtClean="0"/>
              <a:t>.</a:t>
            </a:r>
          </a:p>
          <a:p>
            <a:pPr marL="360000" indent="-360000">
              <a:buBlip>
                <a:blip r:embed="rId3"/>
              </a:buBlip>
            </a:pPr>
            <a:r>
              <a:rPr lang="cs-CZ" sz="2800" b="1" dirty="0" smtClean="0">
                <a:solidFill>
                  <a:srgbClr val="FF0000"/>
                </a:solidFill>
              </a:rPr>
              <a:t>Pětičlenné a </a:t>
            </a:r>
            <a:r>
              <a:rPr lang="cs-CZ" sz="2800" b="1" dirty="0" err="1" smtClean="0">
                <a:solidFill>
                  <a:srgbClr val="FF0000"/>
                </a:solidFill>
              </a:rPr>
              <a:t>šestičlennné</a:t>
            </a:r>
            <a:r>
              <a:rPr lang="cs-CZ" sz="2800" b="1" dirty="0" smtClean="0">
                <a:solidFill>
                  <a:srgbClr val="FF0000"/>
                </a:solidFill>
              </a:rPr>
              <a:t> cyklické </a:t>
            </a:r>
            <a:r>
              <a:rPr lang="cs-CZ" sz="2800" b="1" dirty="0" err="1" smtClean="0">
                <a:solidFill>
                  <a:srgbClr val="FF0000"/>
                </a:solidFill>
              </a:rPr>
              <a:t>hemiacetaly</a:t>
            </a:r>
            <a:r>
              <a:rPr lang="cs-CZ" sz="2800" b="1" dirty="0" smtClean="0">
                <a:solidFill>
                  <a:srgbClr val="FF0000"/>
                </a:solidFill>
              </a:rPr>
              <a:t/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dirty="0" smtClean="0"/>
              <a:t>jsou stabilní </a:t>
            </a:r>
            <a:r>
              <a:rPr lang="cs-CZ" sz="2800" dirty="0" smtClean="0">
                <a:sym typeface="Symbol"/>
              </a:rPr>
              <a:t> rovnováha mezi cyklickou formou a</a:t>
            </a:r>
            <a:br>
              <a:rPr lang="cs-CZ" sz="2800" dirty="0" smtClean="0">
                <a:sym typeface="Symbol"/>
              </a:rPr>
            </a:br>
            <a:r>
              <a:rPr lang="cs-CZ" sz="2800" dirty="0" smtClean="0">
                <a:sym typeface="Symbol"/>
              </a:rPr>
              <a:t>formou s otevřeným uhlíkatým skeletem.</a:t>
            </a:r>
          </a:p>
          <a:p>
            <a:pPr marL="360000" indent="-360000">
              <a:buBlip>
                <a:blip r:embed="rId3"/>
              </a:buBlip>
            </a:pPr>
            <a:r>
              <a:rPr lang="cs-CZ" sz="2800" dirty="0" smtClean="0">
                <a:sym typeface="Symbol"/>
              </a:rPr>
              <a:t>Vznikají cyklické </a:t>
            </a:r>
            <a:r>
              <a:rPr lang="cs-CZ" sz="2800" b="1" dirty="0" err="1" smtClean="0">
                <a:solidFill>
                  <a:srgbClr val="FF0000"/>
                </a:solidFill>
                <a:sym typeface="Symbol"/>
              </a:rPr>
              <a:t>pyranosy</a:t>
            </a:r>
            <a:r>
              <a:rPr lang="cs-CZ" sz="2800" b="1" dirty="0" smtClean="0">
                <a:solidFill>
                  <a:srgbClr val="FF0000"/>
                </a:solidFill>
                <a:sym typeface="Symbol"/>
              </a:rPr>
              <a:t> a </a:t>
            </a:r>
            <a:r>
              <a:rPr lang="cs-CZ" sz="2800" b="1" dirty="0" err="1" smtClean="0">
                <a:solidFill>
                  <a:srgbClr val="FF0000"/>
                </a:solidFill>
                <a:sym typeface="Symbol"/>
              </a:rPr>
              <a:t>furanosy</a:t>
            </a:r>
            <a:r>
              <a:rPr lang="cs-CZ" sz="28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cs-CZ" sz="2800" dirty="0" smtClean="0">
                <a:sym typeface="Symbol"/>
              </a:rPr>
              <a:t>– názvy</a:t>
            </a:r>
            <a:br>
              <a:rPr lang="cs-CZ" sz="2800" dirty="0" smtClean="0">
                <a:sym typeface="Symbol"/>
              </a:rPr>
            </a:br>
            <a:r>
              <a:rPr lang="cs-CZ" sz="2800" dirty="0" smtClean="0">
                <a:sym typeface="Symbol"/>
              </a:rPr>
              <a:t>odvozeny od základních heterocyklických sloučenin</a:t>
            </a:r>
            <a:br>
              <a:rPr lang="cs-CZ" sz="2800" dirty="0" smtClean="0">
                <a:sym typeface="Symbol"/>
              </a:rPr>
            </a:br>
            <a:r>
              <a:rPr lang="cs-CZ" sz="2800" b="1" dirty="0" err="1" smtClean="0">
                <a:sym typeface="Symbol"/>
              </a:rPr>
              <a:t>pyranu</a:t>
            </a:r>
            <a:r>
              <a:rPr lang="cs-CZ" sz="2800" dirty="0" smtClean="0">
                <a:sym typeface="Symbol"/>
              </a:rPr>
              <a:t> (šestičlenný) a </a:t>
            </a:r>
            <a:r>
              <a:rPr lang="cs-CZ" sz="2800" b="1" dirty="0" smtClean="0">
                <a:sym typeface="Symbol"/>
              </a:rPr>
              <a:t>furanu</a:t>
            </a:r>
            <a:r>
              <a:rPr lang="cs-CZ" sz="2800" dirty="0" smtClean="0">
                <a:sym typeface="Symbol"/>
              </a:rPr>
              <a:t> (pětičlenný).</a:t>
            </a:r>
            <a:endParaRPr lang="cs-CZ" sz="2800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898429" y="5412013"/>
          <a:ext cx="1036637" cy="1179513"/>
        </p:xfrm>
        <a:graphic>
          <a:graphicData uri="http://schemas.openxmlformats.org/presentationml/2006/ole">
            <p:oleObj spid="_x0000_s19458" name="ChemSketch" r:id="rId4" imgW="435960" imgH="496800" progId="ACD.ChemSketch.20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5309383" y="5436987"/>
          <a:ext cx="1152698" cy="1133475"/>
        </p:xfrm>
        <a:graphic>
          <a:graphicData uri="http://schemas.openxmlformats.org/presentationml/2006/ole">
            <p:oleObj spid="_x0000_s19459" name="ChemSketch" r:id="rId5" imgW="417600" imgH="41436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60648"/>
            <a:ext cx="8305800" cy="1152128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Cyklizační reakce – ALDOSY</a:t>
            </a:r>
            <a:r>
              <a:rPr lang="cs-CZ" sz="4000" b="1" i="1" u="sng" dirty="0" smtClean="0"/>
              <a:t/>
            </a:r>
            <a:br>
              <a:rPr lang="cs-CZ" sz="4000" b="1" i="1" u="sng" dirty="0" smtClean="0"/>
            </a:br>
            <a:r>
              <a:rPr lang="cs-CZ" sz="4000" b="1" u="sng" dirty="0" err="1" smtClean="0"/>
              <a:t>Tollensova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085999" y="1196752"/>
          <a:ext cx="6510337" cy="2419350"/>
        </p:xfrm>
        <a:graphic>
          <a:graphicData uri="http://schemas.openxmlformats.org/presentationml/2006/ole">
            <p:oleObj spid="_x0000_s16389" name="ChemSketch" r:id="rId3" imgW="4376880" imgH="1627560" progId="ACD.ChemSketch.20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900113" y="3861048"/>
          <a:ext cx="7086600" cy="2447925"/>
        </p:xfrm>
        <a:graphic>
          <a:graphicData uri="http://schemas.openxmlformats.org/presentationml/2006/ole">
            <p:oleObj spid="_x0000_s16390" name="ChemSketch" r:id="rId4" imgW="4794480" imgH="165492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 rot="16200000">
            <a:off x="-793466" y="3537883"/>
            <a:ext cx="2448273" cy="64633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</a:t>
            </a:r>
            <a:r>
              <a:rPr lang="cs-CZ" sz="3600" b="1" dirty="0" smtClean="0">
                <a:solidFill>
                  <a:srgbClr val="FF0000"/>
                </a:solidFill>
              </a:rPr>
              <a:t>-glukosa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92080" y="3573016"/>
            <a:ext cx="3132000" cy="52322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D-</a:t>
            </a:r>
            <a:r>
              <a:rPr lang="cs-CZ" sz="2800" b="1" dirty="0" err="1" smtClean="0">
                <a:solidFill>
                  <a:srgbClr val="FF0000"/>
                </a:solidFill>
              </a:rPr>
              <a:t>glukofuranosa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292080" y="6290156"/>
            <a:ext cx="3132000" cy="523220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cs-CZ" sz="2800" b="1" dirty="0" smtClean="0">
                <a:solidFill>
                  <a:srgbClr val="FF0000"/>
                </a:solidFill>
              </a:rPr>
              <a:t>D-</a:t>
            </a:r>
            <a:r>
              <a:rPr lang="cs-CZ" sz="2800" b="1" dirty="0" err="1" smtClean="0">
                <a:solidFill>
                  <a:srgbClr val="FF0000"/>
                </a:solidFill>
              </a:rPr>
              <a:t>glukopyranosa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Cyklizační reakce – ALDOSY</a:t>
            </a:r>
            <a:r>
              <a:rPr lang="cs-CZ" sz="4000" b="1" i="1" u="sng" dirty="0" smtClean="0"/>
              <a:t/>
            </a:r>
            <a:br>
              <a:rPr lang="cs-CZ" sz="4000" b="1" i="1" u="sng" dirty="0" smtClean="0"/>
            </a:br>
            <a:r>
              <a:rPr lang="cs-CZ" sz="4000" b="1" i="1" u="sng" dirty="0" smtClean="0"/>
              <a:t> </a:t>
            </a:r>
            <a:r>
              <a:rPr lang="cs-CZ" sz="4000" b="1" u="sng" dirty="0" err="1" smtClean="0"/>
              <a:t>Tollensova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2725753"/>
            <a:ext cx="738664" cy="221541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vert="vert270"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L-glukosa</a:t>
            </a:r>
            <a:endParaRPr lang="cs-CZ" sz="3600" b="1" dirty="0">
              <a:solidFill>
                <a:srgbClr val="FF0000"/>
              </a:solidFill>
            </a:endParaRPr>
          </a:p>
        </p:txBody>
      </p:sp>
      <p:grpSp>
        <p:nvGrpSpPr>
          <p:cNvPr id="8" name="Skupina 7"/>
          <p:cNvGrpSpPr/>
          <p:nvPr/>
        </p:nvGrpSpPr>
        <p:grpSpPr>
          <a:xfrm>
            <a:off x="971600" y="4005064"/>
            <a:ext cx="7848872" cy="2780928"/>
            <a:chOff x="971600" y="1368152"/>
            <a:chExt cx="7848872" cy="2780928"/>
          </a:xfrm>
        </p:grpSpPr>
        <p:graphicFrame>
          <p:nvGraphicFramePr>
            <p:cNvPr id="45058" name="Object 2"/>
            <p:cNvGraphicFramePr>
              <a:graphicFrameLocks noChangeAspect="1"/>
            </p:cNvGraphicFramePr>
            <p:nvPr/>
          </p:nvGraphicFramePr>
          <p:xfrm>
            <a:off x="971600" y="1368152"/>
            <a:ext cx="7058025" cy="2670175"/>
          </p:xfrm>
          <a:graphic>
            <a:graphicData uri="http://schemas.openxmlformats.org/presentationml/2006/ole">
              <p:oleObj spid="_x0000_s45058" name="ChemSketch" r:id="rId3" imgW="4770000" imgH="1804320" progId="ACD.ChemSketch.20">
                <p:embed/>
              </p:oleObj>
            </a:graphicData>
          </a:graphic>
        </p:graphicFrame>
        <p:sp>
          <p:nvSpPr>
            <p:cNvPr id="6" name="TextovéPole 5"/>
            <p:cNvSpPr txBox="1"/>
            <p:nvPr/>
          </p:nvSpPr>
          <p:spPr>
            <a:xfrm>
              <a:off x="8244472" y="1629080"/>
              <a:ext cx="576000" cy="2520000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vert="vert270"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L-</a:t>
              </a:r>
              <a:r>
                <a:rPr lang="cs-CZ" sz="2400" b="1" dirty="0" err="1" smtClean="0">
                  <a:solidFill>
                    <a:srgbClr val="FF0000"/>
                  </a:solidFill>
                </a:rPr>
                <a:t>glukopyranosa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1116077" y="1691358"/>
            <a:ext cx="7704395" cy="2529730"/>
            <a:chOff x="1116013" y="4211638"/>
            <a:chExt cx="7704395" cy="2529730"/>
          </a:xfrm>
        </p:grpSpPr>
        <p:graphicFrame>
          <p:nvGraphicFramePr>
            <p:cNvPr id="45059" name="Object 3"/>
            <p:cNvGraphicFramePr>
              <a:graphicFrameLocks noChangeAspect="1"/>
            </p:cNvGraphicFramePr>
            <p:nvPr/>
          </p:nvGraphicFramePr>
          <p:xfrm>
            <a:off x="1116013" y="4211638"/>
            <a:ext cx="7104062" cy="2528887"/>
          </p:xfrm>
          <a:graphic>
            <a:graphicData uri="http://schemas.openxmlformats.org/presentationml/2006/ole">
              <p:oleObj spid="_x0000_s45059" name="ChemSketch" r:id="rId4" imgW="4572000" imgH="1630800" progId="ACD.ChemSketch.20">
                <p:embed/>
              </p:oleObj>
            </a:graphicData>
          </a:graphic>
        </p:graphicFrame>
        <p:sp>
          <p:nvSpPr>
            <p:cNvPr id="7" name="Obdélník 6"/>
            <p:cNvSpPr/>
            <p:nvPr/>
          </p:nvSpPr>
          <p:spPr>
            <a:xfrm>
              <a:off x="8244408" y="4221368"/>
              <a:ext cx="576000" cy="2520000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vert="vert270"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L-</a:t>
              </a:r>
              <a:r>
                <a:rPr lang="cs-CZ" sz="2400" b="1" dirty="0" err="1" smtClean="0">
                  <a:solidFill>
                    <a:srgbClr val="FF0000"/>
                  </a:solidFill>
                </a:rPr>
                <a:t>glukofuranosa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3058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u="sng" dirty="0" smtClean="0"/>
              <a:t>Cyklizační reakce – KETOSY</a:t>
            </a:r>
            <a:r>
              <a:rPr lang="cs-CZ" sz="4400" b="1" i="1" u="sng" dirty="0" smtClean="0"/>
              <a:t/>
            </a:r>
            <a:br>
              <a:rPr lang="cs-CZ" sz="4400" b="1" i="1" u="sng" dirty="0" smtClean="0"/>
            </a:br>
            <a:r>
              <a:rPr lang="cs-CZ" sz="4400" b="1" i="1" u="sng" dirty="0" smtClean="0"/>
              <a:t> </a:t>
            </a:r>
            <a:r>
              <a:rPr lang="cs-CZ" sz="4400" b="1" u="sng" dirty="0" err="1" smtClean="0"/>
              <a:t>Tollensova</a:t>
            </a:r>
            <a:r>
              <a:rPr lang="cs-CZ" sz="4400" b="1" u="sng" dirty="0" smtClean="0"/>
              <a:t> projekce</a:t>
            </a:r>
            <a:endParaRPr lang="cs-CZ" sz="4400" dirty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899592" y="1529581"/>
          <a:ext cx="6973887" cy="2403475"/>
        </p:xfrm>
        <a:graphic>
          <a:graphicData uri="http://schemas.openxmlformats.org/presentationml/2006/ole">
            <p:oleObj spid="_x0000_s17410" name="ChemSketch" r:id="rId3" imgW="4675680" imgH="1612440" progId="ACD.ChemSketch.20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837456" y="4159250"/>
          <a:ext cx="7046912" cy="2411413"/>
        </p:xfrm>
        <a:graphic>
          <a:graphicData uri="http://schemas.openxmlformats.org/presentationml/2006/ole">
            <p:oleObj spid="_x0000_s17411" name="ChemSketch" r:id="rId4" imgW="4520160" imgH="154548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 rot="16200000">
            <a:off x="-673702" y="3490127"/>
            <a:ext cx="2291205" cy="584775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D-fruktosa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363282" y="3908439"/>
            <a:ext cx="2313197" cy="400110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</a:t>
            </a:r>
            <a:r>
              <a:rPr lang="cs-CZ" sz="2000" b="1" dirty="0" err="1" smtClean="0">
                <a:solidFill>
                  <a:srgbClr val="FF0000"/>
                </a:solidFill>
              </a:rPr>
              <a:t>fruktofuranosa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300192" y="6404627"/>
            <a:ext cx="2348335" cy="400110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D-</a:t>
            </a:r>
            <a:r>
              <a:rPr lang="cs-CZ" sz="2000" b="1" dirty="0" err="1" smtClean="0">
                <a:solidFill>
                  <a:srgbClr val="FF0000"/>
                </a:solidFill>
              </a:rPr>
              <a:t>fruktopyranosa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Cyklizační reakce – KETOSY</a:t>
            </a:r>
            <a:r>
              <a:rPr lang="cs-CZ" sz="4000" b="1" i="1" u="sng" dirty="0" smtClean="0"/>
              <a:t/>
            </a:r>
            <a:br>
              <a:rPr lang="cs-CZ" sz="4000" b="1" i="1" u="sng" dirty="0" smtClean="0"/>
            </a:br>
            <a:r>
              <a:rPr lang="cs-CZ" sz="4000" b="1" i="1" u="sng" dirty="0" smtClean="0"/>
              <a:t> </a:t>
            </a:r>
            <a:r>
              <a:rPr lang="cs-CZ" sz="4000" b="1" u="sng" dirty="0" err="1" smtClean="0"/>
              <a:t>Tollensova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1115616" y="1844824"/>
          <a:ext cx="6737350" cy="2284413"/>
        </p:xfrm>
        <a:graphic>
          <a:graphicData uri="http://schemas.openxmlformats.org/presentationml/2006/ole">
            <p:oleObj spid="_x0000_s46082" name="ChemSketch" r:id="rId3" imgW="4187880" imgH="1420200" progId="ACD.ChemSketch.20">
              <p:embed/>
            </p:oleObj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899592" y="4221088"/>
          <a:ext cx="7464425" cy="2320925"/>
        </p:xfrm>
        <a:graphic>
          <a:graphicData uri="http://schemas.openxmlformats.org/presentationml/2006/ole">
            <p:oleObj spid="_x0000_s46083" name="ChemSketch" r:id="rId4" imgW="4569120" imgH="142020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51520" y="3011607"/>
            <a:ext cx="738664" cy="2361609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vert="vert270"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L-fruktosa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410490" y="1484784"/>
            <a:ext cx="553998" cy="258147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vert="vert270"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L-</a:t>
            </a:r>
            <a:r>
              <a:rPr lang="cs-CZ" sz="2400" b="1" dirty="0" err="1" smtClean="0">
                <a:solidFill>
                  <a:srgbClr val="FF0000"/>
                </a:solidFill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410490" y="4190735"/>
            <a:ext cx="553998" cy="2622641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vert="vert270"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L-</a:t>
            </a:r>
            <a:r>
              <a:rPr lang="cs-CZ" sz="2400" b="1" dirty="0" err="1" smtClean="0">
                <a:solidFill>
                  <a:srgbClr val="FF0000"/>
                </a:solidFill>
              </a:rPr>
              <a:t>fruktopyranosa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cs-CZ" sz="4000" b="1" u="sng" dirty="0" smtClean="0"/>
              <a:t>Cyklizace monosacharidů</a:t>
            </a:r>
            <a:br>
              <a:rPr lang="cs-CZ" sz="4000" b="1" u="sng" dirty="0" smtClean="0"/>
            </a:br>
            <a:r>
              <a:rPr lang="cs-CZ" sz="4000" b="1" u="sng" dirty="0" err="1" smtClean="0"/>
              <a:t>Tollensova</a:t>
            </a:r>
            <a:r>
              <a:rPr lang="cs-CZ" sz="4000" b="1" u="sng" dirty="0" smtClean="0"/>
              <a:t> projekce</a:t>
            </a:r>
            <a:endParaRPr lang="cs-CZ" sz="4000" dirty="0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339752" y="4149080"/>
          <a:ext cx="1778000" cy="2341562"/>
        </p:xfrm>
        <a:graphic>
          <a:graphicData uri="http://schemas.openxmlformats.org/presentationml/2006/ole">
            <p:oleObj spid="_x0000_s18435" name="ChemSketch" r:id="rId3" imgW="1134000" imgH="1490400" progId="ACD.ChemSketch.20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5004048" y="1628800"/>
          <a:ext cx="1828260" cy="2160000"/>
        </p:xfrm>
        <a:graphic>
          <a:graphicData uri="http://schemas.openxmlformats.org/presentationml/2006/ole">
            <p:oleObj spid="_x0000_s18436" name="ChemSketch" r:id="rId4" imgW="1164240" imgH="1374480" progId="ACD.ChemSketch.20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5148064" y="4221088"/>
          <a:ext cx="1773300" cy="2160000"/>
        </p:xfrm>
        <a:graphic>
          <a:graphicData uri="http://schemas.openxmlformats.org/presentationml/2006/ole">
            <p:oleObj spid="_x0000_s18437" name="ChemSketch" r:id="rId5" imgW="1106280" imgH="1347120" progId="ACD.ChemSketch.20">
              <p:embed/>
            </p:oleObj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2123728" y="1628800"/>
          <a:ext cx="1778000" cy="2305050"/>
        </p:xfrm>
        <a:graphic>
          <a:graphicData uri="http://schemas.openxmlformats.org/presentationml/2006/ole">
            <p:oleObj spid="_x0000_s18438" name="ChemSketch" r:id="rId6" imgW="1152000" imgH="1493640" progId="ACD.ChemSketch.20">
              <p:embed/>
            </p:oleObj>
          </a:graphicData>
        </a:graphic>
      </p:graphicFrame>
      <p:grpSp>
        <p:nvGrpSpPr>
          <p:cNvPr id="25" name="Skupina 24"/>
          <p:cNvGrpSpPr/>
          <p:nvPr/>
        </p:nvGrpSpPr>
        <p:grpSpPr>
          <a:xfrm>
            <a:off x="179512" y="2636912"/>
            <a:ext cx="1666290" cy="2981945"/>
            <a:chOff x="179512" y="2636912"/>
            <a:chExt cx="1666290" cy="2981945"/>
          </a:xfrm>
        </p:grpSpPr>
        <p:graphicFrame>
          <p:nvGraphicFramePr>
            <p:cNvPr id="18439" name="Object 7"/>
            <p:cNvGraphicFramePr>
              <a:graphicFrameLocks noChangeAspect="1"/>
            </p:cNvGraphicFramePr>
            <p:nvPr/>
          </p:nvGraphicFramePr>
          <p:xfrm>
            <a:off x="179512" y="2636912"/>
            <a:ext cx="1598613" cy="2540000"/>
          </p:xfrm>
          <a:graphic>
            <a:graphicData uri="http://schemas.openxmlformats.org/presentationml/2006/ole">
              <p:oleObj spid="_x0000_s18439" name="ChemSketch" r:id="rId7" imgW="917280" imgH="1456920" progId="ACD.ChemSketch.20">
                <p:embed/>
              </p:oleObj>
            </a:graphicData>
          </a:graphic>
        </p:graphicFrame>
        <p:sp>
          <p:nvSpPr>
            <p:cNvPr id="10" name="TextovéPole 9"/>
            <p:cNvSpPr txBox="1"/>
            <p:nvPr/>
          </p:nvSpPr>
          <p:spPr>
            <a:xfrm>
              <a:off x="179512" y="5157192"/>
              <a:ext cx="1666290" cy="461665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D-glukosa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Skupina 25"/>
          <p:cNvGrpSpPr/>
          <p:nvPr/>
        </p:nvGrpSpPr>
        <p:grpSpPr>
          <a:xfrm>
            <a:off x="7297120" y="2780928"/>
            <a:ext cx="1763753" cy="2929053"/>
            <a:chOff x="7224158" y="2780928"/>
            <a:chExt cx="1763753" cy="2929053"/>
          </a:xfrm>
        </p:grpSpPr>
        <p:graphicFrame>
          <p:nvGraphicFramePr>
            <p:cNvPr id="18440" name="Object 8"/>
            <p:cNvGraphicFramePr>
              <a:graphicFrameLocks noChangeAspect="1"/>
            </p:cNvGraphicFramePr>
            <p:nvPr/>
          </p:nvGraphicFramePr>
          <p:xfrm>
            <a:off x="7236296" y="2780928"/>
            <a:ext cx="1616075" cy="2522538"/>
          </p:xfrm>
          <a:graphic>
            <a:graphicData uri="http://schemas.openxmlformats.org/presentationml/2006/ole">
              <p:oleObj spid="_x0000_s18440" name="ChemSketch" r:id="rId8" imgW="969120" imgH="1511640" progId="ACD.ChemSketch.20">
                <p:embed/>
              </p:oleObj>
            </a:graphicData>
          </a:graphic>
        </p:graphicFrame>
        <p:sp>
          <p:nvSpPr>
            <p:cNvPr id="11" name="Obdélník 10"/>
            <p:cNvSpPr/>
            <p:nvPr/>
          </p:nvSpPr>
          <p:spPr>
            <a:xfrm>
              <a:off x="7224158" y="5248316"/>
              <a:ext cx="1763753" cy="461665"/>
            </a:xfrm>
            <a:prstGeom prst="rect">
              <a:avLst/>
            </a:prstGeom>
            <a:ln w="12700">
              <a:solidFill>
                <a:srgbClr val="FF0000"/>
              </a:solidFill>
            </a:ln>
          </p:spPr>
          <p:txBody>
            <a:bodyPr wrap="none">
              <a:spAutoFit/>
            </a:bodyPr>
            <a:lstStyle/>
            <a:p>
              <a:r>
                <a:rPr lang="cs-CZ" sz="2400" b="1" dirty="0" smtClean="0">
                  <a:solidFill>
                    <a:srgbClr val="FF0000"/>
                  </a:solidFill>
                </a:rPr>
                <a:t>D-fruktosa</a:t>
              </a:r>
              <a:endParaRPr lang="cs-CZ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extovéPole 11"/>
          <p:cNvSpPr txBox="1"/>
          <p:nvPr/>
        </p:nvSpPr>
        <p:spPr>
          <a:xfrm>
            <a:off x="1835696" y="3717032"/>
            <a:ext cx="268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D-</a:t>
            </a:r>
            <a:r>
              <a:rPr lang="cs-CZ" sz="2400" b="1" dirty="0" err="1" smtClean="0">
                <a:solidFill>
                  <a:srgbClr val="FF0000"/>
                </a:solidFill>
              </a:rPr>
              <a:t>glukopyranosa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763688" y="6396335"/>
            <a:ext cx="26420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D-</a:t>
            </a:r>
            <a:r>
              <a:rPr lang="cs-CZ" sz="2400" b="1" dirty="0" err="1" smtClean="0">
                <a:solidFill>
                  <a:srgbClr val="FF0000"/>
                </a:solidFill>
              </a:rPr>
              <a:t>glukofuranosa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572000" y="3717032"/>
            <a:ext cx="2739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D-</a:t>
            </a:r>
            <a:r>
              <a:rPr lang="cs-CZ" sz="2400" b="1" dirty="0" err="1" smtClean="0">
                <a:solidFill>
                  <a:srgbClr val="FF0000"/>
                </a:solidFill>
              </a:rPr>
              <a:t>fruktofuranosa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572000" y="6396335"/>
            <a:ext cx="2780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D-</a:t>
            </a:r>
            <a:r>
              <a:rPr lang="cs-CZ" sz="2400" b="1" dirty="0" err="1" smtClean="0">
                <a:solidFill>
                  <a:srgbClr val="FF0000"/>
                </a:solidFill>
              </a:rPr>
              <a:t>fruktopyranosa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6" name="Elipsa 15"/>
          <p:cNvSpPr>
            <a:spLocks noChangeAspect="1"/>
          </p:cNvSpPr>
          <p:nvPr/>
        </p:nvSpPr>
        <p:spPr>
          <a:xfrm>
            <a:off x="4957192" y="1937079"/>
            <a:ext cx="467948" cy="468000"/>
          </a:xfrm>
          <a:prstGeom prst="ellipse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>
            <a:spLocks noChangeAspect="1"/>
          </p:cNvSpPr>
          <p:nvPr/>
        </p:nvSpPr>
        <p:spPr>
          <a:xfrm>
            <a:off x="3096344" y="1570709"/>
            <a:ext cx="431952" cy="432000"/>
          </a:xfrm>
          <a:prstGeom prst="ellipse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>
            <a:spLocks noChangeAspect="1"/>
          </p:cNvSpPr>
          <p:nvPr/>
        </p:nvSpPr>
        <p:spPr>
          <a:xfrm>
            <a:off x="3317420" y="4077072"/>
            <a:ext cx="431952" cy="432000"/>
          </a:xfrm>
          <a:prstGeom prst="ellipse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>
            <a:spLocks noChangeAspect="1"/>
          </p:cNvSpPr>
          <p:nvPr/>
        </p:nvSpPr>
        <p:spPr>
          <a:xfrm>
            <a:off x="5101921" y="4543903"/>
            <a:ext cx="467948" cy="468000"/>
          </a:xfrm>
          <a:prstGeom prst="ellipse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6935895" y="1268760"/>
            <a:ext cx="2208105" cy="830997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b="1" dirty="0" err="1" smtClean="0">
                <a:solidFill>
                  <a:schemeClr val="tx2">
                    <a:lumMod val="75000"/>
                  </a:schemeClr>
                </a:solidFill>
              </a:rPr>
              <a:t>Poloacetalový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hydroxyl</a:t>
            </a:r>
            <a:endParaRPr lang="cs-CZ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2" name="Přímá spojovací šipka 21"/>
          <p:cNvCxnSpPr>
            <a:stCxn id="20" idx="1"/>
            <a:endCxn id="16" idx="6"/>
          </p:cNvCxnSpPr>
          <p:nvPr/>
        </p:nvCxnSpPr>
        <p:spPr>
          <a:xfrm flipH="1">
            <a:off x="5425140" y="1684259"/>
            <a:ext cx="1510755" cy="48682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1572</TotalTime>
  <Words>345</Words>
  <Application>Microsoft Office PowerPoint</Application>
  <PresentationFormat>Předvádění na obrazovce (4:3)</PresentationFormat>
  <Paragraphs>138</Paragraphs>
  <Slides>24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Tok</vt:lpstr>
      <vt:lpstr>ChemSketch</vt:lpstr>
      <vt:lpstr>SACHARIDY III.</vt:lpstr>
      <vt:lpstr>Fischerova projekce</vt:lpstr>
      <vt:lpstr>Cyklizace monosacharidů</vt:lpstr>
      <vt:lpstr>Cyklizace monosacharidů</vt:lpstr>
      <vt:lpstr>Cyklizační reakce – ALDOSY Tollensova projekce</vt:lpstr>
      <vt:lpstr>Cyklizační reakce – ALDOSY  Tollensova projekce</vt:lpstr>
      <vt:lpstr>Cyklizační reakce – KETOSY  Tollensova projekce</vt:lpstr>
      <vt:lpstr>Cyklizační reakce – KETOSY  Tollensova projekce</vt:lpstr>
      <vt:lpstr>Cyklizace monosacharidů Tollensova projekce</vt:lpstr>
      <vt:lpstr>Cyklizační reakce - ALDOSY Haworthova projekce</vt:lpstr>
      <vt:lpstr>Cyklizační reakce - KETOSY Haworthova projekce</vt:lpstr>
      <vt:lpstr>Cyklizace monosacharidů Haworthova projekce</vt:lpstr>
      <vt:lpstr>Cyklizace monosacharidů Haworthova projekce</vt:lpstr>
      <vt:lpstr>Cyklizace monosacharidů Haworthova projekce</vt:lpstr>
      <vt:lpstr>Cyklizace monosacharidů Haworthova projekce</vt:lpstr>
      <vt:lpstr>Cyklizace monosacharidů Haworthova projekce - ANOMERIE</vt:lpstr>
      <vt:lpstr>Cyklizace monosacharidů Haworthova projekce - ANOMERIE</vt:lpstr>
      <vt:lpstr>Cyklizace monosacharidů Haworthova projekce</vt:lpstr>
      <vt:lpstr>Cyklizace monosacharidů Haworthova projekce</vt:lpstr>
      <vt:lpstr>Cyklizace monosacharidů Haworthova projekce</vt:lpstr>
      <vt:lpstr>Cyklizace monosacharidů Haworthova projekce</vt:lpstr>
      <vt:lpstr>Cyklizace monosacharidů Haworthova projekce</vt:lpstr>
      <vt:lpstr>Mutarotace</vt:lpstr>
      <vt:lpstr>Mutarotace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 I.</dc:title>
  <dc:creator>ucitel</dc:creator>
  <cp:lastModifiedBy>ucitel</cp:lastModifiedBy>
  <cp:revision>160</cp:revision>
  <dcterms:created xsi:type="dcterms:W3CDTF">2013-10-01T13:20:32Z</dcterms:created>
  <dcterms:modified xsi:type="dcterms:W3CDTF">2014-01-30T14:02:29Z</dcterms:modified>
</cp:coreProperties>
</file>