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8" r:id="rId13"/>
    <p:sldId id="269" r:id="rId14"/>
    <p:sldId id="267" r:id="rId15"/>
    <p:sldId id="271" r:id="rId16"/>
    <p:sldId id="270" r:id="rId17"/>
    <p:sldId id="272" r:id="rId18"/>
    <p:sldId id="273" r:id="rId19"/>
    <p:sldId id="275" r:id="rId20"/>
    <p:sldId id="276" r:id="rId21"/>
    <p:sldId id="274" r:id="rId22"/>
    <p:sldId id="277" r:id="rId23"/>
    <p:sldId id="278" r:id="rId2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6D7"/>
    <a:srgbClr val="F1C1C2"/>
    <a:srgbClr val="CCECFF"/>
    <a:srgbClr val="2B97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5" autoAdjust="0"/>
  </p:normalViewPr>
  <p:slideViewPr>
    <p:cSldViewPr>
      <p:cViewPr>
        <p:scale>
          <a:sx n="80" d="100"/>
          <a:sy n="80" d="100"/>
        </p:scale>
        <p:origin x="-1002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23DB675-59C4-4212-A4F6-8D47B249114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5A5AA73-75B0-4D18-90A6-8DF46B5D46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5AA73-75B0-4D18-90A6-8DF46B5D469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37474-8015-4F72-A45F-E2490DA9335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scht.cz/lam/new/SpAnalPL-11.pdf" TargetMode="External"/><Relationship Id="rId4" Type="http://schemas.openxmlformats.org/officeDocument/2006/relationships/hyperlink" Target="http://departments.fsv.cvut.cz/k102/doktorske-studium/optika-optoelektronika?prezenta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fch.vutbr.cz/ictep/studijni_materialy/Organicka_chemie_1_pr/04%20Stereochemi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Arial Black" pitchFamily="34" charset="0"/>
              </a:rPr>
              <a:t>SACHARIDY</a:t>
            </a:r>
            <a:br>
              <a:rPr lang="cs-CZ" sz="6600" b="1" dirty="0" smtClean="0">
                <a:latin typeface="Arial Black" pitchFamily="34" charset="0"/>
              </a:rPr>
            </a:br>
            <a:r>
              <a:rPr lang="cs-CZ" sz="3600" b="1" dirty="0" smtClean="0">
                <a:latin typeface="Arial Black" pitchFamily="34" charset="0"/>
              </a:rPr>
              <a:t>II.</a:t>
            </a:r>
            <a:endParaRPr lang="cs-CZ" sz="36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944816" cy="1752600"/>
          </a:xfrm>
        </p:spPr>
        <p:txBody>
          <a:bodyPr anchor="ctr" anchorCtr="0"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Stereochemie monosacharidů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08104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Martin Krejčí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enantiomerů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97360"/>
            <a:ext cx="8507288" cy="5760640"/>
          </a:xfrm>
        </p:spPr>
        <p:txBody>
          <a:bodyPr>
            <a:noAutofit/>
          </a:bodyPr>
          <a:lstStyle/>
          <a:p>
            <a:r>
              <a:rPr lang="cs-CZ" sz="3000" b="1" u="sng" dirty="0" smtClean="0">
                <a:solidFill>
                  <a:srgbClr val="FF0000"/>
                </a:solidFill>
                <a:cs typeface="Arial" pitchFamily="34" charset="0"/>
              </a:rPr>
              <a:t>shody:</a:t>
            </a:r>
            <a:endParaRPr lang="cs-CZ" sz="30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720000" indent="-360000">
              <a:spcBef>
                <a:spcPts val="0"/>
              </a:spcBef>
              <a:buFontTx/>
              <a:buChar char="-"/>
            </a:pPr>
            <a:r>
              <a:rPr lang="cs-CZ" sz="3000" dirty="0" smtClean="0">
                <a:cs typeface="Arial" pitchFamily="34" charset="0"/>
              </a:rPr>
              <a:t>Všechny fyzikální a chemické konstanty, včetně spekter až na znaménko optické rotace.</a:t>
            </a:r>
          </a:p>
          <a:p>
            <a:pPr marL="720000" indent="-360000">
              <a:buFontTx/>
              <a:buChar char="-"/>
            </a:pPr>
            <a:r>
              <a:rPr lang="cs-CZ" sz="3000" dirty="0" smtClean="0">
                <a:cs typeface="Arial" pitchFamily="34" charset="0"/>
              </a:rPr>
              <a:t>Absolutní hodnotou specifické rotace.</a:t>
            </a:r>
          </a:p>
          <a:p>
            <a:pPr marL="720000" indent="-360000">
              <a:spcBef>
                <a:spcPts val="0"/>
              </a:spcBef>
              <a:buFontTx/>
              <a:buChar char="-"/>
            </a:pPr>
            <a:r>
              <a:rPr lang="cs-CZ" sz="3000" dirty="0" smtClean="0">
                <a:cs typeface="Arial" pitchFamily="34" charset="0"/>
              </a:rPr>
              <a:t>Reaktivitou se všemi reaktanty, které nesmějí být asymetrické.</a:t>
            </a:r>
          </a:p>
          <a:p>
            <a:pPr>
              <a:spcBef>
                <a:spcPts val="0"/>
              </a:spcBef>
            </a:pPr>
            <a:r>
              <a:rPr lang="cs-CZ" sz="3000" b="1" u="sng" dirty="0" smtClean="0">
                <a:solidFill>
                  <a:srgbClr val="FF0000"/>
                </a:solidFill>
                <a:cs typeface="Arial" pitchFamily="34" charset="0"/>
              </a:rPr>
              <a:t>rozdíly:</a:t>
            </a:r>
          </a:p>
          <a:p>
            <a:pPr marL="720000" indent="-360000">
              <a:spcBef>
                <a:spcPts val="0"/>
              </a:spcBef>
              <a:buFontTx/>
              <a:buChar char="-"/>
            </a:pPr>
            <a:r>
              <a:rPr lang="cs-CZ" sz="3000" dirty="0" smtClean="0">
                <a:cs typeface="Arial" pitchFamily="34" charset="0"/>
              </a:rPr>
              <a:t>Krystaly antipodů jsou vzájemně zrcadlové – </a:t>
            </a:r>
            <a:r>
              <a:rPr lang="cs-CZ" sz="3000" b="1" u="sng" dirty="0" err="1" smtClean="0">
                <a:cs typeface="Arial" pitchFamily="34" charset="0"/>
              </a:rPr>
              <a:t>enantiomorfie</a:t>
            </a:r>
            <a:r>
              <a:rPr lang="cs-CZ" sz="3000" b="1" u="sng" dirty="0" smtClean="0">
                <a:cs typeface="Arial" pitchFamily="34" charset="0"/>
              </a:rPr>
              <a:t>.</a:t>
            </a:r>
          </a:p>
          <a:p>
            <a:pPr marL="720000" indent="-360000">
              <a:spcBef>
                <a:spcPts val="0"/>
              </a:spcBef>
              <a:buFontTx/>
              <a:buChar char="-"/>
            </a:pPr>
            <a:r>
              <a:rPr lang="cs-CZ" sz="3000" dirty="0" smtClean="0">
                <a:cs typeface="Arial" pitchFamily="34" charset="0"/>
              </a:rPr>
              <a:t>Smyslem stáčení roviny polarizovaného světla.</a:t>
            </a:r>
          </a:p>
          <a:p>
            <a:pPr marL="720000" indent="-360000">
              <a:spcBef>
                <a:spcPts val="0"/>
              </a:spcBef>
              <a:buFontTx/>
              <a:buChar char="-"/>
            </a:pPr>
            <a:r>
              <a:rPr lang="cs-CZ" sz="3000" dirty="0" smtClean="0">
                <a:cs typeface="Arial" pitchFamily="34" charset="0"/>
              </a:rPr>
              <a:t>Vzájemnou interakcí s další asymetrickou molekulou.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Enantiomerní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aldotriosy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7" name="Skupina 16"/>
          <p:cNvGrpSpPr/>
          <p:nvPr/>
        </p:nvGrpSpPr>
        <p:grpSpPr>
          <a:xfrm>
            <a:off x="1187624" y="1916832"/>
            <a:ext cx="7200800" cy="4941168"/>
            <a:chOff x="1043608" y="1541785"/>
            <a:chExt cx="7200800" cy="4941168"/>
          </a:xfrm>
        </p:grpSpPr>
        <p:grpSp>
          <p:nvGrpSpPr>
            <p:cNvPr id="16" name="Skupina 15"/>
            <p:cNvGrpSpPr/>
            <p:nvPr/>
          </p:nvGrpSpPr>
          <p:grpSpPr>
            <a:xfrm>
              <a:off x="1043608" y="1541785"/>
              <a:ext cx="7200800" cy="4824536"/>
              <a:chOff x="1043608" y="1541785"/>
              <a:chExt cx="7200800" cy="4824536"/>
            </a:xfrm>
          </p:grpSpPr>
          <p:grpSp>
            <p:nvGrpSpPr>
              <p:cNvPr id="14" name="Skupina 13"/>
              <p:cNvGrpSpPr/>
              <p:nvPr/>
            </p:nvGrpSpPr>
            <p:grpSpPr>
              <a:xfrm>
                <a:off x="1043608" y="2693913"/>
                <a:ext cx="3096344" cy="3475548"/>
                <a:chOff x="1043608" y="2693913"/>
                <a:chExt cx="3096344" cy="3475548"/>
              </a:xfrm>
            </p:grpSpPr>
            <p:graphicFrame>
              <p:nvGraphicFramePr>
                <p:cNvPr id="1025" name="Object 1"/>
                <p:cNvGraphicFramePr>
                  <a:graphicFrameLocks noChangeAspect="1"/>
                </p:cNvGraphicFramePr>
                <p:nvPr/>
              </p:nvGraphicFramePr>
              <p:xfrm>
                <a:off x="1259632" y="2693913"/>
                <a:ext cx="2441575" cy="2914650"/>
              </p:xfrm>
              <a:graphic>
                <a:graphicData uri="http://schemas.openxmlformats.org/presentationml/2006/ole">
                  <p:oleObj spid="_x0000_s1025" name="ACD/3D" r:id="rId3" imgW="2591162" imgH="3086531" progId="">
                    <p:embed/>
                  </p:oleObj>
                </a:graphicData>
              </a:graphic>
            </p:graphicFrame>
            <p:sp>
              <p:nvSpPr>
                <p:cNvPr id="10" name="TextovéPole 9"/>
                <p:cNvSpPr txBox="1"/>
                <p:nvPr/>
              </p:nvSpPr>
              <p:spPr>
                <a:xfrm>
                  <a:off x="1043608" y="5646241"/>
                  <a:ext cx="309634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800" b="1" dirty="0" smtClean="0">
                      <a:solidFill>
                        <a:srgbClr val="FF0000"/>
                      </a:solidFill>
                    </a:rPr>
                    <a:t>L - glyceraldehyd</a:t>
                  </a:r>
                  <a:endParaRPr lang="cs-CZ" sz="2800" b="1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5" name="Skupina 14"/>
              <p:cNvGrpSpPr/>
              <p:nvPr/>
            </p:nvGrpSpPr>
            <p:grpSpPr>
              <a:xfrm>
                <a:off x="4932040" y="2708920"/>
                <a:ext cx="3312368" cy="3460541"/>
                <a:chOff x="4932040" y="2708920"/>
                <a:chExt cx="3312368" cy="3460541"/>
              </a:xfrm>
            </p:grpSpPr>
            <p:graphicFrame>
              <p:nvGraphicFramePr>
                <p:cNvPr id="4" name="Object 2"/>
                <p:cNvGraphicFramePr>
                  <a:graphicFrameLocks noChangeAspect="1"/>
                </p:cNvGraphicFramePr>
                <p:nvPr/>
              </p:nvGraphicFramePr>
              <p:xfrm>
                <a:off x="5148064" y="2708920"/>
                <a:ext cx="2497137" cy="2892425"/>
              </p:xfrm>
              <a:graphic>
                <a:graphicData uri="http://schemas.openxmlformats.org/presentationml/2006/ole">
                  <p:oleObj spid="_x0000_s1026" name="ACD/3D" r:id="rId4" imgW="2591162" imgH="3000000" progId="">
                    <p:embed/>
                  </p:oleObj>
                </a:graphicData>
              </a:graphic>
            </p:graphicFrame>
            <p:sp>
              <p:nvSpPr>
                <p:cNvPr id="11" name="TextovéPole 10"/>
                <p:cNvSpPr txBox="1"/>
                <p:nvPr/>
              </p:nvSpPr>
              <p:spPr>
                <a:xfrm>
                  <a:off x="4932040" y="5646241"/>
                  <a:ext cx="331236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800" b="1" dirty="0" smtClean="0">
                      <a:solidFill>
                        <a:srgbClr val="FF0000"/>
                      </a:solidFill>
                    </a:rPr>
                    <a:t>D - glyceraldehyd</a:t>
                  </a:r>
                  <a:endParaRPr lang="cs-CZ" dirty="0"/>
                </a:p>
              </p:txBody>
            </p:sp>
          </p:grpSp>
          <p:graphicFrame>
            <p:nvGraphicFramePr>
              <p:cNvPr id="3" name="Object 3"/>
              <p:cNvGraphicFramePr>
                <a:graphicFrameLocks noChangeAspect="1"/>
              </p:cNvGraphicFramePr>
              <p:nvPr/>
            </p:nvGraphicFramePr>
            <p:xfrm>
              <a:off x="4067944" y="1541785"/>
              <a:ext cx="769739" cy="4824536"/>
            </p:xfrm>
            <a:graphic>
              <a:graphicData uri="http://schemas.openxmlformats.org/presentationml/2006/ole">
                <p:oleObj spid="_x0000_s1027" name="ChemSketch" r:id="rId5" imgW="387000" imgH="1865520" progId="">
                  <p:embed/>
                </p:oleObj>
              </a:graphicData>
            </a:graphic>
          </p:graphicFrame>
        </p:grpSp>
        <p:sp>
          <p:nvSpPr>
            <p:cNvPr id="12" name="TextovéPole 11"/>
            <p:cNvSpPr txBox="1"/>
            <p:nvPr/>
          </p:nvSpPr>
          <p:spPr>
            <a:xfrm>
              <a:off x="3995936" y="6021288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cs typeface="Arial" pitchFamily="34" charset="0"/>
                </a:rPr>
                <a:t>zrcadlo</a:t>
              </a:r>
              <a:endParaRPr lang="cs-CZ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251520" y="980728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 smtClean="0">
                <a:cs typeface="Arial" pitchFamily="34" charset="0"/>
              </a:rPr>
              <a:t>Enantiomery</a:t>
            </a:r>
            <a:r>
              <a:rPr lang="cs-CZ" sz="3000" dirty="0" smtClean="0">
                <a:cs typeface="Arial" pitchFamily="34" charset="0"/>
              </a:rPr>
              <a:t> (optické antipody) jsou svými</a:t>
            </a:r>
            <a:br>
              <a:rPr lang="cs-CZ" sz="3000" dirty="0" smtClean="0">
                <a:cs typeface="Arial" pitchFamily="34" charset="0"/>
              </a:rPr>
            </a:br>
            <a:r>
              <a:rPr lang="cs-CZ" sz="3000" b="1" dirty="0" smtClean="0">
                <a:cs typeface="Arial" pitchFamily="34" charset="0"/>
              </a:rPr>
              <a:t>neztotožnitelnými zrcadlovými obrazy</a:t>
            </a:r>
            <a:r>
              <a:rPr lang="cs-CZ" sz="3000" dirty="0" smtClean="0">
                <a:cs typeface="Arial" pitchFamily="34" charset="0"/>
              </a:rPr>
              <a:t>.</a:t>
            </a:r>
          </a:p>
          <a:p>
            <a:r>
              <a:rPr lang="cs-CZ" sz="3000" dirty="0" smtClean="0">
                <a:cs typeface="Arial" pitchFamily="34" charset="0"/>
              </a:rPr>
              <a:t>Jako příklad uveďme nejjednodušší aldehydické</a:t>
            </a:r>
            <a:br>
              <a:rPr lang="cs-CZ" sz="3000" dirty="0" smtClean="0">
                <a:cs typeface="Arial" pitchFamily="34" charset="0"/>
              </a:rPr>
            </a:br>
            <a:r>
              <a:rPr lang="cs-CZ" sz="3000" dirty="0" smtClean="0">
                <a:cs typeface="Arial" pitchFamily="34" charset="0"/>
              </a:rPr>
              <a:t>monosacharidy </a:t>
            </a:r>
            <a:r>
              <a:rPr lang="cs-CZ" sz="3000" b="1" dirty="0" smtClean="0">
                <a:cs typeface="Arial" pitchFamily="34" charset="0"/>
              </a:rPr>
              <a:t>s jedním </a:t>
            </a:r>
            <a:r>
              <a:rPr lang="cs-CZ" sz="3000" b="1" dirty="0" err="1" smtClean="0">
                <a:cs typeface="Arial" pitchFamily="34" charset="0"/>
              </a:rPr>
              <a:t>stereogenním</a:t>
            </a:r>
            <a:r>
              <a:rPr lang="cs-CZ" sz="3000" b="1" dirty="0" smtClean="0">
                <a:cs typeface="Arial" pitchFamily="34" charset="0"/>
              </a:rPr>
              <a:t> centrem</a:t>
            </a:r>
            <a:r>
              <a:rPr lang="cs-CZ" sz="3000" dirty="0" smtClean="0">
                <a:cs typeface="Arial" pitchFamily="34" charset="0"/>
              </a:rPr>
              <a:t>.</a:t>
            </a:r>
            <a:endParaRPr lang="cs-CZ" sz="3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467544" y="2348880"/>
          <a:ext cx="6840760" cy="720080"/>
        </p:xfrm>
        <a:graphic>
          <a:graphicData uri="http://schemas.openxmlformats.org/presentationml/2006/ole">
            <p:oleObj spid="_x0000_s24586" name="ChemSketch" r:id="rId3" imgW="2267640" imgH="393120" progId="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2699792" y="2492896"/>
          <a:ext cx="4248472" cy="537716"/>
        </p:xfrm>
        <a:graphic>
          <a:graphicData uri="http://schemas.openxmlformats.org/presentationml/2006/ole">
            <p:oleObj spid="_x0000_s24584" name="ChemSketch" r:id="rId4" imgW="2267640" imgH="393120" progId="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827584" y="2492896"/>
          <a:ext cx="4248150" cy="538163"/>
        </p:xfrm>
        <a:graphic>
          <a:graphicData uri="http://schemas.openxmlformats.org/presentationml/2006/ole">
            <p:oleObj spid="_x0000_s24585" name="ChemSketch" r:id="rId5" imgW="2267640" imgH="393120" progId="">
              <p:embed/>
            </p:oleObj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Sloučeniny s více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stereogenními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centry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319189" y="3068960"/>
            <a:ext cx="8731676" cy="3506412"/>
            <a:chOff x="319189" y="1988840"/>
            <a:chExt cx="8731676" cy="3506412"/>
          </a:xfrm>
        </p:grpSpPr>
        <p:sp>
          <p:nvSpPr>
            <p:cNvPr id="21" name="TextovéPole 20"/>
            <p:cNvSpPr txBox="1"/>
            <p:nvPr/>
          </p:nvSpPr>
          <p:spPr>
            <a:xfrm>
              <a:off x="7702740" y="2492896"/>
              <a:ext cx="134812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2400" b="1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2 </a:t>
              </a:r>
              <a:r>
                <a:rPr lang="cs-CZ" sz="2400" b="1" dirty="0" err="1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chirální</a:t>
              </a:r>
              <a:r>
                <a:rPr lang="cs-CZ" sz="2400" b="1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/>
              </a:r>
              <a:br>
                <a:rPr lang="cs-CZ" sz="2400" b="1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</a:br>
              <a:r>
                <a:rPr lang="cs-CZ" sz="2400" b="1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centra</a:t>
              </a:r>
              <a:endParaRPr lang="cs-CZ" sz="24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29" name="Skupina 28"/>
            <p:cNvGrpSpPr/>
            <p:nvPr/>
          </p:nvGrpSpPr>
          <p:grpSpPr>
            <a:xfrm>
              <a:off x="319189" y="1988840"/>
              <a:ext cx="7265935" cy="3506412"/>
              <a:chOff x="319189" y="1988840"/>
              <a:chExt cx="7265935" cy="3506412"/>
            </a:xfrm>
          </p:grpSpPr>
          <p:graphicFrame>
            <p:nvGraphicFramePr>
              <p:cNvPr id="24578" name="Object 2"/>
              <p:cNvGraphicFramePr>
                <a:graphicFrameLocks noChangeAspect="1"/>
              </p:cNvGraphicFramePr>
              <p:nvPr/>
            </p:nvGraphicFramePr>
            <p:xfrm>
              <a:off x="539552" y="1988840"/>
              <a:ext cx="1370263" cy="1800000"/>
            </p:xfrm>
            <a:graphic>
              <a:graphicData uri="http://schemas.openxmlformats.org/presentationml/2006/ole">
                <p:oleObj spid="_x0000_s24578" name="ChemSketch" r:id="rId6" imgW="804600" imgH="1057680" progId="">
                  <p:embed/>
                </p:oleObj>
              </a:graphicData>
            </a:graphic>
          </p:graphicFrame>
          <p:graphicFrame>
            <p:nvGraphicFramePr>
              <p:cNvPr id="24579" name="Object 3"/>
              <p:cNvGraphicFramePr>
                <a:graphicFrameLocks noChangeAspect="1"/>
              </p:cNvGraphicFramePr>
              <p:nvPr/>
            </p:nvGraphicFramePr>
            <p:xfrm>
              <a:off x="4139952" y="1988840"/>
              <a:ext cx="1572831" cy="1800000"/>
            </p:xfrm>
            <a:graphic>
              <a:graphicData uri="http://schemas.openxmlformats.org/presentationml/2006/ole">
                <p:oleObj spid="_x0000_s24579" name="ChemSketch" r:id="rId7" imgW="923400" imgH="1057680" progId="">
                  <p:embed/>
                </p:oleObj>
              </a:graphicData>
            </a:graphic>
          </p:graphicFrame>
          <p:graphicFrame>
            <p:nvGraphicFramePr>
              <p:cNvPr id="24580" name="Object 4"/>
              <p:cNvGraphicFramePr>
                <a:graphicFrameLocks noChangeAspect="1"/>
              </p:cNvGraphicFramePr>
              <p:nvPr/>
            </p:nvGraphicFramePr>
            <p:xfrm>
              <a:off x="2267744" y="1988840"/>
              <a:ext cx="1572964" cy="1800000"/>
            </p:xfrm>
            <a:graphic>
              <a:graphicData uri="http://schemas.openxmlformats.org/presentationml/2006/ole">
                <p:oleObj spid="_x0000_s24580" name="ChemSketch" r:id="rId8" imgW="923400" imgH="1057680" progId="">
                  <p:embed/>
                </p:oleObj>
              </a:graphicData>
            </a:graphic>
          </p:graphicFrame>
          <p:graphicFrame>
            <p:nvGraphicFramePr>
              <p:cNvPr id="24581" name="Object 5"/>
              <p:cNvGraphicFramePr>
                <a:graphicFrameLocks noChangeAspect="1"/>
              </p:cNvGraphicFramePr>
              <p:nvPr/>
            </p:nvGraphicFramePr>
            <p:xfrm>
              <a:off x="6012160" y="1988840"/>
              <a:ext cx="1572964" cy="1800000"/>
            </p:xfrm>
            <a:graphic>
              <a:graphicData uri="http://schemas.openxmlformats.org/presentationml/2006/ole">
                <p:oleObj spid="_x0000_s24581" name="ChemSketch" r:id="rId9" imgW="923400" imgH="1057680" progId="">
                  <p:embed/>
                </p:oleObj>
              </a:graphicData>
            </a:graphic>
          </p:graphicFrame>
          <p:sp>
            <p:nvSpPr>
              <p:cNvPr id="7" name="Pěticípá hvězda 6"/>
              <p:cNvSpPr/>
              <p:nvPr/>
            </p:nvSpPr>
            <p:spPr>
              <a:xfrm>
                <a:off x="1187624" y="2636912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Pěticípá hvězda 7"/>
              <p:cNvSpPr/>
              <p:nvPr/>
            </p:nvSpPr>
            <p:spPr>
              <a:xfrm>
                <a:off x="1187624" y="2996952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Pěticípá hvězda 8"/>
              <p:cNvSpPr/>
              <p:nvPr/>
            </p:nvSpPr>
            <p:spPr>
              <a:xfrm>
                <a:off x="3100683" y="2601919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Pěticípá hvězda 9"/>
              <p:cNvSpPr/>
              <p:nvPr/>
            </p:nvSpPr>
            <p:spPr>
              <a:xfrm>
                <a:off x="3072974" y="2975992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Pěticípá hvězda 10"/>
              <p:cNvSpPr/>
              <p:nvPr/>
            </p:nvSpPr>
            <p:spPr>
              <a:xfrm>
                <a:off x="4932040" y="2564904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Pěticípá hvězda 11"/>
              <p:cNvSpPr/>
              <p:nvPr/>
            </p:nvSpPr>
            <p:spPr>
              <a:xfrm>
                <a:off x="4932040" y="2996952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Pěticípá hvězda 12"/>
              <p:cNvSpPr/>
              <p:nvPr/>
            </p:nvSpPr>
            <p:spPr>
              <a:xfrm>
                <a:off x="6804248" y="2564904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Pěticípá hvězda 13"/>
              <p:cNvSpPr/>
              <p:nvPr/>
            </p:nvSpPr>
            <p:spPr>
              <a:xfrm>
                <a:off x="6804248" y="2924944"/>
                <a:ext cx="144016" cy="144016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319189" y="3740727"/>
                <a:ext cx="157838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D-</a:t>
                </a:r>
                <a:r>
                  <a:rPr lang="cs-CZ" sz="2200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erythrosa</a:t>
                </a:r>
                <a:endParaRPr lang="cs-CZ" sz="2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endParaRPr>
              </a:p>
            </p:txBody>
          </p:sp>
          <p:sp>
            <p:nvSpPr>
              <p:cNvPr id="18" name="Obdélník 17"/>
              <p:cNvSpPr/>
              <p:nvPr/>
            </p:nvSpPr>
            <p:spPr>
              <a:xfrm>
                <a:off x="2239500" y="3726873"/>
                <a:ext cx="153670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L-</a:t>
                </a:r>
                <a:r>
                  <a:rPr lang="cs-CZ" sz="2200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erythrosa</a:t>
                </a:r>
                <a:endParaRPr lang="cs-CZ" sz="2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endParaRPr>
              </a:p>
            </p:txBody>
          </p:sp>
          <p:sp>
            <p:nvSpPr>
              <p:cNvPr id="19" name="Obdélník 18"/>
              <p:cNvSpPr/>
              <p:nvPr/>
            </p:nvSpPr>
            <p:spPr>
              <a:xfrm>
                <a:off x="4283968" y="3717032"/>
                <a:ext cx="134209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D-</a:t>
                </a:r>
                <a:r>
                  <a:rPr lang="cs-CZ" sz="2200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threosa</a:t>
                </a:r>
                <a:endParaRPr lang="cs-CZ" sz="2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endParaRPr>
              </a:p>
            </p:txBody>
          </p:sp>
          <p:sp>
            <p:nvSpPr>
              <p:cNvPr id="20" name="Obdélník 19"/>
              <p:cNvSpPr/>
              <p:nvPr/>
            </p:nvSpPr>
            <p:spPr>
              <a:xfrm>
                <a:off x="6228184" y="3717032"/>
                <a:ext cx="1282787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L-</a:t>
                </a:r>
                <a:r>
                  <a:rPr lang="cs-CZ" sz="2200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threosa</a:t>
                </a:r>
                <a:endParaRPr lang="cs-CZ" sz="2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endParaRPr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>
                <a:off x="769430" y="4221088"/>
                <a:ext cx="2880320" cy="1274164"/>
                <a:chOff x="769430" y="4221088"/>
                <a:chExt cx="2880320" cy="1274164"/>
              </a:xfrm>
            </p:grpSpPr>
            <p:sp>
              <p:nvSpPr>
                <p:cNvPr id="22" name="Levá složená závorka 21"/>
                <p:cNvSpPr/>
                <p:nvPr/>
              </p:nvSpPr>
              <p:spPr>
                <a:xfrm rot="16200000">
                  <a:off x="1979712" y="3140968"/>
                  <a:ext cx="432048" cy="2592288"/>
                </a:xfrm>
                <a:prstGeom prst="leftBrace">
                  <a:avLst>
                    <a:gd name="adj1" fmla="val 8333"/>
                    <a:gd name="adj2" fmla="val 50000"/>
                  </a:avLst>
                </a:pr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TextovéPole 22"/>
                <p:cNvSpPr txBox="1"/>
                <p:nvPr/>
              </p:nvSpPr>
              <p:spPr>
                <a:xfrm>
                  <a:off x="769430" y="4664255"/>
                  <a:ext cx="2880320" cy="830997"/>
                </a:xfrm>
                <a:prstGeom prst="rect">
                  <a:avLst/>
                </a:prstGeom>
                <a:noFill/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400" b="1" dirty="0" err="1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  <a:t>Enantiomery</a:t>
                  </a:r>
                  <a:r>
                    <a:rPr lang="cs-CZ" sz="2400" b="1" dirty="0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  <a:t/>
                  </a:r>
                  <a:br>
                    <a:rPr lang="cs-CZ" sz="2400" b="1" dirty="0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</a:br>
                  <a:r>
                    <a:rPr lang="cs-CZ" sz="2400" b="1" dirty="0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  <a:t> Optické antipody </a:t>
                  </a:r>
                  <a:endParaRPr lang="cs-CZ" sz="2400" b="1" dirty="0">
                    <a:solidFill>
                      <a:schemeClr val="tx2">
                        <a:lumMod val="7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Skupina 25"/>
              <p:cNvGrpSpPr/>
              <p:nvPr/>
            </p:nvGrpSpPr>
            <p:grpSpPr>
              <a:xfrm>
                <a:off x="4512002" y="4221088"/>
                <a:ext cx="2880320" cy="1263192"/>
                <a:chOff x="767586" y="4293096"/>
                <a:chExt cx="2880320" cy="1263192"/>
              </a:xfrm>
            </p:grpSpPr>
            <p:sp>
              <p:nvSpPr>
                <p:cNvPr id="27" name="Levá složená závorka 26"/>
                <p:cNvSpPr/>
                <p:nvPr/>
              </p:nvSpPr>
              <p:spPr>
                <a:xfrm rot="16200000">
                  <a:off x="1979712" y="3212976"/>
                  <a:ext cx="432048" cy="2592288"/>
                </a:xfrm>
                <a:prstGeom prst="leftBrace">
                  <a:avLst>
                    <a:gd name="adj1" fmla="val 8333"/>
                    <a:gd name="adj2" fmla="val 50000"/>
                  </a:avLst>
                </a:pr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8" name="TextovéPole 27"/>
                <p:cNvSpPr txBox="1"/>
                <p:nvPr/>
              </p:nvSpPr>
              <p:spPr>
                <a:xfrm>
                  <a:off x="767586" y="4725291"/>
                  <a:ext cx="2880320" cy="830997"/>
                </a:xfrm>
                <a:prstGeom prst="rect">
                  <a:avLst/>
                </a:prstGeom>
                <a:noFill/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400" b="1" dirty="0" err="1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  <a:t>Enantiomery</a:t>
                  </a:r>
                  <a:r>
                    <a:rPr lang="cs-CZ" sz="2400" b="1" dirty="0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  <a:t/>
                  </a:r>
                  <a:br>
                    <a:rPr lang="cs-CZ" sz="2400" b="1" dirty="0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</a:br>
                  <a:r>
                    <a:rPr lang="cs-CZ" sz="2400" b="1" dirty="0" smtClean="0">
                      <a:solidFill>
                        <a:schemeClr val="tx2">
                          <a:lumMod val="75000"/>
                        </a:schemeClr>
                      </a:solidFill>
                      <a:cs typeface="Arial" pitchFamily="34" charset="0"/>
                    </a:rPr>
                    <a:t> Optické antipody </a:t>
                  </a:r>
                  <a:endParaRPr lang="cs-CZ" sz="2400" b="1" dirty="0">
                    <a:solidFill>
                      <a:schemeClr val="tx2">
                        <a:lumMod val="7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32" name="TextovéPole 31"/>
          <p:cNvSpPr txBox="1"/>
          <p:nvPr/>
        </p:nvSpPr>
        <p:spPr>
          <a:xfrm>
            <a:off x="2659155" y="1524000"/>
            <a:ext cx="2844000" cy="830997"/>
          </a:xfrm>
          <a:prstGeom prst="rect">
            <a:avLst/>
          </a:prstGeom>
          <a:noFill/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Diastereoisomery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–</a:t>
            </a:r>
            <a:b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</a:b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Epimery</a:t>
            </a:r>
            <a:endParaRPr lang="cs-CZ" sz="24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771800" y="2708920"/>
          <a:ext cx="2266950" cy="360040"/>
        </p:xfrm>
        <a:graphic>
          <a:graphicData uri="http://schemas.openxmlformats.org/presentationml/2006/ole">
            <p:oleObj spid="_x0000_s24583" name="ChemSketch" r:id="rId10" imgW="2267640" imgH="393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Sloučeniny s více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stereogenními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centry</a:t>
            </a:r>
            <a:endParaRPr lang="cs-CZ" sz="4000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23528" y="1988840"/>
          <a:ext cx="1179512" cy="1800225"/>
        </p:xfrm>
        <a:graphic>
          <a:graphicData uri="http://schemas.openxmlformats.org/presentationml/2006/ole">
            <p:oleObj spid="_x0000_s25602" name="ChemSketch" r:id="rId3" imgW="804600" imgH="1228320" progId="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691680" y="1988840"/>
          <a:ext cx="1354138" cy="1800225"/>
        </p:xfrm>
        <a:graphic>
          <a:graphicData uri="http://schemas.openxmlformats.org/presentationml/2006/ole">
            <p:oleObj spid="_x0000_s25603" name="ChemSketch" r:id="rId4" imgW="923400" imgH="1228320" progId="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203848" y="1988840"/>
          <a:ext cx="1354138" cy="1800225"/>
        </p:xfrm>
        <a:graphic>
          <a:graphicData uri="http://schemas.openxmlformats.org/presentationml/2006/ole">
            <p:oleObj spid="_x0000_s25604" name="ChemSketch" r:id="rId5" imgW="923400" imgH="1228320" progId="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4718751" y="1916832"/>
          <a:ext cx="1354137" cy="1800225"/>
        </p:xfrm>
        <a:graphic>
          <a:graphicData uri="http://schemas.openxmlformats.org/presentationml/2006/ole">
            <p:oleObj spid="_x0000_s25605" name="ChemSketch" r:id="rId6" imgW="923400" imgH="1228320" progId="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79512" y="4077072"/>
          <a:ext cx="1354137" cy="1800225"/>
        </p:xfrm>
        <a:graphic>
          <a:graphicData uri="http://schemas.openxmlformats.org/presentationml/2006/ole">
            <p:oleObj spid="_x0000_s25606" name="ChemSketch" r:id="rId7" imgW="923400" imgH="1228320" progId="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1691680" y="4077072"/>
          <a:ext cx="1354138" cy="1800225"/>
        </p:xfrm>
        <a:graphic>
          <a:graphicData uri="http://schemas.openxmlformats.org/presentationml/2006/ole">
            <p:oleObj spid="_x0000_s25607" name="ChemSketch" r:id="rId8" imgW="923400" imgH="1228320" progId="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3203848" y="4077072"/>
          <a:ext cx="1352550" cy="1800225"/>
        </p:xfrm>
        <a:graphic>
          <a:graphicData uri="http://schemas.openxmlformats.org/presentationml/2006/ole">
            <p:oleObj spid="_x0000_s25608" name="ChemSketch" r:id="rId9" imgW="923400" imgH="1228320" progId="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4724756" y="4134660"/>
          <a:ext cx="1354138" cy="1800225"/>
        </p:xfrm>
        <a:graphic>
          <a:graphicData uri="http://schemas.openxmlformats.org/presentationml/2006/ole">
            <p:oleObj spid="_x0000_s25609" name="ChemSketch" r:id="rId10" imgW="923400" imgH="1228320" progId="">
              <p:embed/>
            </p:oleObj>
          </a:graphicData>
        </a:graphic>
      </p:graphicFrame>
      <p:sp>
        <p:nvSpPr>
          <p:cNvPr id="12" name="Pěticípá hvězda 11"/>
          <p:cNvSpPr/>
          <p:nvPr/>
        </p:nvSpPr>
        <p:spPr>
          <a:xfrm>
            <a:off x="827584" y="249289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Pěticípá hvězda 12"/>
          <p:cNvSpPr/>
          <p:nvPr/>
        </p:nvSpPr>
        <p:spPr>
          <a:xfrm>
            <a:off x="827584" y="278092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Pěticípá hvězda 13"/>
          <p:cNvSpPr/>
          <p:nvPr/>
        </p:nvSpPr>
        <p:spPr>
          <a:xfrm>
            <a:off x="827584" y="314096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308304" y="1844824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3 </a:t>
            </a:r>
            <a:r>
              <a:rPr lang="cs-CZ" sz="24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chirální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/>
            </a:r>
            <a:b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</a:b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centra</a:t>
            </a:r>
            <a:endParaRPr lang="cs-CZ" sz="24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24691" y="1844824"/>
            <a:ext cx="1399309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655471" y="1858647"/>
            <a:ext cx="1399309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171087" y="1842057"/>
            <a:ext cx="1399309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4716016" y="1844824"/>
            <a:ext cx="1399309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477052" y="6007696"/>
            <a:ext cx="1725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D/L  </a:t>
            </a:r>
            <a:r>
              <a:rPr lang="cs-CZ" sz="2000" b="1" dirty="0" err="1" smtClean="0"/>
              <a:t>arabinosa</a:t>
            </a:r>
            <a:endParaRPr lang="cs-CZ" sz="20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96384" y="6009413"/>
            <a:ext cx="1340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D/L  </a:t>
            </a:r>
            <a:r>
              <a:rPr lang="cs-CZ" sz="2000" b="1" dirty="0" err="1" smtClean="0"/>
              <a:t>ribosa</a:t>
            </a:r>
            <a:endParaRPr lang="cs-CZ" sz="2000" b="1" dirty="0"/>
          </a:p>
        </p:txBody>
      </p:sp>
      <p:sp>
        <p:nvSpPr>
          <p:cNvPr id="22" name="Obdélník 21"/>
          <p:cNvSpPr/>
          <p:nvPr/>
        </p:nvSpPr>
        <p:spPr>
          <a:xfrm>
            <a:off x="3255129" y="6017766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D/L  xylosa</a:t>
            </a:r>
            <a:endParaRPr lang="cs-CZ" b="1" dirty="0"/>
          </a:p>
        </p:txBody>
      </p:sp>
      <p:sp>
        <p:nvSpPr>
          <p:cNvPr id="23" name="Obdélník 22"/>
          <p:cNvSpPr/>
          <p:nvPr/>
        </p:nvSpPr>
        <p:spPr>
          <a:xfrm>
            <a:off x="4715038" y="6021546"/>
            <a:ext cx="1227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D/L  </a:t>
            </a:r>
            <a:r>
              <a:rPr lang="cs-CZ" b="1" dirty="0" err="1" smtClean="0"/>
              <a:t>lyxosa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79512" y="134076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99895" y="6326235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cs-C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Skupina 32"/>
          <p:cNvGrpSpPr/>
          <p:nvPr/>
        </p:nvGrpSpPr>
        <p:grpSpPr>
          <a:xfrm>
            <a:off x="539552" y="1700808"/>
            <a:ext cx="6336704" cy="2160240"/>
            <a:chOff x="539552" y="1700808"/>
            <a:chExt cx="6336704" cy="2160240"/>
          </a:xfrm>
        </p:grpSpPr>
        <p:sp>
          <p:nvSpPr>
            <p:cNvPr id="26" name="Pravá složená závorka 25"/>
            <p:cNvSpPr/>
            <p:nvPr/>
          </p:nvSpPr>
          <p:spPr>
            <a:xfrm>
              <a:off x="6300192" y="1700808"/>
              <a:ext cx="576064" cy="2160240"/>
            </a:xfrm>
            <a:prstGeom prst="rightBrace">
              <a:avLst>
                <a:gd name="adj1" fmla="val 44209"/>
                <a:gd name="adj2" fmla="val 5000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8" name="Přímá spojovací čára 27"/>
            <p:cNvCxnSpPr>
              <a:endCxn id="26" idx="0"/>
            </p:cNvCxnSpPr>
            <p:nvPr/>
          </p:nvCxnSpPr>
          <p:spPr>
            <a:xfrm>
              <a:off x="611560" y="1700808"/>
              <a:ext cx="568863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>
              <a:off x="539552" y="3861048"/>
              <a:ext cx="583264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Skupina 33"/>
          <p:cNvGrpSpPr/>
          <p:nvPr/>
        </p:nvGrpSpPr>
        <p:grpSpPr>
          <a:xfrm>
            <a:off x="467544" y="4005064"/>
            <a:ext cx="6408712" cy="2088232"/>
            <a:chOff x="539552" y="1700808"/>
            <a:chExt cx="6336704" cy="2160240"/>
          </a:xfrm>
        </p:grpSpPr>
        <p:sp>
          <p:nvSpPr>
            <p:cNvPr id="35" name="Pravá složená závorka 34"/>
            <p:cNvSpPr/>
            <p:nvPr/>
          </p:nvSpPr>
          <p:spPr>
            <a:xfrm>
              <a:off x="6300192" y="1700808"/>
              <a:ext cx="576064" cy="2160240"/>
            </a:xfrm>
            <a:prstGeom prst="rightBrace">
              <a:avLst>
                <a:gd name="adj1" fmla="val 44209"/>
                <a:gd name="adj2" fmla="val 5000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6" name="Přímá spojovací čára 35"/>
            <p:cNvCxnSpPr>
              <a:endCxn id="35" idx="0"/>
            </p:cNvCxnSpPr>
            <p:nvPr/>
          </p:nvCxnSpPr>
          <p:spPr>
            <a:xfrm>
              <a:off x="611560" y="1700808"/>
              <a:ext cx="568863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/>
          </p:nvCxnSpPr>
          <p:spPr>
            <a:xfrm>
              <a:off x="539552" y="3861048"/>
              <a:ext cx="583264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ovéPole 37"/>
          <p:cNvSpPr txBox="1"/>
          <p:nvPr/>
        </p:nvSpPr>
        <p:spPr>
          <a:xfrm>
            <a:off x="6405519" y="3645725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  <a:cs typeface="Arial" pitchFamily="34" charset="0"/>
              </a:rPr>
              <a:t>Diastereoisomery</a:t>
            </a:r>
            <a:endParaRPr lang="cs-CZ" sz="24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660232" y="6027003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Dvojice </a:t>
            </a:r>
            <a:r>
              <a:rPr lang="cs-CZ" sz="24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Enantiomerů</a:t>
            </a:r>
            <a:endParaRPr lang="cs-CZ" sz="24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Levá složená závorka 39"/>
          <p:cNvSpPr/>
          <p:nvPr/>
        </p:nvSpPr>
        <p:spPr>
          <a:xfrm rot="16200000">
            <a:off x="2954766" y="3329876"/>
            <a:ext cx="532948" cy="6157905"/>
          </a:xfrm>
          <a:prstGeom prst="leftBrac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ovací šipka 41"/>
          <p:cNvCxnSpPr/>
          <p:nvPr/>
        </p:nvCxnSpPr>
        <p:spPr>
          <a:xfrm>
            <a:off x="3203848" y="6645488"/>
            <a:ext cx="3240360" cy="238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26" idx="1"/>
          </p:cNvCxnSpPr>
          <p:nvPr/>
        </p:nvCxnSpPr>
        <p:spPr>
          <a:xfrm>
            <a:off x="6876256" y="2780928"/>
            <a:ext cx="576064" cy="7920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 flipV="1">
            <a:off x="6860913" y="4149080"/>
            <a:ext cx="591407" cy="89926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704088"/>
            <a:ext cx="7776864" cy="1143000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Příslušnost k D/L „genetické“ řadě monosacharidů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185" y="3318452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2800" i="1" dirty="0" smtClean="0">
                <a:cs typeface="Arial" pitchFamily="34" charset="0"/>
              </a:rPr>
              <a:t>D, L nomenklatura </a:t>
            </a:r>
            <a:r>
              <a:rPr lang="cs-CZ" sz="2800" dirty="0" smtClean="0">
                <a:cs typeface="Arial" pitchFamily="34" charset="0"/>
              </a:rPr>
              <a:t>– názvosloví cukrů a aminokyselin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800" dirty="0" smtClean="0">
                <a:cs typeface="Arial" pitchFamily="34" charset="0"/>
              </a:rPr>
              <a:t>Ve </a:t>
            </a:r>
            <a:r>
              <a:rPr lang="cs-CZ" sz="2800" b="1" u="sng" dirty="0" err="1" smtClean="0">
                <a:cs typeface="Arial" pitchFamily="34" charset="0"/>
              </a:rPr>
              <a:t>Fisherově</a:t>
            </a:r>
            <a:r>
              <a:rPr lang="cs-CZ" sz="2800" b="1" u="sng" dirty="0" smtClean="0">
                <a:cs typeface="Arial" pitchFamily="34" charset="0"/>
              </a:rPr>
              <a:t> projekci</a:t>
            </a:r>
            <a:r>
              <a:rPr lang="cs-CZ" sz="2800" dirty="0" smtClean="0">
                <a:cs typeface="Arial" pitchFamily="34" charset="0"/>
              </a:rPr>
              <a:t> musí být skupina s nejvyšším</a:t>
            </a:r>
            <a:br>
              <a:rPr lang="cs-CZ" sz="2800" dirty="0" smtClean="0">
                <a:cs typeface="Arial" pitchFamily="34" charset="0"/>
              </a:rPr>
            </a:br>
            <a:r>
              <a:rPr lang="cs-CZ" sz="2800" dirty="0" smtClean="0">
                <a:cs typeface="Arial" pitchFamily="34" charset="0"/>
              </a:rPr>
              <a:t>oxidačním stupněm C nahoře. Pak je </a:t>
            </a:r>
            <a:r>
              <a:rPr lang="cs-CZ" sz="2800" b="1" dirty="0" smtClean="0">
                <a:solidFill>
                  <a:srgbClr val="FF0000"/>
                </a:solidFill>
                <a:cs typeface="Arial" pitchFamily="34" charset="0"/>
              </a:rPr>
              <a:t>izomer</a:t>
            </a:r>
            <a:r>
              <a:rPr lang="cs-CZ" sz="2800" dirty="0" smtClean="0">
                <a:cs typeface="Arial" pitchFamily="34" charset="0"/>
              </a:rPr>
              <a:t> označen </a:t>
            </a:r>
            <a:r>
              <a:rPr lang="cs-CZ" sz="2800" b="1" dirty="0" smtClean="0">
                <a:solidFill>
                  <a:srgbClr val="FF0000"/>
                </a:solidFill>
                <a:cs typeface="Arial" pitchFamily="34" charset="0"/>
              </a:rPr>
              <a:t>D</a:t>
            </a:r>
            <a:r>
              <a:rPr lang="cs-CZ" sz="2800" dirty="0" smtClean="0">
                <a:cs typeface="Arial" pitchFamily="34" charset="0"/>
              </a:rPr>
              <a:t> nebo </a:t>
            </a:r>
            <a:r>
              <a:rPr lang="cs-CZ" sz="2800" b="1" dirty="0" smtClean="0">
                <a:solidFill>
                  <a:srgbClr val="FF0000"/>
                </a:solidFill>
                <a:cs typeface="Arial" pitchFamily="34" charset="0"/>
              </a:rPr>
              <a:t>L</a:t>
            </a:r>
            <a:r>
              <a:rPr lang="cs-CZ" sz="2800" dirty="0" smtClean="0">
                <a:cs typeface="Arial" pitchFamily="34" charset="0"/>
              </a:rPr>
              <a:t> podle toho, zda </a:t>
            </a:r>
            <a:r>
              <a:rPr lang="cs-CZ" sz="2800" b="1" u="sng" dirty="0" smtClean="0">
                <a:cs typeface="Arial" pitchFamily="34" charset="0"/>
              </a:rPr>
              <a:t>asymetrický uhlík s nejvyšším  pořadovým číslem má </a:t>
            </a:r>
            <a:r>
              <a:rPr lang="cs-CZ" sz="2800" b="1" u="sng" dirty="0" err="1" smtClean="0">
                <a:cs typeface="Arial" pitchFamily="34" charset="0"/>
              </a:rPr>
              <a:t>hydroxyskupinu</a:t>
            </a:r>
            <a:r>
              <a:rPr lang="cs-CZ" sz="2800" b="1" u="sng" dirty="0" smtClean="0">
                <a:cs typeface="Arial" pitchFamily="34" charset="0"/>
              </a:rPr>
              <a:t> na téže straně</a:t>
            </a:r>
            <a:br>
              <a:rPr lang="cs-CZ" sz="2800" b="1" u="sng" dirty="0" smtClean="0">
                <a:cs typeface="Arial" pitchFamily="34" charset="0"/>
              </a:rPr>
            </a:br>
            <a:r>
              <a:rPr lang="cs-CZ" sz="2800" b="1" u="sng" dirty="0" smtClean="0">
                <a:cs typeface="Arial" pitchFamily="34" charset="0"/>
              </a:rPr>
              <a:t>jako D- nebo L-glyceraldehyd. 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800" dirty="0" smtClean="0">
                <a:cs typeface="Arial" pitchFamily="34" charset="0"/>
              </a:rPr>
              <a:t>Podobně se aminokyseliny porovnávají se serinem.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-16412" y="1888177"/>
            <a:ext cx="92516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D</a:t>
            </a:r>
            <a:r>
              <a:rPr lang="cs-CZ" sz="2800" dirty="0" smtClean="0"/>
              <a:t> klasifikace pochází </a:t>
            </a:r>
            <a:r>
              <a:rPr lang="cs-CZ" sz="2800" b="1" u="sng" dirty="0" smtClean="0"/>
              <a:t>historicky</a:t>
            </a:r>
            <a:r>
              <a:rPr lang="cs-CZ" sz="2800" dirty="0" smtClean="0"/>
              <a:t> z označení pravotočivého</a:t>
            </a:r>
            <a:br>
              <a:rPr lang="cs-CZ" sz="2800" dirty="0" smtClean="0"/>
            </a:br>
            <a:r>
              <a:rPr lang="cs-CZ" sz="2800" dirty="0" smtClean="0"/>
              <a:t>(+) glyceraldehydu </a:t>
            </a:r>
            <a:r>
              <a:rPr lang="cs-CZ" sz="2800" b="1" dirty="0" err="1" smtClean="0">
                <a:solidFill>
                  <a:srgbClr val="FF0000"/>
                </a:solidFill>
              </a:rPr>
              <a:t>dextrarotatory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(pravotočivý)</a:t>
            </a:r>
            <a:r>
              <a:rPr lang="cs-CZ" sz="3000" dirty="0" smtClean="0"/>
              <a:t>,</a:t>
            </a:r>
            <a:r>
              <a:rPr lang="cs-CZ" sz="2000" dirty="0" smtClean="0"/>
              <a:t> 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800" b="1" dirty="0" smtClean="0"/>
              <a:t>L</a:t>
            </a:r>
            <a:r>
              <a:rPr lang="cs-CZ" sz="2800" dirty="0" smtClean="0"/>
              <a:t> klasifikace je odvozena od (-) </a:t>
            </a:r>
            <a:r>
              <a:rPr lang="cs-CZ" sz="2800" b="1" dirty="0" err="1" smtClean="0">
                <a:solidFill>
                  <a:srgbClr val="FF0000"/>
                </a:solidFill>
              </a:rPr>
              <a:t>levorotatory</a:t>
            </a:r>
            <a:r>
              <a:rPr lang="cs-CZ" sz="2800" dirty="0" smtClean="0"/>
              <a:t> </a:t>
            </a:r>
            <a:r>
              <a:rPr lang="cs-CZ" sz="2000" dirty="0" smtClean="0"/>
              <a:t>(levotočivý)</a:t>
            </a:r>
            <a:r>
              <a:rPr lang="cs-CZ" sz="3000" dirty="0" smtClean="0"/>
              <a:t>.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365504" cy="715441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Přehled D monosacharidů </a:t>
            </a:r>
            <a:endParaRPr lang="cs-CZ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380312" y="1124744"/>
            <a:ext cx="1571842" cy="5539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D-</a:t>
            </a:r>
            <a:r>
              <a:rPr lang="cs-CZ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aldosy</a:t>
            </a:r>
            <a:endParaRPr lang="cs-CZ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835696" y="2132856"/>
          <a:ext cx="804863" cy="1057275"/>
        </p:xfrm>
        <a:graphic>
          <a:graphicData uri="http://schemas.openxmlformats.org/presentationml/2006/ole">
            <p:oleObj spid="_x0000_s26627" name="ChemSketch" r:id="rId3" imgW="804600" imgH="1057680" progId="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228184" y="2132856"/>
          <a:ext cx="923925" cy="1057275"/>
        </p:xfrm>
        <a:graphic>
          <a:graphicData uri="http://schemas.openxmlformats.org/presentationml/2006/ole">
            <p:oleObj spid="_x0000_s26628" name="ChemSketch" r:id="rId4" imgW="923400" imgH="1057680" progId="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827584" y="3501008"/>
          <a:ext cx="804863" cy="1228725"/>
        </p:xfrm>
        <a:graphic>
          <a:graphicData uri="http://schemas.openxmlformats.org/presentationml/2006/ole">
            <p:oleObj spid="_x0000_s26629" name="ChemSketch" r:id="rId5" imgW="804600" imgH="1228320" progId="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843808" y="3501008"/>
          <a:ext cx="923925" cy="1228725"/>
        </p:xfrm>
        <a:graphic>
          <a:graphicData uri="http://schemas.openxmlformats.org/presentationml/2006/ole">
            <p:oleObj spid="_x0000_s26630" name="ChemSketch" r:id="rId6" imgW="923400" imgH="1228320" progId="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148064" y="3501008"/>
          <a:ext cx="923925" cy="1228725"/>
        </p:xfrm>
        <a:graphic>
          <a:graphicData uri="http://schemas.openxmlformats.org/presentationml/2006/ole">
            <p:oleObj spid="_x0000_s26631" name="ChemSketch" r:id="rId7" imgW="923400" imgH="1228320" progId="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7380312" y="3501008"/>
          <a:ext cx="923925" cy="1228725"/>
        </p:xfrm>
        <a:graphic>
          <a:graphicData uri="http://schemas.openxmlformats.org/presentationml/2006/ole">
            <p:oleObj spid="_x0000_s26632" name="ChemSketch" r:id="rId8" imgW="923400" imgH="1228320" progId="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251520" y="5013176"/>
          <a:ext cx="798513" cy="1457325"/>
        </p:xfrm>
        <a:graphic>
          <a:graphicData uri="http://schemas.openxmlformats.org/presentationml/2006/ole">
            <p:oleObj spid="_x0000_s26633" name="ChemSketch" r:id="rId9" imgW="798480" imgH="1456920" progId="">
              <p:embed/>
            </p:oleObj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259632" y="5013176"/>
          <a:ext cx="917575" cy="1457325"/>
        </p:xfrm>
        <a:graphic>
          <a:graphicData uri="http://schemas.openxmlformats.org/presentationml/2006/ole">
            <p:oleObj spid="_x0000_s26634" name="ChemSketch" r:id="rId10" imgW="917280" imgH="1456920" progId="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411760" y="5013176"/>
          <a:ext cx="917575" cy="1457325"/>
        </p:xfrm>
        <a:graphic>
          <a:graphicData uri="http://schemas.openxmlformats.org/presentationml/2006/ole">
            <p:oleObj spid="_x0000_s26635" name="ChemSketch" r:id="rId11" imgW="917280" imgH="1456920" progId="">
              <p:embed/>
            </p:oleObj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3491880" y="5013176"/>
          <a:ext cx="917575" cy="1457325"/>
        </p:xfrm>
        <a:graphic>
          <a:graphicData uri="http://schemas.openxmlformats.org/presentationml/2006/ole">
            <p:oleObj spid="_x0000_s26636" name="ChemSketch" r:id="rId12" imgW="917280" imgH="1456920" progId="">
              <p:embed/>
            </p:oleObj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4716016" y="5013176"/>
          <a:ext cx="917575" cy="1457325"/>
        </p:xfrm>
        <a:graphic>
          <a:graphicData uri="http://schemas.openxmlformats.org/presentationml/2006/ole">
            <p:oleObj spid="_x0000_s26637" name="ChemSketch" r:id="rId13" imgW="917280" imgH="1456920" progId="">
              <p:embed/>
            </p:oleObj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5796136" y="5013176"/>
          <a:ext cx="917575" cy="1457325"/>
        </p:xfrm>
        <a:graphic>
          <a:graphicData uri="http://schemas.openxmlformats.org/presentationml/2006/ole">
            <p:oleObj spid="_x0000_s26638" name="ChemSketch" r:id="rId14" imgW="917280" imgH="1456920" progId="">
              <p:embed/>
            </p:oleObj>
          </a:graphicData>
        </a:graphic>
      </p:graphicFrame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6876256" y="5013176"/>
          <a:ext cx="917575" cy="1457325"/>
        </p:xfrm>
        <a:graphic>
          <a:graphicData uri="http://schemas.openxmlformats.org/presentationml/2006/ole">
            <p:oleObj spid="_x0000_s26639" name="ChemSketch" r:id="rId15" imgW="917280" imgH="1456920" progId="">
              <p:embed/>
            </p:oleObj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7956376" y="5013176"/>
          <a:ext cx="917575" cy="1457325"/>
        </p:xfrm>
        <a:graphic>
          <a:graphicData uri="http://schemas.openxmlformats.org/presentationml/2006/ole">
            <p:oleObj spid="_x0000_s26640" name="ChemSketch" r:id="rId16" imgW="917280" imgH="1456920" progId="">
              <p:embed/>
            </p:oleObj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3319662" y="2006745"/>
            <a:ext cx="21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D-glyceraldehyd</a:t>
            </a:r>
            <a:endParaRPr lang="cs-CZ" sz="20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475656" y="3068960"/>
            <a:ext cx="1451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D-</a:t>
            </a:r>
            <a:r>
              <a:rPr lang="cs-CZ" sz="2000" b="1" dirty="0" err="1" smtClean="0"/>
              <a:t>erythrosa</a:t>
            </a:r>
            <a:endParaRPr lang="cs-CZ" sz="20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084168" y="3068960"/>
            <a:ext cx="123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D-</a:t>
            </a:r>
            <a:r>
              <a:rPr lang="cs-CZ" sz="2000" b="1" dirty="0" err="1" smtClean="0"/>
              <a:t>threosa</a:t>
            </a:r>
            <a:endParaRPr lang="cs-CZ" sz="20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1560" y="4581128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D-</a:t>
            </a:r>
            <a:r>
              <a:rPr lang="cs-CZ" sz="2000" b="1" dirty="0" err="1" smtClean="0"/>
              <a:t>ribosa</a:t>
            </a:r>
            <a:endParaRPr lang="cs-CZ" sz="20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483768" y="4581128"/>
            <a:ext cx="1469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D-</a:t>
            </a:r>
            <a:r>
              <a:rPr lang="cs-CZ" sz="2000" b="1" dirty="0" err="1" smtClean="0"/>
              <a:t>arabinosa</a:t>
            </a:r>
            <a:endParaRPr lang="cs-CZ" sz="20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004048" y="4581128"/>
            <a:ext cx="12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D-xylosa</a:t>
            </a:r>
            <a:endParaRPr lang="cs-CZ" sz="20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308304" y="4581128"/>
            <a:ext cx="1089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D-</a:t>
            </a:r>
            <a:r>
              <a:rPr lang="cs-CZ" sz="2000" b="1" dirty="0" err="1" smtClean="0"/>
              <a:t>lyxosa</a:t>
            </a:r>
            <a:endParaRPr lang="cs-CZ" sz="2000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0" y="6457890"/>
            <a:ext cx="104067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</a:t>
            </a:r>
            <a:r>
              <a:rPr lang="cs-CZ" sz="1700" b="1" dirty="0" err="1" smtClean="0"/>
              <a:t>allosa</a:t>
            </a:r>
            <a:endParaRPr lang="cs-CZ" sz="17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115616" y="6457890"/>
            <a:ext cx="114480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</a:t>
            </a:r>
            <a:r>
              <a:rPr lang="cs-CZ" sz="1700" b="1" dirty="0" err="1" smtClean="0"/>
              <a:t>altrosa</a:t>
            </a:r>
            <a:endParaRPr lang="cs-CZ" sz="1700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140361" y="6462640"/>
            <a:ext cx="12329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D-glukosa</a:t>
            </a:r>
            <a:endParaRPr lang="cs-CZ" sz="1700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347864" y="6457890"/>
            <a:ext cx="137890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</a:t>
            </a:r>
            <a:r>
              <a:rPr lang="cs-CZ" sz="1700" b="1" dirty="0" err="1" smtClean="0"/>
              <a:t>mannosa</a:t>
            </a:r>
            <a:endParaRPr lang="cs-CZ" sz="17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6457890"/>
            <a:ext cx="110639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</a:t>
            </a:r>
            <a:r>
              <a:rPr lang="cs-CZ" sz="1700" b="1" dirty="0" err="1" smtClean="0"/>
              <a:t>gulosa</a:t>
            </a:r>
            <a:endParaRPr lang="cs-CZ" sz="17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796136" y="6457890"/>
            <a:ext cx="98616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</a:t>
            </a:r>
            <a:r>
              <a:rPr lang="cs-CZ" sz="1700" b="1" dirty="0" err="1" smtClean="0"/>
              <a:t>idosa</a:t>
            </a:r>
            <a:endParaRPr lang="cs-CZ" sz="1700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732240" y="6457890"/>
            <a:ext cx="141891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D-galaktosa</a:t>
            </a:r>
            <a:endParaRPr lang="cs-CZ" sz="17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8076977" y="6457890"/>
            <a:ext cx="105349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b="1" dirty="0" smtClean="0"/>
              <a:t>D-</a:t>
            </a:r>
            <a:r>
              <a:rPr lang="cs-CZ" sz="1700" b="1" dirty="0" err="1" smtClean="0"/>
              <a:t>talosa</a:t>
            </a:r>
            <a:endParaRPr lang="cs-CZ" sz="1700" b="1" dirty="0"/>
          </a:p>
        </p:txBody>
      </p:sp>
      <p:cxnSp>
        <p:nvCxnSpPr>
          <p:cNvPr id="51" name="Přímá spojovací čára 50"/>
          <p:cNvCxnSpPr/>
          <p:nvPr/>
        </p:nvCxnSpPr>
        <p:spPr>
          <a:xfrm>
            <a:off x="2123728" y="1772816"/>
            <a:ext cx="1584176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4716016" y="1772816"/>
            <a:ext cx="1944216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/>
          <p:nvPr/>
        </p:nvCxnSpPr>
        <p:spPr>
          <a:xfrm>
            <a:off x="2123728" y="1772816"/>
            <a:ext cx="0" cy="36004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6660232" y="1772816"/>
            <a:ext cx="0" cy="36004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1115616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99792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>
            <a:off x="1115616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>
            <a:off x="3275856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 flipH="1">
            <a:off x="5508104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čára 66"/>
          <p:cNvCxnSpPr/>
          <p:nvPr/>
        </p:nvCxnSpPr>
        <p:spPr>
          <a:xfrm>
            <a:off x="7164288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šipka 67"/>
          <p:cNvCxnSpPr/>
          <p:nvPr/>
        </p:nvCxnSpPr>
        <p:spPr>
          <a:xfrm>
            <a:off x="5508104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7740352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>
            <a:off x="467544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>
            <a:off x="1691680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šipka 73"/>
          <p:cNvCxnSpPr/>
          <p:nvPr/>
        </p:nvCxnSpPr>
        <p:spPr>
          <a:xfrm>
            <a:off x="467544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šipka 74"/>
          <p:cNvCxnSpPr/>
          <p:nvPr/>
        </p:nvCxnSpPr>
        <p:spPr>
          <a:xfrm>
            <a:off x="1979712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>
            <a:off x="2555776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>
            <a:off x="3779912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šipka 77"/>
          <p:cNvCxnSpPr/>
          <p:nvPr/>
        </p:nvCxnSpPr>
        <p:spPr>
          <a:xfrm>
            <a:off x="2555776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/>
          <p:nvPr/>
        </p:nvCxnSpPr>
        <p:spPr>
          <a:xfrm>
            <a:off x="4067944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>
            <a:off x="4860032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>
            <a:off x="6084168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>
            <a:off x="7092280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>
            <a:off x="8316416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šipka 83"/>
          <p:cNvCxnSpPr/>
          <p:nvPr/>
        </p:nvCxnSpPr>
        <p:spPr>
          <a:xfrm>
            <a:off x="4860032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šipka 84"/>
          <p:cNvCxnSpPr/>
          <p:nvPr/>
        </p:nvCxnSpPr>
        <p:spPr>
          <a:xfrm>
            <a:off x="6372200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šipka 85"/>
          <p:cNvCxnSpPr/>
          <p:nvPr/>
        </p:nvCxnSpPr>
        <p:spPr>
          <a:xfrm>
            <a:off x="7092280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šipka 86"/>
          <p:cNvCxnSpPr/>
          <p:nvPr/>
        </p:nvCxnSpPr>
        <p:spPr>
          <a:xfrm>
            <a:off x="8604448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bdélník 87"/>
          <p:cNvSpPr/>
          <p:nvPr/>
        </p:nvSpPr>
        <p:spPr>
          <a:xfrm>
            <a:off x="755576" y="429309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bdélník 88"/>
          <p:cNvSpPr/>
          <p:nvPr/>
        </p:nvSpPr>
        <p:spPr>
          <a:xfrm>
            <a:off x="1775470" y="2727201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bdélník 89"/>
          <p:cNvSpPr/>
          <p:nvPr/>
        </p:nvSpPr>
        <p:spPr>
          <a:xfrm>
            <a:off x="179512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bdélník 90"/>
          <p:cNvSpPr/>
          <p:nvPr/>
        </p:nvSpPr>
        <p:spPr>
          <a:xfrm>
            <a:off x="2483768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bdélník 91"/>
          <p:cNvSpPr/>
          <p:nvPr/>
        </p:nvSpPr>
        <p:spPr>
          <a:xfrm>
            <a:off x="4788024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bdélník 92"/>
          <p:cNvSpPr/>
          <p:nvPr/>
        </p:nvSpPr>
        <p:spPr>
          <a:xfrm>
            <a:off x="6948264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/>
          <p:cNvSpPr/>
          <p:nvPr/>
        </p:nvSpPr>
        <p:spPr>
          <a:xfrm>
            <a:off x="5220072" y="429309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TextovéPole 102"/>
          <p:cNvSpPr txBox="1"/>
          <p:nvPr/>
        </p:nvSpPr>
        <p:spPr>
          <a:xfrm>
            <a:off x="251520" y="1412776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u="sng" dirty="0" err="1" smtClean="0">
                <a:solidFill>
                  <a:srgbClr val="FF0000"/>
                </a:solidFill>
              </a:rPr>
              <a:t>aldotriosa</a:t>
            </a:r>
            <a:endParaRPr lang="cs-CZ" sz="2000" b="1" i="1" u="sng" dirty="0">
              <a:solidFill>
                <a:srgbClr val="FF0000"/>
              </a:solidFill>
            </a:endParaRPr>
          </a:p>
        </p:txBody>
      </p:sp>
      <p:sp>
        <p:nvSpPr>
          <p:cNvPr id="104" name="TextovéPole 103"/>
          <p:cNvSpPr txBox="1"/>
          <p:nvPr/>
        </p:nvSpPr>
        <p:spPr>
          <a:xfrm>
            <a:off x="251520" y="2420888"/>
            <a:ext cx="139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u="sng" dirty="0" err="1" smtClean="0">
                <a:solidFill>
                  <a:srgbClr val="FF0000"/>
                </a:solidFill>
              </a:rPr>
              <a:t>aldotetrosy</a:t>
            </a:r>
            <a:endParaRPr lang="cs-CZ" sz="2000" b="1" i="1" u="sng" dirty="0">
              <a:solidFill>
                <a:srgbClr val="FF0000"/>
              </a:solidFill>
            </a:endParaRPr>
          </a:p>
        </p:txBody>
      </p:sp>
      <p:sp>
        <p:nvSpPr>
          <p:cNvPr id="105" name="TextovéPole 104"/>
          <p:cNvSpPr txBox="1"/>
          <p:nvPr/>
        </p:nvSpPr>
        <p:spPr>
          <a:xfrm>
            <a:off x="3754388" y="3771900"/>
            <a:ext cx="1482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u="sng" dirty="0" err="1" smtClean="0">
                <a:solidFill>
                  <a:srgbClr val="FF0000"/>
                </a:solidFill>
              </a:rPr>
              <a:t>aldopentosy</a:t>
            </a:r>
            <a:endParaRPr lang="cs-CZ" sz="2000" b="1" i="1" u="sng" dirty="0">
              <a:solidFill>
                <a:srgbClr val="FF0000"/>
              </a:solidFill>
            </a:endParaRPr>
          </a:p>
        </p:txBody>
      </p:sp>
      <p:sp>
        <p:nvSpPr>
          <p:cNvPr id="96" name="Obdélník 95"/>
          <p:cNvSpPr/>
          <p:nvPr/>
        </p:nvSpPr>
        <p:spPr>
          <a:xfrm>
            <a:off x="6300192" y="2708920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bdélník 105"/>
          <p:cNvSpPr/>
          <p:nvPr/>
        </p:nvSpPr>
        <p:spPr>
          <a:xfrm>
            <a:off x="2915816" y="429309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bdélník 106"/>
          <p:cNvSpPr/>
          <p:nvPr/>
        </p:nvSpPr>
        <p:spPr>
          <a:xfrm>
            <a:off x="7452320" y="429309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bdélník 107"/>
          <p:cNvSpPr/>
          <p:nvPr/>
        </p:nvSpPr>
        <p:spPr>
          <a:xfrm>
            <a:off x="1331640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bdélník 108"/>
          <p:cNvSpPr/>
          <p:nvPr/>
        </p:nvSpPr>
        <p:spPr>
          <a:xfrm>
            <a:off x="3563888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bdélník 109"/>
          <p:cNvSpPr/>
          <p:nvPr/>
        </p:nvSpPr>
        <p:spPr>
          <a:xfrm>
            <a:off x="5868144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bdélník 110"/>
          <p:cNvSpPr/>
          <p:nvPr/>
        </p:nvSpPr>
        <p:spPr>
          <a:xfrm>
            <a:off x="8028384" y="602128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3851920" y="1268760"/>
          <a:ext cx="798513" cy="854075"/>
        </p:xfrm>
        <a:graphic>
          <a:graphicData uri="http://schemas.openxmlformats.org/presentationml/2006/ole">
            <p:oleObj spid="_x0000_s26641" name="ChemSketch" r:id="rId17" imgW="798480" imgH="853560" progId="">
              <p:embed/>
            </p:oleObj>
          </a:graphicData>
        </a:graphic>
      </p:graphicFrame>
      <p:sp>
        <p:nvSpPr>
          <p:cNvPr id="112" name="Obdélník 111"/>
          <p:cNvSpPr/>
          <p:nvPr/>
        </p:nvSpPr>
        <p:spPr>
          <a:xfrm>
            <a:off x="3779912" y="1628800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Fischerova projekce </a:t>
            </a:r>
            <a:endParaRPr lang="cs-CZ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0" y="2060848"/>
          <a:ext cx="2627313" cy="1281113"/>
        </p:xfrm>
        <a:graphic>
          <a:graphicData uri="http://schemas.openxmlformats.org/presentationml/2006/ole">
            <p:oleObj spid="_x0000_s27650" name="ChemSketch" r:id="rId3" imgW="2404800" imgH="1173600" progId="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915816" y="2060848"/>
          <a:ext cx="1289050" cy="1277938"/>
        </p:xfrm>
        <a:graphic>
          <a:graphicData uri="http://schemas.openxmlformats.org/presentationml/2006/ole">
            <p:oleObj spid="_x0000_s27651" name="ChemSketch" r:id="rId4" imgW="1069920" imgH="1060560" progId="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860032" y="2060848"/>
          <a:ext cx="1216025" cy="1238250"/>
        </p:xfrm>
        <a:graphic>
          <a:graphicData uri="http://schemas.openxmlformats.org/presentationml/2006/ole">
            <p:oleObj spid="_x0000_s27652" name="ChemSketch" r:id="rId5" imgW="929520" imgH="947880" progId="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7020272" y="1484784"/>
          <a:ext cx="1403350" cy="1228725"/>
        </p:xfrm>
        <a:graphic>
          <a:graphicData uri="http://schemas.openxmlformats.org/presentationml/2006/ole">
            <p:oleObj spid="_x0000_s27653" name="ChemSketch" r:id="rId6" imgW="1036440" imgH="908280" progId="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876256" y="2996952"/>
          <a:ext cx="1730375" cy="1230313"/>
        </p:xfrm>
        <a:graphic>
          <a:graphicData uri="http://schemas.openxmlformats.org/presentationml/2006/ole">
            <p:oleObj spid="_x0000_s27654" name="ChemSketch" r:id="rId7" imgW="1277280" imgH="908280" progId="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6876256" y="4293096"/>
          <a:ext cx="2090737" cy="1231900"/>
        </p:xfrm>
        <a:graphic>
          <a:graphicData uri="http://schemas.openxmlformats.org/presentationml/2006/ole">
            <p:oleObj spid="_x0000_s27655" name="ChemSketch" r:id="rId8" imgW="1542240" imgH="908280" progId="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0" y="836712"/>
            <a:ext cx="6876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2000" dirty="0" smtClean="0"/>
              <a:t>1891 Emil FISCHER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000" dirty="0" smtClean="0"/>
              <a:t>Způsob zobrazení </a:t>
            </a:r>
            <a:r>
              <a:rPr lang="cs-CZ" sz="2000" b="1" dirty="0" smtClean="0"/>
              <a:t>čtyřvazného atomu C  do roviny</a:t>
            </a:r>
            <a:r>
              <a:rPr lang="cs-CZ" sz="2000" dirty="0" smtClean="0"/>
              <a:t>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000" dirty="0" smtClean="0"/>
              <a:t>Základní způsob pro </a:t>
            </a:r>
            <a:r>
              <a:rPr lang="cs-CZ" sz="2000" b="1" dirty="0" smtClean="0"/>
              <a:t>zobrazování stereochemie na</a:t>
            </a:r>
            <a:br>
              <a:rPr lang="cs-CZ" sz="2000" b="1" dirty="0" smtClean="0"/>
            </a:br>
            <a:r>
              <a:rPr lang="cs-CZ" sz="2000" b="1" dirty="0" err="1" smtClean="0"/>
              <a:t>stereogenních</a:t>
            </a:r>
            <a:r>
              <a:rPr lang="cs-CZ" sz="2000" b="1" dirty="0" smtClean="0"/>
              <a:t> centrech.</a:t>
            </a:r>
            <a:endParaRPr lang="cs-CZ" sz="2000" b="1" dirty="0"/>
          </a:p>
        </p:txBody>
      </p:sp>
      <p:sp>
        <p:nvSpPr>
          <p:cNvPr id="12" name="Šipka doprava 11"/>
          <p:cNvSpPr/>
          <p:nvPr/>
        </p:nvSpPr>
        <p:spPr>
          <a:xfrm>
            <a:off x="2267744" y="256490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4283968" y="256490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Je rovno 13"/>
          <p:cNvSpPr/>
          <p:nvPr/>
        </p:nvSpPr>
        <p:spPr>
          <a:xfrm>
            <a:off x="6300192" y="2060848"/>
            <a:ext cx="504056" cy="288032"/>
          </a:xfrm>
          <a:prstGeom prst="mathEqual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Je rovno 14"/>
          <p:cNvSpPr/>
          <p:nvPr/>
        </p:nvSpPr>
        <p:spPr>
          <a:xfrm>
            <a:off x="6300192" y="3068960"/>
            <a:ext cx="504056" cy="288032"/>
          </a:xfrm>
          <a:prstGeom prst="mathEqual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9552" y="2924944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1.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347864" y="3284984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2.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292080" y="3284984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3.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316416" y="2276872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4.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8388424" y="3789040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5.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8532440" y="5589240"/>
            <a:ext cx="432048" cy="369332"/>
          </a:xfrm>
          <a:prstGeom prst="rect">
            <a:avLst/>
          </a:prstGeom>
          <a:solidFill>
            <a:srgbClr val="F6D6D7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6.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0" y="3564791"/>
            <a:ext cx="69482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252000">
              <a:buFont typeface="+mj-lt"/>
              <a:buAutoNum type="arabicPeriod"/>
            </a:pPr>
            <a:r>
              <a:rPr lang="cs-CZ" sz="1600" dirty="0" smtClean="0"/>
              <a:t>Pohled na čtyřvazný atom uhlíku s vazbami směřujícími do vrcholů tetraedru.</a:t>
            </a:r>
          </a:p>
          <a:p>
            <a:pPr marL="252000" indent="-252000">
              <a:buAutoNum type="arabicPeriod"/>
            </a:pPr>
            <a:r>
              <a:rPr lang="cs-CZ" sz="1600" dirty="0" smtClean="0"/>
              <a:t>Otočení o 90° (</a:t>
            </a:r>
            <a:r>
              <a:rPr lang="cs-CZ" sz="1600" dirty="0" err="1" smtClean="0"/>
              <a:t>Cramův</a:t>
            </a:r>
            <a:r>
              <a:rPr lang="cs-CZ" sz="1600" dirty="0" smtClean="0"/>
              <a:t> projekční vzorec) plné trojúhelníky = vazby před nákresnu, čárkované trojúhelníky = vazby za nákresnu.</a:t>
            </a:r>
          </a:p>
          <a:p>
            <a:pPr marL="252000" indent="-252000">
              <a:buAutoNum type="arabicPeriod"/>
            </a:pPr>
            <a:r>
              <a:rPr lang="cs-CZ" sz="1600" b="1" u="sng" dirty="0" smtClean="0">
                <a:solidFill>
                  <a:srgbClr val="FF0000"/>
                </a:solidFill>
              </a:rPr>
              <a:t>Fischerův projekční vzorec</a:t>
            </a:r>
            <a:r>
              <a:rPr lang="cs-CZ" sz="1600" dirty="0" smtClean="0"/>
              <a:t> : směrovost vazeb zachována jako v </a:t>
            </a:r>
            <a:r>
              <a:rPr lang="cs-CZ" sz="1600" dirty="0" err="1" smtClean="0"/>
              <a:t>Cramově</a:t>
            </a:r>
            <a:r>
              <a:rPr lang="cs-CZ" sz="1600" dirty="0" smtClean="0"/>
              <a:t> projekci!!</a:t>
            </a:r>
          </a:p>
          <a:p>
            <a:pPr marL="252000" indent="-252000">
              <a:buAutoNum type="arabicPeriod"/>
            </a:pPr>
            <a:r>
              <a:rPr lang="cs-CZ" sz="1600" dirty="0" smtClean="0"/>
              <a:t>Povolená operace aniž se změní konfigurace – rotace o 180° v rovině nákresny.</a:t>
            </a:r>
          </a:p>
          <a:p>
            <a:pPr marL="252000" indent="-252000">
              <a:buAutoNum type="arabicPeriod"/>
            </a:pPr>
            <a:r>
              <a:rPr lang="cs-CZ" sz="1600" dirty="0" smtClean="0"/>
              <a:t>Povolená operace aniž se změní konfigurace – zachování polohy jedné skupiny a s ostatními rotovat ve směru nebo proti směru hodinových ručiček.</a:t>
            </a:r>
          </a:p>
          <a:p>
            <a:pPr marL="252000" indent="-252000">
              <a:buAutoNum type="arabicPeriod"/>
            </a:pPr>
            <a:r>
              <a:rPr lang="cs-CZ" sz="1600" dirty="0" smtClean="0"/>
              <a:t>Zakázaná operace vedoucí ke změně konfigurace – rotace o 90° respektive 270°.</a:t>
            </a:r>
            <a:endParaRPr lang="cs-CZ" sz="1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230119" y="1783085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180°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6948265" y="3933056"/>
            <a:ext cx="576063" cy="674995"/>
            <a:chOff x="7185897" y="3850942"/>
            <a:chExt cx="542131" cy="674995"/>
          </a:xfrm>
        </p:grpSpPr>
        <p:sp>
          <p:nvSpPr>
            <p:cNvPr id="16" name="Není rovno 15"/>
            <p:cNvSpPr/>
            <p:nvPr/>
          </p:nvSpPr>
          <p:spPr>
            <a:xfrm>
              <a:off x="7185897" y="4228727"/>
              <a:ext cx="542131" cy="297210"/>
            </a:xfrm>
            <a:prstGeom prst="mathNotEqual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7203912" y="3850942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90°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4608512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Fischerova projekce 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0" y="1331972"/>
          <a:ext cx="3814763" cy="1828800"/>
        </p:xfrm>
        <a:graphic>
          <a:graphicData uri="http://schemas.openxmlformats.org/presentationml/2006/ole">
            <p:oleObj spid="_x0000_s29698" name="ChemSketch" r:id="rId3" imgW="3517560" imgH="1685520" progId="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740301" y="1556792"/>
          <a:ext cx="1289050" cy="1819275"/>
        </p:xfrm>
        <a:graphic>
          <a:graphicData uri="http://schemas.openxmlformats.org/presentationml/2006/ole">
            <p:oleObj spid="_x0000_s29699" name="ChemSketch" r:id="rId4" imgW="929520" imgH="1313640" progId="">
              <p:embed/>
            </p:oleObj>
          </a:graphicData>
        </a:graphic>
      </p:graphicFrame>
      <p:sp>
        <p:nvSpPr>
          <p:cNvPr id="6" name="Pěticípá hvězda 5"/>
          <p:cNvSpPr/>
          <p:nvPr/>
        </p:nvSpPr>
        <p:spPr>
          <a:xfrm>
            <a:off x="2051720" y="183602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Pěticípá hvězda 6"/>
          <p:cNvSpPr/>
          <p:nvPr/>
        </p:nvSpPr>
        <p:spPr>
          <a:xfrm>
            <a:off x="2339752" y="226807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Pěticípá hvězda 7"/>
          <p:cNvSpPr/>
          <p:nvPr/>
        </p:nvSpPr>
        <p:spPr>
          <a:xfrm>
            <a:off x="5316365" y="206084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Pěticípá hvězda 8"/>
          <p:cNvSpPr/>
          <p:nvPr/>
        </p:nvSpPr>
        <p:spPr>
          <a:xfrm>
            <a:off x="5316365" y="249289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7544" y="3564220"/>
            <a:ext cx="25310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D – </a:t>
            </a:r>
            <a:r>
              <a:rPr lang="cs-CZ" sz="2000" b="1" dirty="0" err="1" smtClean="0">
                <a:solidFill>
                  <a:srgbClr val="FF0000"/>
                </a:solidFill>
              </a:rPr>
              <a:t>erythrosa</a:t>
            </a:r>
            <a:r>
              <a:rPr lang="cs-CZ" sz="2000" b="1" dirty="0" smtClean="0">
                <a:solidFill>
                  <a:srgbClr val="FF0000"/>
                </a:solidFill>
              </a:rPr>
              <a:t> zapsaná</a:t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smtClean="0">
                <a:solidFill>
                  <a:srgbClr val="FF0000"/>
                </a:solidFill>
              </a:rPr>
              <a:t>v projekci dle </a:t>
            </a:r>
            <a:r>
              <a:rPr lang="cs-CZ" sz="2000" b="1" dirty="0" err="1" smtClean="0">
                <a:solidFill>
                  <a:srgbClr val="FF0000"/>
                </a:solidFill>
              </a:rPr>
              <a:t>Crama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23928" y="3564220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D – </a:t>
            </a:r>
            <a:r>
              <a:rPr lang="cs-CZ" sz="2000" b="1" dirty="0" err="1" smtClean="0">
                <a:solidFill>
                  <a:srgbClr val="FF0000"/>
                </a:solidFill>
              </a:rPr>
              <a:t>erythrosa</a:t>
            </a:r>
            <a:r>
              <a:rPr lang="cs-CZ" sz="2000" b="1" dirty="0" smtClean="0">
                <a:solidFill>
                  <a:srgbClr val="FF0000"/>
                </a:solidFill>
              </a:rPr>
              <a:t> zapsaná</a:t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smtClean="0">
                <a:solidFill>
                  <a:srgbClr val="FF0000"/>
                </a:solidFill>
              </a:rPr>
              <a:t>ve Fischerově projekci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4642009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POZOR!!!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200" dirty="0" smtClean="0"/>
              <a:t>Fischerovu projekci lze chápat pouze jako návod, jak sestavit </a:t>
            </a:r>
            <a:r>
              <a:rPr lang="cs-CZ" sz="2200" b="1" dirty="0" smtClean="0"/>
              <a:t>prostorový </a:t>
            </a:r>
            <a:br>
              <a:rPr lang="cs-CZ" sz="2200" b="1" dirty="0" smtClean="0"/>
            </a:br>
            <a:r>
              <a:rPr lang="cs-CZ" sz="2200" b="1" dirty="0" smtClean="0"/>
              <a:t>model molekuly v rovině</a:t>
            </a:r>
            <a:r>
              <a:rPr lang="cs-CZ" sz="2200" dirty="0" smtClean="0"/>
              <a:t>, ale neříká nám nic o </a:t>
            </a:r>
            <a:r>
              <a:rPr lang="cs-CZ" sz="2200" b="1" dirty="0" smtClean="0"/>
              <a:t>vzájemné </a:t>
            </a:r>
            <a:r>
              <a:rPr lang="cs-CZ" sz="2200" b="1" dirty="0" err="1" smtClean="0"/>
              <a:t>konformaci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>skupin</a:t>
            </a:r>
            <a:r>
              <a:rPr lang="cs-CZ" sz="2200" dirty="0" smtClean="0"/>
              <a:t>. U výše uvedeného projekčního vzorce jsou obě OH skupiny vedle</a:t>
            </a:r>
            <a:br>
              <a:rPr lang="cs-CZ" sz="2200" dirty="0" smtClean="0"/>
            </a:br>
            <a:r>
              <a:rPr lang="cs-CZ" sz="2200" dirty="0" smtClean="0"/>
              <a:t>sebe, ale ve skutečné molekule mohou OH skupiny zaujímat nejrůznější</a:t>
            </a:r>
            <a:br>
              <a:rPr lang="cs-CZ" sz="2200" dirty="0" smtClean="0"/>
            </a:br>
            <a:r>
              <a:rPr lang="cs-CZ" sz="2200" dirty="0" err="1" smtClean="0"/>
              <a:t>konformace</a:t>
            </a:r>
            <a:r>
              <a:rPr lang="cs-CZ" sz="2200" dirty="0" smtClean="0"/>
              <a:t> jiné (viz. </a:t>
            </a:r>
            <a:r>
              <a:rPr lang="cs-CZ" sz="2200" dirty="0" err="1" smtClean="0"/>
              <a:t>Cramovy</a:t>
            </a:r>
            <a:r>
              <a:rPr lang="cs-CZ" sz="2200" dirty="0" smtClean="0"/>
              <a:t> vzorce výše).</a:t>
            </a:r>
            <a:endParaRPr lang="cs-CZ" sz="2200" dirty="0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228184" y="1620004"/>
          <a:ext cx="2786063" cy="1778000"/>
        </p:xfrm>
        <a:graphic>
          <a:graphicData uri="http://schemas.openxmlformats.org/presentationml/2006/ole">
            <p:oleObj spid="_x0000_s29700" name="ChemSketch" r:id="rId5" imgW="2392560" imgH="1527120" progId="">
              <p:embed/>
            </p:oleObj>
          </a:graphicData>
        </a:graphic>
      </p:graphicFrame>
      <p:sp>
        <p:nvSpPr>
          <p:cNvPr id="15" name="Obdélník 14"/>
          <p:cNvSpPr/>
          <p:nvPr/>
        </p:nvSpPr>
        <p:spPr>
          <a:xfrm>
            <a:off x="6588224" y="3564220"/>
            <a:ext cx="2555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D – </a:t>
            </a:r>
            <a:r>
              <a:rPr lang="cs-CZ" sz="2000" b="1" dirty="0" err="1" smtClean="0">
                <a:solidFill>
                  <a:srgbClr val="FF0000"/>
                </a:solidFill>
              </a:rPr>
              <a:t>erythrosa</a:t>
            </a:r>
            <a:r>
              <a:rPr lang="cs-CZ" sz="2000" b="1" dirty="0" smtClean="0">
                <a:solidFill>
                  <a:srgbClr val="FF0000"/>
                </a:solidFill>
              </a:rPr>
              <a:t> zapsaná</a:t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smtClean="0">
                <a:solidFill>
                  <a:srgbClr val="FF0000"/>
                </a:solidFill>
              </a:rPr>
              <a:t>v projekci dle </a:t>
            </a:r>
            <a:r>
              <a:rPr lang="cs-CZ" sz="2000" b="1" dirty="0" err="1" smtClean="0">
                <a:solidFill>
                  <a:srgbClr val="FF0000"/>
                </a:solidFill>
              </a:rPr>
              <a:t>Crama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3995936" y="234008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0800000">
            <a:off x="6228184" y="234008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ěticípá hvězda 17"/>
          <p:cNvSpPr/>
          <p:nvPr/>
        </p:nvSpPr>
        <p:spPr>
          <a:xfrm>
            <a:off x="8100392" y="219606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9" name="Pěticípá hvězda 18"/>
          <p:cNvSpPr/>
          <p:nvPr/>
        </p:nvSpPr>
        <p:spPr>
          <a:xfrm>
            <a:off x="8100392" y="262811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365504" cy="72234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Absolutní konfigurace</a:t>
            </a:r>
            <a:endParaRPr lang="cs-CZ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484784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2400" b="1" dirty="0" smtClean="0"/>
              <a:t>Pro charakterizaci rozmístění substituentů na každém</a:t>
            </a:r>
            <a:br>
              <a:rPr lang="cs-CZ" sz="2400" b="1" dirty="0" smtClean="0"/>
            </a:br>
            <a:r>
              <a:rPr lang="cs-CZ" sz="2400" b="1" dirty="0" err="1" smtClean="0"/>
              <a:t>stereogenním</a:t>
            </a:r>
            <a:r>
              <a:rPr lang="cs-CZ" sz="2400" b="1" dirty="0" smtClean="0"/>
              <a:t> centru individuálně používáme přiřazení </a:t>
            </a:r>
            <a:r>
              <a:rPr lang="cs-CZ" sz="2400" b="1" dirty="0" err="1" smtClean="0">
                <a:solidFill>
                  <a:srgbClr val="FF0000"/>
                </a:solidFill>
              </a:rPr>
              <a:t>stereodeskriptorů</a:t>
            </a:r>
            <a:r>
              <a:rPr lang="cs-CZ" sz="2400" b="1" dirty="0" smtClean="0">
                <a:solidFill>
                  <a:srgbClr val="FF0000"/>
                </a:solidFill>
              </a:rPr>
              <a:t> R/S.</a:t>
            </a:r>
          </a:p>
          <a:p>
            <a:pPr marL="2509838" lvl="1"/>
            <a:r>
              <a:rPr lang="cs-CZ" sz="2000" b="1" dirty="0" smtClean="0"/>
              <a:t>(pozn. 1: R z lat. </a:t>
            </a:r>
            <a:r>
              <a:rPr lang="cs-CZ" sz="2000" b="1" i="1" dirty="0" err="1" smtClean="0"/>
              <a:t>rectus</a:t>
            </a:r>
            <a:r>
              <a:rPr lang="cs-CZ" sz="2000" b="1" dirty="0" smtClean="0"/>
              <a:t> (pravý) ; S z lat. </a:t>
            </a:r>
            <a:r>
              <a:rPr lang="cs-CZ" sz="2000" b="1" i="1" dirty="0" err="1" smtClean="0"/>
              <a:t>sinister</a:t>
            </a:r>
            <a:r>
              <a:rPr lang="cs-CZ" sz="2000" b="1" dirty="0" smtClean="0"/>
              <a:t> (levý)</a:t>
            </a:r>
          </a:p>
          <a:p>
            <a:pPr marL="2509838" lvl="1"/>
            <a:r>
              <a:rPr lang="cs-CZ" sz="2000" b="1" dirty="0" smtClean="0"/>
              <a:t>(pozn. 2: </a:t>
            </a:r>
            <a:r>
              <a:rPr lang="cs-CZ" sz="2000" b="1" i="1" dirty="0" err="1" smtClean="0"/>
              <a:t>rectus</a:t>
            </a:r>
            <a:r>
              <a:rPr lang="cs-CZ" sz="2000" b="1" dirty="0" smtClean="0"/>
              <a:t> ve skutečnosti znamená „pravý“ ve </a:t>
            </a:r>
            <a:br>
              <a:rPr lang="cs-CZ" sz="2000" b="1" dirty="0" smtClean="0"/>
            </a:br>
            <a:r>
              <a:rPr lang="cs-CZ" sz="2000" b="1" dirty="0" smtClean="0"/>
              <a:t>smyslu „správný“, zatímco </a:t>
            </a:r>
            <a:r>
              <a:rPr lang="cs-CZ" sz="2000" b="1" i="1" dirty="0" err="1" smtClean="0"/>
              <a:t>dexter</a:t>
            </a:r>
            <a:r>
              <a:rPr lang="cs-CZ" sz="2000" b="1" dirty="0" smtClean="0"/>
              <a:t> znamená „pravý“ ve smyslu označení směru).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400" dirty="0" smtClean="0"/>
              <a:t>Pro správné přiřazení </a:t>
            </a:r>
            <a:r>
              <a:rPr lang="cs-CZ" sz="2400" dirty="0" err="1" smtClean="0"/>
              <a:t>stereodeskriptorů</a:t>
            </a:r>
            <a:r>
              <a:rPr lang="cs-CZ" sz="2400" dirty="0" smtClean="0"/>
              <a:t> R/S je nezbytné správné seřazení substituentů na </a:t>
            </a:r>
            <a:r>
              <a:rPr lang="cs-CZ" sz="2400" dirty="0" err="1" smtClean="0"/>
              <a:t>stereogenním</a:t>
            </a:r>
            <a:r>
              <a:rPr lang="cs-CZ" sz="2400" dirty="0" smtClean="0"/>
              <a:t> centru </a:t>
            </a:r>
            <a:r>
              <a:rPr lang="cs-CZ" sz="2400" b="1" dirty="0" smtClean="0"/>
              <a:t>v pořadí klesající priority</a:t>
            </a:r>
            <a:r>
              <a:rPr lang="cs-CZ" sz="2400" dirty="0" smtClean="0"/>
              <a:t> (tedy od substituentu s prioritou nejvyšší k substituentu s prioritou nejnižší).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400" dirty="0" smtClean="0"/>
              <a:t>Při seřazení se postupuje stejně jako při přiřazení </a:t>
            </a:r>
            <a:r>
              <a:rPr lang="cs-CZ" sz="2400" dirty="0" err="1" smtClean="0"/>
              <a:t>stereodes</a:t>
            </a:r>
            <a:r>
              <a:rPr lang="cs-CZ" sz="2400" dirty="0" smtClean="0"/>
              <a:t>-</a:t>
            </a:r>
            <a:r>
              <a:rPr lang="cs-CZ" sz="2400" dirty="0" err="1" smtClean="0"/>
              <a:t>kriptorů</a:t>
            </a:r>
            <a:r>
              <a:rPr lang="cs-CZ" sz="2400" dirty="0" smtClean="0"/>
              <a:t> Z/E při určení typu konfigurace, podle </a:t>
            </a:r>
            <a:r>
              <a:rPr lang="cs-CZ" sz="2400" b="1" dirty="0" err="1" smtClean="0">
                <a:solidFill>
                  <a:srgbClr val="FF0000"/>
                </a:solidFill>
              </a:rPr>
              <a:t>Cahn</a:t>
            </a:r>
            <a:r>
              <a:rPr lang="cs-CZ" sz="2400" b="1" dirty="0" smtClean="0">
                <a:solidFill>
                  <a:srgbClr val="FF0000"/>
                </a:solidFill>
              </a:rPr>
              <a:t>–</a:t>
            </a:r>
            <a:r>
              <a:rPr lang="cs-CZ" sz="2400" b="1" dirty="0" err="1" smtClean="0">
                <a:solidFill>
                  <a:srgbClr val="FF0000"/>
                </a:solidFill>
              </a:rPr>
              <a:t>Ingold</a:t>
            </a:r>
            <a:r>
              <a:rPr lang="cs-CZ" sz="2400" b="1" dirty="0" smtClean="0">
                <a:solidFill>
                  <a:srgbClr val="FF0000"/>
                </a:solidFill>
              </a:rPr>
              <a:t>–</a:t>
            </a:r>
            <a:r>
              <a:rPr lang="cs-CZ" sz="2400" b="1" dirty="0" err="1" smtClean="0">
                <a:solidFill>
                  <a:srgbClr val="FF0000"/>
                </a:solidFill>
              </a:rPr>
              <a:t>Prelogova</a:t>
            </a:r>
            <a:r>
              <a:rPr lang="cs-CZ" sz="2400" b="1" dirty="0" smtClean="0">
                <a:solidFill>
                  <a:srgbClr val="FF0000"/>
                </a:solidFill>
              </a:rPr>
              <a:t> sekvenčního pravidla  (pravidla posloupnosti)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221488" cy="1143000"/>
          </a:xfrm>
        </p:spPr>
        <p:txBody>
          <a:bodyPr>
            <a:noAutofit/>
          </a:bodyPr>
          <a:lstStyle/>
          <a:p>
            <a:r>
              <a:rPr lang="cs-CZ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Cahn</a:t>
            </a:r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Ingold</a:t>
            </a:r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Prelogovo</a:t>
            </a:r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pravidlo posloupnosti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772816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Při řazení substituentů podle jejich priority se důsledně</a:t>
            </a:r>
            <a:br>
              <a:rPr lang="cs-CZ" sz="2600" dirty="0" smtClean="0"/>
            </a:br>
            <a:r>
              <a:rPr lang="cs-CZ" sz="2600" dirty="0" smtClean="0"/>
              <a:t>orientujeme podle </a:t>
            </a:r>
            <a:r>
              <a:rPr lang="cs-CZ" sz="2600" b="1" dirty="0" smtClean="0"/>
              <a:t>protonových čísel atomů</a:t>
            </a:r>
            <a:r>
              <a:rPr lang="cs-CZ" sz="2600" dirty="0" smtClean="0"/>
              <a:t>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Nejprve srovnáváme </a:t>
            </a:r>
            <a:r>
              <a:rPr lang="cs-CZ" sz="2600" b="1" dirty="0" smtClean="0"/>
              <a:t>atomy</a:t>
            </a:r>
            <a:r>
              <a:rPr lang="cs-CZ" sz="2600" dirty="0" smtClean="0"/>
              <a:t>, které jsou </a:t>
            </a:r>
            <a:r>
              <a:rPr lang="cs-CZ" sz="2600" b="1" dirty="0" smtClean="0"/>
              <a:t>bezprostředně</a:t>
            </a:r>
            <a:br>
              <a:rPr lang="cs-CZ" sz="2600" b="1" dirty="0" smtClean="0"/>
            </a:br>
            <a:r>
              <a:rPr lang="cs-CZ" sz="2600" b="1" dirty="0" smtClean="0"/>
              <a:t>poutané k </a:t>
            </a:r>
            <a:r>
              <a:rPr lang="cs-CZ" sz="2600" b="1" dirty="0" err="1" smtClean="0"/>
              <a:t>stereogennímu</a:t>
            </a:r>
            <a:r>
              <a:rPr lang="cs-CZ" sz="2600" b="1" dirty="0" smtClean="0"/>
              <a:t> centru</a:t>
            </a:r>
            <a:r>
              <a:rPr lang="cs-CZ" sz="2600" dirty="0" smtClean="0"/>
              <a:t> u něhož chceme</a:t>
            </a:r>
            <a:br>
              <a:rPr lang="cs-CZ" sz="2600" dirty="0" smtClean="0"/>
            </a:br>
            <a:r>
              <a:rPr lang="cs-CZ" sz="2600" dirty="0" smtClean="0"/>
              <a:t>rozhodnout o absolutní konfiguraci.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Není-li možno o přiřazení čísel priority rozhodnout</a:t>
            </a:r>
            <a:br>
              <a:rPr lang="cs-CZ" sz="2600" dirty="0" smtClean="0"/>
            </a:br>
            <a:r>
              <a:rPr lang="cs-CZ" sz="2600" dirty="0" smtClean="0"/>
              <a:t>podle atomů bezprostředně vázaných na stanovené</a:t>
            </a:r>
            <a:br>
              <a:rPr lang="cs-CZ" sz="2600" dirty="0" smtClean="0"/>
            </a:br>
            <a:r>
              <a:rPr lang="cs-CZ" sz="2600" dirty="0" smtClean="0"/>
              <a:t>centrum, řídíme se podle atomů navázaných o jednu</a:t>
            </a:r>
            <a:br>
              <a:rPr lang="cs-CZ" sz="2600" dirty="0" smtClean="0"/>
            </a:br>
            <a:r>
              <a:rPr lang="cs-CZ" sz="2600" dirty="0" smtClean="0"/>
              <a:t>vazbu dále, případně ve 3. a vyšším pořadí.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Atom poutaný násobnou chemickou vazbou</a:t>
            </a:r>
            <a:br>
              <a:rPr lang="cs-CZ" sz="2600" dirty="0" smtClean="0"/>
            </a:br>
            <a:r>
              <a:rPr lang="cs-CZ" sz="2600" dirty="0" smtClean="0"/>
              <a:t>započítáváme tolikrát jaká je míra násobnosti chemické</a:t>
            </a:r>
            <a:br>
              <a:rPr lang="cs-CZ" sz="2600" dirty="0" smtClean="0"/>
            </a:br>
            <a:r>
              <a:rPr lang="cs-CZ" sz="2600" dirty="0" smtClean="0"/>
              <a:t>vazby (např. kyslík poutaný dvojnou vazbou započítáme 2x).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</a:t>
            </a:r>
            <a:r>
              <a:rPr lang="cs-CZ" sz="4000" b="1" u="sng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somerie</a:t>
            </a:r>
            <a:r>
              <a:rPr lang="cs-CZ" sz="4000" dirty="0" smtClean="0">
                <a:cs typeface="Arial" pitchFamily="34" charset="0"/>
              </a:rPr>
              <a:t> </a:t>
            </a:r>
            <a:r>
              <a:rPr lang="cs-CZ" sz="4000" b="1" dirty="0" smtClean="0">
                <a:cs typeface="Arial" pitchFamily="34" charset="0"/>
              </a:rPr>
              <a:t>organických sloučenin</a:t>
            </a:r>
            <a:endParaRPr lang="cs-CZ" sz="4000" b="1" dirty="0"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>
                <a:cs typeface="Arial" pitchFamily="34" charset="0"/>
              </a:rPr>
              <a:t>Jev, kdy dvě a nebo více sloučenin mají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stejný sumární vzorec</a:t>
            </a:r>
            <a:r>
              <a:rPr lang="cs-CZ" dirty="0" smtClean="0">
                <a:cs typeface="Arial" pitchFamily="34" charset="0"/>
              </a:rPr>
              <a:t>,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liší se</a:t>
            </a:r>
            <a:r>
              <a:rPr lang="cs-CZ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dirty="0" smtClean="0">
                <a:cs typeface="Arial" pitchFamily="34" charset="0"/>
              </a:rPr>
              <a:t>ovšem od sebe svými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fyzikálními a chemickými vlastnostmi</a:t>
            </a:r>
            <a:r>
              <a:rPr lang="cs-CZ" dirty="0" smtClean="0"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>
                <a:cs typeface="Arial" pitchFamily="34" charset="0"/>
              </a:rPr>
              <a:t>Tato odlišnost může být důsledkem více různých skutečností (např. uspořádáním uhlíkatého skeletu, polohou násobných vazeb, geometrickým uspořádáním substituentů apod.).</a:t>
            </a:r>
          </a:p>
          <a:p>
            <a:r>
              <a:rPr lang="cs-CZ" dirty="0" smtClean="0">
                <a:cs typeface="Arial" pitchFamily="34" charset="0"/>
              </a:rPr>
              <a:t>Vzhledem k množství faktorů s vlivem na vlastnosti se isomerie rozděluje do více kategorií.</a:t>
            </a:r>
            <a:endParaRPr lang="cs-CZ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704088"/>
            <a:ext cx="6840760" cy="1143000"/>
          </a:xfrm>
        </p:spPr>
        <p:txBody>
          <a:bodyPr>
            <a:noAutofit/>
          </a:bodyPr>
          <a:lstStyle/>
          <a:p>
            <a:r>
              <a:rPr lang="cs-CZ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Cahn</a:t>
            </a:r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Ingold</a:t>
            </a:r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Prelogovo</a:t>
            </a:r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pravidlo posloupnosti</a:t>
            </a:r>
            <a:endParaRPr lang="cs-CZ" sz="4000" dirty="0"/>
          </a:p>
        </p:txBody>
      </p:sp>
      <p:grpSp>
        <p:nvGrpSpPr>
          <p:cNvPr id="80" name="Skupina 79"/>
          <p:cNvGrpSpPr/>
          <p:nvPr/>
        </p:nvGrpSpPr>
        <p:grpSpPr>
          <a:xfrm>
            <a:off x="0" y="836613"/>
            <a:ext cx="2088232" cy="1825625"/>
            <a:chOff x="251520" y="1988741"/>
            <a:chExt cx="2088232" cy="1825625"/>
          </a:xfrm>
        </p:grpSpPr>
        <p:graphicFrame>
          <p:nvGraphicFramePr>
            <p:cNvPr id="39" name="Object 2"/>
            <p:cNvGraphicFramePr>
              <a:graphicFrameLocks noChangeAspect="1"/>
            </p:cNvGraphicFramePr>
            <p:nvPr/>
          </p:nvGraphicFramePr>
          <p:xfrm>
            <a:off x="538858" y="1988741"/>
            <a:ext cx="1706562" cy="1825625"/>
          </p:xfrm>
          <a:graphic>
            <a:graphicData uri="http://schemas.openxmlformats.org/presentationml/2006/ole">
              <p:oleObj spid="_x0000_s34819" name="ChemSketch" r:id="rId4" imgW="798480" imgH="853560" progId="">
                <p:embed/>
              </p:oleObj>
            </a:graphicData>
          </a:graphic>
        </p:graphicFrame>
        <p:sp>
          <p:nvSpPr>
            <p:cNvPr id="40" name="Elipsa 39"/>
            <p:cNvSpPr>
              <a:spLocks noChangeAspect="1"/>
            </p:cNvSpPr>
            <p:nvPr/>
          </p:nvSpPr>
          <p:spPr>
            <a:xfrm>
              <a:off x="1043608" y="2276872"/>
              <a:ext cx="360000" cy="360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Elipsa 40"/>
            <p:cNvSpPr>
              <a:spLocks noChangeAspect="1"/>
            </p:cNvSpPr>
            <p:nvPr/>
          </p:nvSpPr>
          <p:spPr>
            <a:xfrm>
              <a:off x="494319" y="2817789"/>
              <a:ext cx="360040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Elipsa 41"/>
            <p:cNvSpPr>
              <a:spLocks noChangeAspect="1"/>
            </p:cNvSpPr>
            <p:nvPr/>
          </p:nvSpPr>
          <p:spPr>
            <a:xfrm>
              <a:off x="1040584" y="3375929"/>
              <a:ext cx="360000" cy="360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Elipsa 42"/>
            <p:cNvSpPr>
              <a:spLocks noChangeAspect="1"/>
            </p:cNvSpPr>
            <p:nvPr/>
          </p:nvSpPr>
          <p:spPr>
            <a:xfrm>
              <a:off x="1586849" y="2817789"/>
              <a:ext cx="360000" cy="360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Elipsa 45"/>
            <p:cNvSpPr/>
            <p:nvPr/>
          </p:nvSpPr>
          <p:spPr>
            <a:xfrm>
              <a:off x="1547664" y="2708920"/>
              <a:ext cx="648072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2051720" y="306896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  <a:endParaRPr lang="cs-CZ" sz="2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8" name="Elipsa 47"/>
            <p:cNvSpPr/>
            <p:nvPr/>
          </p:nvSpPr>
          <p:spPr>
            <a:xfrm>
              <a:off x="357839" y="2706664"/>
              <a:ext cx="648072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251520" y="3140968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chemeClr val="tx2">
                      <a:lumMod val="75000"/>
                    </a:schemeClr>
                  </a:solidFill>
                </a:rPr>
                <a:t>4</a:t>
              </a:r>
              <a:endParaRPr lang="cs-CZ" sz="2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1" name="Pěticípá hvězda 50"/>
            <p:cNvSpPr/>
            <p:nvPr/>
          </p:nvSpPr>
          <p:spPr>
            <a:xfrm>
              <a:off x="1259632" y="2708920"/>
              <a:ext cx="144016" cy="144016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2" name="Skupina 81"/>
          <p:cNvGrpSpPr/>
          <p:nvPr/>
        </p:nvGrpSpPr>
        <p:grpSpPr>
          <a:xfrm>
            <a:off x="0" y="2708920"/>
            <a:ext cx="2088232" cy="1923059"/>
            <a:chOff x="0" y="3413824"/>
            <a:chExt cx="2088232" cy="1923059"/>
          </a:xfrm>
        </p:grpSpPr>
        <p:graphicFrame>
          <p:nvGraphicFramePr>
            <p:cNvPr id="52" name="Object 2"/>
            <p:cNvGraphicFramePr>
              <a:graphicFrameLocks noChangeAspect="1"/>
            </p:cNvGraphicFramePr>
            <p:nvPr/>
          </p:nvGraphicFramePr>
          <p:xfrm>
            <a:off x="288032" y="3501008"/>
            <a:ext cx="1706563" cy="1825625"/>
          </p:xfrm>
          <a:graphic>
            <a:graphicData uri="http://schemas.openxmlformats.org/presentationml/2006/ole">
              <p:oleObj spid="_x0000_s34820" name="ChemSketch" r:id="rId5" imgW="798480" imgH="853560" progId="">
                <p:embed/>
              </p:oleObj>
            </a:graphicData>
          </a:graphic>
        </p:graphicFrame>
        <p:sp>
          <p:nvSpPr>
            <p:cNvPr id="57" name="Elipsa 56"/>
            <p:cNvSpPr/>
            <p:nvPr/>
          </p:nvSpPr>
          <p:spPr>
            <a:xfrm>
              <a:off x="1296144" y="4221088"/>
              <a:ext cx="648072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1800200" y="4581128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  <a:endParaRPr lang="cs-CZ" sz="2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9" name="Elipsa 58"/>
            <p:cNvSpPr/>
            <p:nvPr/>
          </p:nvSpPr>
          <p:spPr>
            <a:xfrm>
              <a:off x="106319" y="4218832"/>
              <a:ext cx="648072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0" y="4653136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chemeClr val="tx2">
                      <a:lumMod val="75000"/>
                    </a:schemeClr>
                  </a:solidFill>
                </a:rPr>
                <a:t>4</a:t>
              </a:r>
              <a:endParaRPr lang="cs-CZ" sz="2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1" name="Pěticípá hvězda 60"/>
            <p:cNvSpPr/>
            <p:nvPr/>
          </p:nvSpPr>
          <p:spPr>
            <a:xfrm>
              <a:off x="1008112" y="4221088"/>
              <a:ext cx="144016" cy="144016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rgbClr val="FF0000"/>
                </a:solidFill>
              </a:endParaRPr>
            </a:p>
          </p:txBody>
        </p:sp>
        <p:sp>
          <p:nvSpPr>
            <p:cNvPr id="62" name="Elipsa 61"/>
            <p:cNvSpPr/>
            <p:nvPr/>
          </p:nvSpPr>
          <p:spPr>
            <a:xfrm>
              <a:off x="1190557" y="3413824"/>
              <a:ext cx="504056" cy="504056"/>
            </a:xfrm>
            <a:prstGeom prst="ellipse">
              <a:avLst/>
            </a:prstGeom>
            <a:noFill/>
            <a:ln>
              <a:solidFill>
                <a:srgbClr val="2B97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Elipsa 62"/>
            <p:cNvSpPr/>
            <p:nvPr/>
          </p:nvSpPr>
          <p:spPr>
            <a:xfrm>
              <a:off x="1365730" y="4832827"/>
              <a:ext cx="504056" cy="504056"/>
            </a:xfrm>
            <a:prstGeom prst="ellipse">
              <a:avLst/>
            </a:prstGeom>
            <a:noFill/>
            <a:ln>
              <a:solidFill>
                <a:srgbClr val="2B97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4" name="Šipka doprava 63"/>
          <p:cNvSpPr/>
          <p:nvPr/>
        </p:nvSpPr>
        <p:spPr>
          <a:xfrm rot="5400000">
            <a:off x="827583" y="2852937"/>
            <a:ext cx="28803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TextovéPole 80"/>
          <p:cNvSpPr txBox="1"/>
          <p:nvPr/>
        </p:nvSpPr>
        <p:spPr>
          <a:xfrm>
            <a:off x="2195736" y="1988840"/>
            <a:ext cx="69482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V prvním pořadí lze určit pouze substituent</a:t>
            </a:r>
            <a:br>
              <a:rPr lang="cs-CZ" sz="2600" dirty="0" smtClean="0"/>
            </a:br>
            <a:r>
              <a:rPr lang="cs-CZ" sz="2600" b="1" dirty="0" smtClean="0"/>
              <a:t>č.1</a:t>
            </a:r>
            <a:r>
              <a:rPr lang="cs-CZ" sz="2600" dirty="0" smtClean="0"/>
              <a:t> </a:t>
            </a:r>
            <a:r>
              <a:rPr lang="cs-CZ" sz="2600" b="1" dirty="0" smtClean="0"/>
              <a:t>(skupina OH)</a:t>
            </a:r>
            <a:r>
              <a:rPr lang="cs-CZ" sz="2600" dirty="0" smtClean="0"/>
              <a:t> a </a:t>
            </a:r>
            <a:r>
              <a:rPr lang="cs-CZ" sz="2600" b="1" dirty="0" smtClean="0"/>
              <a:t>č.4</a:t>
            </a:r>
            <a:r>
              <a:rPr lang="cs-CZ" sz="2600" dirty="0" smtClean="0"/>
              <a:t> </a:t>
            </a:r>
            <a:r>
              <a:rPr lang="cs-CZ" sz="2600" b="1" dirty="0" smtClean="0"/>
              <a:t>(H)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O substituentech č.2 a č.3 nelze rozhodnout</a:t>
            </a:r>
            <a:br>
              <a:rPr lang="cs-CZ" sz="2600" dirty="0" smtClean="0"/>
            </a:br>
            <a:r>
              <a:rPr lang="cs-CZ" sz="2600" dirty="0" smtClean="0"/>
              <a:t>Atomy C mají stejné protonové číslo.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Ve druhém pořadí se orientujeme podle</a:t>
            </a:r>
            <a:br>
              <a:rPr lang="cs-CZ" sz="2600" dirty="0" smtClean="0"/>
            </a:br>
            <a:r>
              <a:rPr lang="cs-CZ" sz="2600" dirty="0" smtClean="0"/>
              <a:t>následujícího atomu s nejvyšším</a:t>
            </a:r>
            <a:br>
              <a:rPr lang="cs-CZ" sz="2600" dirty="0" smtClean="0"/>
            </a:br>
            <a:r>
              <a:rPr lang="cs-CZ" sz="2600" dirty="0" smtClean="0"/>
              <a:t>protonovým číslem, kterým jsou atomy O.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2600" dirty="0" smtClean="0"/>
              <a:t>V karbonylové skupině je </a:t>
            </a:r>
            <a:r>
              <a:rPr lang="cs-CZ" sz="2600" b="1" dirty="0" smtClean="0"/>
              <a:t>poután dvojnou</a:t>
            </a:r>
            <a:br>
              <a:rPr lang="cs-CZ" sz="2600" b="1" dirty="0" smtClean="0"/>
            </a:br>
            <a:r>
              <a:rPr lang="cs-CZ" sz="2600" b="1" dirty="0" smtClean="0"/>
              <a:t>vazbou, započítáváme ho 2x</a:t>
            </a:r>
            <a:r>
              <a:rPr lang="cs-CZ" sz="2600" dirty="0" smtClean="0"/>
              <a:t>, </a:t>
            </a:r>
            <a:r>
              <a:rPr lang="cs-CZ" sz="2600" b="1" dirty="0" smtClean="0"/>
              <a:t>v alkoholové</a:t>
            </a:r>
            <a:br>
              <a:rPr lang="cs-CZ" sz="2600" b="1" dirty="0" smtClean="0"/>
            </a:br>
            <a:r>
              <a:rPr lang="cs-CZ" sz="2600" b="1" dirty="0" smtClean="0"/>
              <a:t>skupině je pouze 1x</a:t>
            </a:r>
            <a:r>
              <a:rPr lang="cs-CZ" sz="2600" dirty="0" smtClean="0"/>
              <a:t>. Proto </a:t>
            </a:r>
            <a:r>
              <a:rPr lang="cs-CZ" sz="2600" b="1" dirty="0" smtClean="0"/>
              <a:t>č.2 </a:t>
            </a:r>
            <a:r>
              <a:rPr lang="cs-CZ" sz="2600" dirty="0" smtClean="0"/>
              <a:t>je  </a:t>
            </a:r>
            <a:r>
              <a:rPr lang="cs-CZ" sz="2600" b="1" dirty="0" smtClean="0"/>
              <a:t>karbonylová </a:t>
            </a:r>
            <a:r>
              <a:rPr lang="cs-CZ" sz="2600" b="1" dirty="0" err="1" smtClean="0"/>
              <a:t>sk</a:t>
            </a:r>
            <a:r>
              <a:rPr lang="cs-CZ" sz="2600" b="1" dirty="0" smtClean="0"/>
              <a:t>. </a:t>
            </a:r>
            <a:r>
              <a:rPr lang="cs-CZ" sz="2600" dirty="0" smtClean="0"/>
              <a:t>a </a:t>
            </a:r>
            <a:r>
              <a:rPr lang="cs-CZ" sz="2600" b="1" dirty="0" smtClean="0"/>
              <a:t>č.3</a:t>
            </a:r>
            <a:r>
              <a:rPr lang="cs-CZ" sz="2600" dirty="0" smtClean="0"/>
              <a:t> je </a:t>
            </a:r>
            <a:r>
              <a:rPr lang="cs-CZ" sz="2600" b="1" dirty="0" smtClean="0"/>
              <a:t>alkoholová </a:t>
            </a:r>
            <a:r>
              <a:rPr lang="cs-CZ" sz="2600" b="1" dirty="0" err="1" smtClean="0"/>
              <a:t>sk</a:t>
            </a:r>
            <a:r>
              <a:rPr lang="cs-CZ" sz="2600" b="1" dirty="0" smtClean="0"/>
              <a:t>.</a:t>
            </a:r>
            <a:endParaRPr lang="cs-CZ" sz="2600" dirty="0"/>
          </a:p>
        </p:txBody>
      </p:sp>
      <p:sp>
        <p:nvSpPr>
          <p:cNvPr id="83" name="Šipka doprava 82"/>
          <p:cNvSpPr/>
          <p:nvPr/>
        </p:nvSpPr>
        <p:spPr>
          <a:xfrm rot="5400000">
            <a:off x="827583" y="4653137"/>
            <a:ext cx="28803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1" name="Skupina 90"/>
          <p:cNvGrpSpPr/>
          <p:nvPr/>
        </p:nvGrpSpPr>
        <p:grpSpPr>
          <a:xfrm>
            <a:off x="0" y="4653136"/>
            <a:ext cx="2307463" cy="2204864"/>
            <a:chOff x="0" y="4653136"/>
            <a:chExt cx="2307463" cy="2204864"/>
          </a:xfrm>
        </p:grpSpPr>
        <p:sp>
          <p:nvSpPr>
            <p:cNvPr id="87" name="TextovéPole 86"/>
            <p:cNvSpPr txBox="1"/>
            <p:nvPr/>
          </p:nvSpPr>
          <p:spPr>
            <a:xfrm>
              <a:off x="251520" y="465313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chemeClr val="tx2">
                      <a:lumMod val="75000"/>
                    </a:schemeClr>
                  </a:solidFill>
                </a:rPr>
                <a:t>2</a:t>
              </a:r>
              <a:endParaRPr lang="cs-CZ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90" name="Skupina 89"/>
            <p:cNvGrpSpPr/>
            <p:nvPr/>
          </p:nvGrpSpPr>
          <p:grpSpPr>
            <a:xfrm>
              <a:off x="0" y="4797152"/>
              <a:ext cx="2307463" cy="2060848"/>
              <a:chOff x="0" y="4797152"/>
              <a:chExt cx="2307463" cy="2060848"/>
            </a:xfrm>
          </p:grpSpPr>
          <p:grpSp>
            <p:nvGrpSpPr>
              <p:cNvPr id="86" name="Skupina 85"/>
              <p:cNvGrpSpPr/>
              <p:nvPr/>
            </p:nvGrpSpPr>
            <p:grpSpPr>
              <a:xfrm>
                <a:off x="0" y="4797152"/>
                <a:ext cx="2307463" cy="2060848"/>
                <a:chOff x="-152997" y="4941168"/>
                <a:chExt cx="2307463" cy="2060848"/>
              </a:xfrm>
            </p:grpSpPr>
            <p:graphicFrame>
              <p:nvGraphicFramePr>
                <p:cNvPr id="65" name="Object 2"/>
                <p:cNvGraphicFramePr>
                  <a:graphicFrameLocks noChangeAspect="1"/>
                </p:cNvGraphicFramePr>
                <p:nvPr/>
              </p:nvGraphicFramePr>
              <p:xfrm>
                <a:off x="251520" y="5013176"/>
                <a:ext cx="1706563" cy="1825625"/>
              </p:xfrm>
              <a:graphic>
                <a:graphicData uri="http://schemas.openxmlformats.org/presentationml/2006/ole">
                  <p:oleObj spid="_x0000_s34821" name="ChemSketch" r:id="rId6" imgW="798480" imgH="853560" progId="">
                    <p:embed/>
                  </p:oleObj>
                </a:graphicData>
              </a:graphic>
            </p:graphicFrame>
            <p:sp>
              <p:nvSpPr>
                <p:cNvPr id="70" name="Elipsa 69"/>
                <p:cNvSpPr/>
                <p:nvPr/>
              </p:nvSpPr>
              <p:spPr>
                <a:xfrm>
                  <a:off x="1260167" y="5731246"/>
                  <a:ext cx="648072" cy="57606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1" name="TextovéPole 70"/>
                <p:cNvSpPr txBox="1"/>
                <p:nvPr/>
              </p:nvSpPr>
              <p:spPr>
                <a:xfrm>
                  <a:off x="1866434" y="5941459"/>
                  <a:ext cx="2880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000" b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1</a:t>
                  </a:r>
                  <a:endParaRPr lang="cs-CZ" sz="2000" b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72" name="Elipsa 71"/>
                <p:cNvSpPr/>
                <p:nvPr/>
              </p:nvSpPr>
              <p:spPr>
                <a:xfrm>
                  <a:off x="58688" y="5728990"/>
                  <a:ext cx="648072" cy="57606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3" name="TextovéPole 72"/>
                <p:cNvSpPr txBox="1"/>
                <p:nvPr/>
              </p:nvSpPr>
              <p:spPr>
                <a:xfrm>
                  <a:off x="-152997" y="5971776"/>
                  <a:ext cx="2880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000" b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4</a:t>
                  </a:r>
                  <a:endParaRPr lang="cs-CZ" sz="2000" b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74" name="Pěticípá hvězda 73"/>
                <p:cNvSpPr/>
                <p:nvPr/>
              </p:nvSpPr>
              <p:spPr>
                <a:xfrm>
                  <a:off x="971600" y="5733256"/>
                  <a:ext cx="144016" cy="144016"/>
                </a:xfrm>
                <a:prstGeom prst="star5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4" name="Elipsa 83"/>
                <p:cNvSpPr/>
                <p:nvPr/>
              </p:nvSpPr>
              <p:spPr>
                <a:xfrm>
                  <a:off x="179512" y="4941168"/>
                  <a:ext cx="1440160" cy="72008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5" name="Elipsa 84"/>
                <p:cNvSpPr/>
                <p:nvPr/>
              </p:nvSpPr>
              <p:spPr>
                <a:xfrm>
                  <a:off x="683568" y="6281936"/>
                  <a:ext cx="1440160" cy="72008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89" name="Obdélník 88"/>
              <p:cNvSpPr/>
              <p:nvPr/>
            </p:nvSpPr>
            <p:spPr>
              <a:xfrm>
                <a:off x="611560" y="6488668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3</a:t>
                </a:r>
                <a:endParaRPr lang="cs-CZ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548680"/>
            <a:ext cx="6285384" cy="72234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Absolutní konfigurace</a:t>
            </a:r>
            <a:endParaRPr lang="cs-CZ" sz="4000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0" y="1268760"/>
          <a:ext cx="4405313" cy="1979613"/>
        </p:xfrm>
        <a:graphic>
          <a:graphicData uri="http://schemas.openxmlformats.org/presentationml/2006/ole">
            <p:oleObj spid="_x0000_s30722" name="ChemSketch" r:id="rId3" imgW="3148560" imgH="1414440" progId="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331640" y="3212976"/>
          <a:ext cx="1963737" cy="1979612"/>
        </p:xfrm>
        <a:graphic>
          <a:graphicData uri="http://schemas.openxmlformats.org/presentationml/2006/ole">
            <p:oleObj spid="_x0000_s30723" name="ChemSketch" r:id="rId4" imgW="1551600" imgH="1563480" progId="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4756150" y="1268760"/>
          <a:ext cx="4387850" cy="1979613"/>
        </p:xfrm>
        <a:graphic>
          <a:graphicData uri="http://schemas.openxmlformats.org/presentationml/2006/ole">
            <p:oleObj spid="_x0000_s30724" name="ChemSketch" r:id="rId5" imgW="3148560" imgH="1420200" progId="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6156176" y="3140968"/>
          <a:ext cx="1917700" cy="1979613"/>
        </p:xfrm>
        <a:graphic>
          <a:graphicData uri="http://schemas.openxmlformats.org/presentationml/2006/ole">
            <p:oleObj spid="_x0000_s30726" name="ChemSketch" r:id="rId6" imgW="1523880" imgH="1572840" progId="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067944" y="2636912"/>
            <a:ext cx="1101584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3000" b="1" dirty="0" smtClean="0"/>
              <a:t>A</a:t>
            </a:r>
            <a:r>
              <a:rPr lang="cs-CZ" sz="3000" dirty="0" smtClean="0"/>
              <a:t>-č.1</a:t>
            </a:r>
          </a:p>
          <a:p>
            <a:r>
              <a:rPr lang="cs-CZ" sz="3000" b="1" dirty="0" smtClean="0"/>
              <a:t>B</a:t>
            </a:r>
            <a:r>
              <a:rPr lang="cs-CZ" sz="3000" dirty="0" smtClean="0"/>
              <a:t>-č.2</a:t>
            </a:r>
          </a:p>
          <a:p>
            <a:r>
              <a:rPr lang="cs-CZ" sz="3000" b="1" dirty="0" smtClean="0"/>
              <a:t>C</a:t>
            </a:r>
            <a:r>
              <a:rPr lang="cs-CZ" sz="3000" dirty="0" smtClean="0"/>
              <a:t>-č.3</a:t>
            </a:r>
          </a:p>
          <a:p>
            <a:r>
              <a:rPr lang="cs-CZ" sz="3000" b="1" dirty="0" smtClean="0"/>
              <a:t>D-</a:t>
            </a:r>
            <a:r>
              <a:rPr lang="cs-CZ" sz="3000" dirty="0" smtClean="0"/>
              <a:t>č.4</a:t>
            </a:r>
            <a:endParaRPr lang="cs-CZ" sz="3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5157192"/>
            <a:ext cx="45883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Od </a:t>
            </a:r>
            <a:r>
              <a:rPr lang="cs-CZ" sz="2000" b="1" dirty="0" err="1" smtClean="0"/>
              <a:t>substientu</a:t>
            </a:r>
            <a:r>
              <a:rPr lang="cs-CZ" sz="2000" b="1" dirty="0" smtClean="0"/>
              <a:t> č.1 k č.3 (od A směrem k C) se dostaneme postupem ve směru hodinových ručiček </a:t>
            </a:r>
            <a:r>
              <a:rPr lang="cs-CZ" sz="2000" b="1" dirty="0" smtClean="0">
                <a:sym typeface="Symbol"/>
              </a:rPr>
              <a:t></a:t>
            </a:r>
          </a:p>
          <a:p>
            <a:pPr algn="ctr"/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stereodeskriptor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 R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572000" y="5157192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Od </a:t>
            </a:r>
            <a:r>
              <a:rPr lang="cs-CZ" sz="2000" b="1" dirty="0" err="1" smtClean="0"/>
              <a:t>substientu</a:t>
            </a:r>
            <a:r>
              <a:rPr lang="cs-CZ" sz="2000" b="1" dirty="0" smtClean="0"/>
              <a:t> č.1 k č.3 (od A směrem</a:t>
            </a:r>
            <a:br>
              <a:rPr lang="cs-CZ" sz="2000" b="1" dirty="0" smtClean="0"/>
            </a:br>
            <a:r>
              <a:rPr lang="cs-CZ" sz="2000" b="1" dirty="0" smtClean="0"/>
              <a:t>k C) se dostaneme postupem proti směru hodinových ručiček </a:t>
            </a:r>
            <a:r>
              <a:rPr lang="cs-CZ" sz="2000" b="1" dirty="0" smtClean="0">
                <a:sym typeface="Symbol"/>
              </a:rPr>
              <a:t></a:t>
            </a:r>
          </a:p>
          <a:p>
            <a:pPr algn="ctr"/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stereodeskriptor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 S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17768" cy="92697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Absolutní konfigurace D-glukosy</a:t>
            </a:r>
            <a:endParaRPr lang="cs-CZ" sz="4000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51520" y="1916832"/>
          <a:ext cx="1824037" cy="2897187"/>
        </p:xfrm>
        <a:graphic>
          <a:graphicData uri="http://schemas.openxmlformats.org/presentationml/2006/ole">
            <p:oleObj spid="_x0000_s35842" name="ChemSketch" r:id="rId3" imgW="917280" imgH="1456920" progId="">
              <p:embed/>
            </p:oleObj>
          </a:graphicData>
        </a:graphic>
      </p:graphicFrame>
      <p:sp>
        <p:nvSpPr>
          <p:cNvPr id="4" name="Pěticípá hvězda 3"/>
          <p:cNvSpPr/>
          <p:nvPr/>
        </p:nvSpPr>
        <p:spPr>
          <a:xfrm>
            <a:off x="1187624" y="2636912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ěticípá hvězda 4"/>
          <p:cNvSpPr/>
          <p:nvPr/>
        </p:nvSpPr>
        <p:spPr>
          <a:xfrm>
            <a:off x="1187624" y="3068960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Pěticípá hvězda 5"/>
          <p:cNvSpPr/>
          <p:nvPr/>
        </p:nvSpPr>
        <p:spPr>
          <a:xfrm>
            <a:off x="1187624" y="350100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Pěticípá hvězda 6"/>
          <p:cNvSpPr/>
          <p:nvPr/>
        </p:nvSpPr>
        <p:spPr>
          <a:xfrm>
            <a:off x="1187624" y="393305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339752" y="1268760"/>
            <a:ext cx="2655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1. </a:t>
            </a:r>
            <a:r>
              <a:rPr lang="cs-CZ" sz="2000" b="1" dirty="0" err="1" smtClean="0"/>
              <a:t>stereogenní</a:t>
            </a:r>
            <a:r>
              <a:rPr lang="cs-CZ" sz="2000" b="1" dirty="0" smtClean="0"/>
              <a:t> centrum</a:t>
            </a:r>
            <a:endParaRPr lang="cs-CZ" sz="2000" b="1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044213" y="1830141"/>
          <a:ext cx="1144587" cy="1817687"/>
        </p:xfrm>
        <a:graphic>
          <a:graphicData uri="http://schemas.openxmlformats.org/presentationml/2006/ole">
            <p:oleObj spid="_x0000_s35843" name="ChemSketch" r:id="rId4" imgW="917280" imgH="1456920" progId="">
              <p:embed/>
            </p:oleObj>
          </a:graphicData>
        </a:graphic>
      </p:graphicFrame>
      <p:sp>
        <p:nvSpPr>
          <p:cNvPr id="10" name="Pěticípá hvězda 9"/>
          <p:cNvSpPr/>
          <p:nvPr/>
        </p:nvSpPr>
        <p:spPr>
          <a:xfrm>
            <a:off x="3606318" y="2219229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116940" y="1758728"/>
            <a:ext cx="100811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771800" y="2548714"/>
            <a:ext cx="1584176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3765012" y="2190776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3044932" y="2190776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4197060" y="2190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053044" y="16867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341076" y="298286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828908" y="219077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Šipka doprava 21"/>
          <p:cNvSpPr/>
          <p:nvPr/>
        </p:nvSpPr>
        <p:spPr>
          <a:xfrm>
            <a:off x="4572000" y="2708920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4909358" y="1628800"/>
          <a:ext cx="2249488" cy="2001837"/>
        </p:xfrm>
        <a:graphic>
          <a:graphicData uri="http://schemas.openxmlformats.org/presentationml/2006/ole">
            <p:oleObj spid="_x0000_s35845" name="ChemSketch" r:id="rId5" imgW="1801440" imgH="1603080" progId="">
              <p:embed/>
            </p:oleObj>
          </a:graphicData>
        </a:graphic>
      </p:graphicFrame>
      <p:sp>
        <p:nvSpPr>
          <p:cNvPr id="28" name="Šipka doprava 27"/>
          <p:cNvSpPr/>
          <p:nvPr/>
        </p:nvSpPr>
        <p:spPr>
          <a:xfrm>
            <a:off x="6501316" y="2694832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>
            <a:spLocks noChangeAspect="1"/>
          </p:cNvSpPr>
          <p:nvPr/>
        </p:nvSpPr>
        <p:spPr>
          <a:xfrm>
            <a:off x="6948264" y="2348880"/>
            <a:ext cx="900000" cy="90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2R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339752" y="3789040"/>
            <a:ext cx="2655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2. </a:t>
            </a:r>
            <a:r>
              <a:rPr lang="cs-CZ" sz="2000" b="1" dirty="0" err="1" smtClean="0"/>
              <a:t>stereogenní</a:t>
            </a:r>
            <a:r>
              <a:rPr lang="cs-CZ" sz="2000" b="1" dirty="0" smtClean="0"/>
              <a:t> centrum</a:t>
            </a:r>
            <a:endParaRPr lang="cs-CZ" sz="2000" b="1" dirty="0"/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3203848" y="4293096"/>
          <a:ext cx="1144587" cy="1817687"/>
        </p:xfrm>
        <a:graphic>
          <a:graphicData uri="http://schemas.openxmlformats.org/presentationml/2006/ole">
            <p:oleObj spid="_x0000_s35846" name="ChemSketch" r:id="rId6" imgW="917280" imgH="1456920" progId="">
              <p:embed/>
            </p:oleObj>
          </a:graphicData>
        </a:graphic>
      </p:graphicFrame>
      <p:sp>
        <p:nvSpPr>
          <p:cNvPr id="33" name="Pěticípá hvězda 32"/>
          <p:cNvSpPr/>
          <p:nvPr/>
        </p:nvSpPr>
        <p:spPr>
          <a:xfrm>
            <a:off x="3779912" y="494116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4" name="Elipsa 33"/>
          <p:cNvSpPr/>
          <p:nvPr/>
        </p:nvSpPr>
        <p:spPr>
          <a:xfrm>
            <a:off x="2987824" y="5301208"/>
            <a:ext cx="1584176" cy="86258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3059832" y="4941168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35"/>
          <p:cNvSpPr/>
          <p:nvPr/>
        </p:nvSpPr>
        <p:spPr>
          <a:xfrm>
            <a:off x="3855700" y="4984612"/>
            <a:ext cx="360040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2843808" y="50131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500711" y="54458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4211960" y="501317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427984" y="436510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Elipsa 40"/>
          <p:cNvSpPr/>
          <p:nvPr/>
        </p:nvSpPr>
        <p:spPr>
          <a:xfrm>
            <a:off x="3131840" y="4221088"/>
            <a:ext cx="1368152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/>
          <p:cNvSpPr/>
          <p:nvPr/>
        </p:nvSpPr>
        <p:spPr>
          <a:xfrm>
            <a:off x="4572000" y="5085184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004048" y="4077072"/>
          <a:ext cx="2173288" cy="2054225"/>
        </p:xfrm>
        <a:graphic>
          <a:graphicData uri="http://schemas.openxmlformats.org/presentationml/2006/ole">
            <p:oleObj spid="_x0000_s35847" name="ChemSketch" r:id="rId7" imgW="1755720" imgH="1661040" progId="">
              <p:embed/>
            </p:oleObj>
          </a:graphicData>
        </a:graphic>
      </p:graphicFrame>
      <p:sp>
        <p:nvSpPr>
          <p:cNvPr id="44" name="Šipka doprava 43"/>
          <p:cNvSpPr/>
          <p:nvPr/>
        </p:nvSpPr>
        <p:spPr>
          <a:xfrm>
            <a:off x="7164288" y="5085184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7596335" y="4725143"/>
            <a:ext cx="900000" cy="79200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3S</a:t>
            </a:r>
            <a:endParaRPr lang="cs-CZ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8305800" cy="81034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Absolutní konfigurace D-glukosy</a:t>
            </a:r>
            <a:endParaRPr lang="cs-CZ" sz="4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51520" y="1916832"/>
          <a:ext cx="1824037" cy="2897187"/>
        </p:xfrm>
        <a:graphic>
          <a:graphicData uri="http://schemas.openxmlformats.org/presentationml/2006/ole">
            <p:oleObj spid="_x0000_s36866" name="ChemSketch" r:id="rId3" imgW="917280" imgH="1456920" progId="">
              <p:embed/>
            </p:oleObj>
          </a:graphicData>
        </a:graphic>
      </p:graphicFrame>
      <p:sp>
        <p:nvSpPr>
          <p:cNvPr id="4" name="Pěticípá hvězda 3"/>
          <p:cNvSpPr/>
          <p:nvPr/>
        </p:nvSpPr>
        <p:spPr>
          <a:xfrm>
            <a:off x="1187624" y="2636912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ěticípá hvězda 4"/>
          <p:cNvSpPr/>
          <p:nvPr/>
        </p:nvSpPr>
        <p:spPr>
          <a:xfrm>
            <a:off x="1187624" y="3068960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Pěticípá hvězda 5"/>
          <p:cNvSpPr/>
          <p:nvPr/>
        </p:nvSpPr>
        <p:spPr>
          <a:xfrm>
            <a:off x="1187624" y="350100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Pěticípá hvězda 6"/>
          <p:cNvSpPr/>
          <p:nvPr/>
        </p:nvSpPr>
        <p:spPr>
          <a:xfrm>
            <a:off x="1187624" y="393305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39752" y="1484784"/>
            <a:ext cx="2655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3. </a:t>
            </a:r>
            <a:r>
              <a:rPr lang="cs-CZ" sz="2000" b="1" dirty="0" err="1" smtClean="0"/>
              <a:t>stereogenní</a:t>
            </a:r>
            <a:r>
              <a:rPr lang="cs-CZ" sz="2000" b="1" dirty="0" smtClean="0"/>
              <a:t> centrum</a:t>
            </a:r>
            <a:endParaRPr lang="cs-CZ" sz="2000" b="1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059832" y="1988840"/>
          <a:ext cx="1144587" cy="1817687"/>
        </p:xfrm>
        <a:graphic>
          <a:graphicData uri="http://schemas.openxmlformats.org/presentationml/2006/ole">
            <p:oleObj spid="_x0000_s36867" name="ChemSketch" r:id="rId4" imgW="917280" imgH="1456920" progId="">
              <p:embed/>
            </p:oleObj>
          </a:graphicData>
        </a:graphic>
      </p:graphicFrame>
      <p:sp>
        <p:nvSpPr>
          <p:cNvPr id="10" name="Pěticípá hvězda 9"/>
          <p:cNvSpPr/>
          <p:nvPr/>
        </p:nvSpPr>
        <p:spPr>
          <a:xfrm>
            <a:off x="3635896" y="2924944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2915816" y="3212976"/>
            <a:ext cx="1440160" cy="6465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739215" y="2893043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3076465" y="2949118"/>
            <a:ext cx="360040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154096" y="3000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211960" y="357301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843808" y="29969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211960" y="213285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2771800" y="1844824"/>
            <a:ext cx="1512168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4427984" y="2780928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5151600" y="1519574"/>
          <a:ext cx="2270125" cy="2311400"/>
        </p:xfrm>
        <a:graphic>
          <a:graphicData uri="http://schemas.openxmlformats.org/presentationml/2006/ole">
            <p:oleObj spid="_x0000_s36869" name="ChemSketch" r:id="rId5" imgW="1776960" imgH="1807560" progId="">
              <p:embed/>
            </p:oleObj>
          </a:graphicData>
        </a:graphic>
      </p:graphicFrame>
      <p:sp>
        <p:nvSpPr>
          <p:cNvPr id="32" name="Šipka doprava 31"/>
          <p:cNvSpPr/>
          <p:nvPr/>
        </p:nvSpPr>
        <p:spPr>
          <a:xfrm>
            <a:off x="7452320" y="2780928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>
            <a:spLocks noChangeAspect="1"/>
          </p:cNvSpPr>
          <p:nvPr/>
        </p:nvSpPr>
        <p:spPr>
          <a:xfrm>
            <a:off x="7812359" y="2492894"/>
            <a:ext cx="900000" cy="87947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4R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2339752" y="4077072"/>
            <a:ext cx="2655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4. </a:t>
            </a:r>
            <a:r>
              <a:rPr lang="cs-CZ" sz="2000" b="1" dirty="0" err="1" smtClean="0"/>
              <a:t>stereogenní</a:t>
            </a:r>
            <a:r>
              <a:rPr lang="cs-CZ" sz="2000" b="1" dirty="0" smtClean="0"/>
              <a:t> centrum</a:t>
            </a:r>
            <a:endParaRPr lang="cs-CZ" sz="2000" b="1" dirty="0"/>
          </a:p>
        </p:txBody>
      </p: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203848" y="4509120"/>
          <a:ext cx="1144587" cy="1817687"/>
        </p:xfrm>
        <a:graphic>
          <a:graphicData uri="http://schemas.openxmlformats.org/presentationml/2006/ole">
            <p:oleObj spid="_x0000_s36870" name="ChemSketch" r:id="rId6" imgW="917280" imgH="1456920" progId="">
              <p:embed/>
            </p:oleObj>
          </a:graphicData>
        </a:graphic>
      </p:graphicFrame>
      <p:sp>
        <p:nvSpPr>
          <p:cNvPr id="36" name="Pěticípá hvězda 35"/>
          <p:cNvSpPr/>
          <p:nvPr/>
        </p:nvSpPr>
        <p:spPr>
          <a:xfrm>
            <a:off x="3779912" y="573325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7" name="Elipsa 36"/>
          <p:cNvSpPr/>
          <p:nvPr/>
        </p:nvSpPr>
        <p:spPr>
          <a:xfrm>
            <a:off x="3563888" y="6021288"/>
            <a:ext cx="936104" cy="3585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3923928" y="5661248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3233334" y="5732425"/>
            <a:ext cx="360040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4355976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4427984" y="616530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2987824" y="573325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4355976" y="4653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Šipka doprava 43"/>
          <p:cNvSpPr/>
          <p:nvPr/>
        </p:nvSpPr>
        <p:spPr>
          <a:xfrm>
            <a:off x="4572000" y="5301208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Elipsa 44"/>
          <p:cNvSpPr/>
          <p:nvPr/>
        </p:nvSpPr>
        <p:spPr>
          <a:xfrm>
            <a:off x="3203848" y="4509120"/>
            <a:ext cx="1224136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Šipka doprava 46"/>
          <p:cNvSpPr/>
          <p:nvPr/>
        </p:nvSpPr>
        <p:spPr>
          <a:xfrm>
            <a:off x="7452320" y="5301208"/>
            <a:ext cx="28803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/>
          <p:cNvSpPr>
            <a:spLocks noChangeAspect="1"/>
          </p:cNvSpPr>
          <p:nvPr/>
        </p:nvSpPr>
        <p:spPr>
          <a:xfrm>
            <a:off x="7812359" y="5013174"/>
            <a:ext cx="900000" cy="87947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5R</a:t>
            </a:r>
            <a:endParaRPr lang="cs-CZ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5089756" y="4239491"/>
          <a:ext cx="2303463" cy="2122488"/>
        </p:xfrm>
        <a:graphic>
          <a:graphicData uri="http://schemas.openxmlformats.org/presentationml/2006/ole">
            <p:oleObj spid="_x0000_s36872" name="ChemSketch" r:id="rId7" imgW="1795320" imgH="16549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Rozdělení</a:t>
            </a:r>
            <a:r>
              <a:rPr lang="cs-CZ" dirty="0" smtClean="0"/>
              <a:t>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cs-CZ" b="1" u="sng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somerie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79912" y="1916832"/>
            <a:ext cx="1944216" cy="5847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Isomerie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636912"/>
            <a:ext cx="3708000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Konstituční isomerie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76056" y="2636912"/>
            <a:ext cx="3960000" cy="9541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Stereoisomerie</a:t>
            </a:r>
          </a:p>
          <a:p>
            <a:pPr algn="ctr"/>
            <a:r>
              <a:rPr lang="cs-CZ" sz="2800" b="1" dirty="0" smtClean="0"/>
              <a:t>(Prostorová isomerie)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3429000"/>
            <a:ext cx="3960000" cy="468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Řetězcová isomerie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4005064"/>
            <a:ext cx="3960000" cy="468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Polohová isomerie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4581128"/>
            <a:ext cx="3960000" cy="468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Skupinová isomerie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43608" y="5157191"/>
            <a:ext cx="3960000" cy="468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Isomerie násobných vazeb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3608" y="5733256"/>
            <a:ext cx="3960000" cy="468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Isomerie </a:t>
            </a:r>
            <a:r>
              <a:rPr lang="cs-CZ" sz="2400" b="1" dirty="0" err="1" smtClean="0"/>
              <a:t>cyklo</a:t>
            </a:r>
            <a:r>
              <a:rPr lang="cs-CZ" sz="2400" b="1" dirty="0" smtClean="0"/>
              <a:t>-řetězcová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56176" y="3717032"/>
            <a:ext cx="284400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Konformace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56176" y="4221088"/>
            <a:ext cx="2844000" cy="83099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/>
              <a:t>Stereoisomerie</a:t>
            </a:r>
          </a:p>
          <a:p>
            <a:pPr algn="ctr"/>
            <a:r>
              <a:rPr lang="cs-CZ" sz="2400" b="1" dirty="0" smtClean="0"/>
              <a:t>alicyklických </a:t>
            </a:r>
            <a:r>
              <a:rPr lang="cs-CZ" sz="2400" b="1" dirty="0" err="1" smtClean="0"/>
              <a:t>slouč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cxnSp>
        <p:nvCxnSpPr>
          <p:cNvPr id="14" name="Přímá spojovací čára 13"/>
          <p:cNvCxnSpPr>
            <a:endCxn id="3" idx="1"/>
          </p:cNvCxnSpPr>
          <p:nvPr/>
        </p:nvCxnSpPr>
        <p:spPr>
          <a:xfrm>
            <a:off x="1907704" y="2204864"/>
            <a:ext cx="1872208" cy="4356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3" idx="3"/>
          </p:cNvCxnSpPr>
          <p:nvPr/>
        </p:nvCxnSpPr>
        <p:spPr>
          <a:xfrm flipV="1">
            <a:off x="5724128" y="2204864"/>
            <a:ext cx="1512168" cy="4356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907704" y="2204864"/>
            <a:ext cx="0" cy="43204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7236296" y="2204864"/>
            <a:ext cx="0" cy="43204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Skupina 33"/>
          <p:cNvGrpSpPr/>
          <p:nvPr/>
        </p:nvGrpSpPr>
        <p:grpSpPr>
          <a:xfrm>
            <a:off x="467544" y="3212976"/>
            <a:ext cx="576064" cy="2736304"/>
            <a:chOff x="683568" y="2564904"/>
            <a:chExt cx="576064" cy="2736304"/>
          </a:xfrm>
        </p:grpSpPr>
        <p:cxnSp>
          <p:nvCxnSpPr>
            <p:cNvPr id="20" name="Přímá spojovací čára 19"/>
            <p:cNvCxnSpPr/>
            <p:nvPr/>
          </p:nvCxnSpPr>
          <p:spPr>
            <a:xfrm>
              <a:off x="683568" y="2564904"/>
              <a:ext cx="0" cy="2736304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šipka 21"/>
            <p:cNvCxnSpPr/>
            <p:nvPr/>
          </p:nvCxnSpPr>
          <p:spPr>
            <a:xfrm>
              <a:off x="683568" y="2996952"/>
              <a:ext cx="576064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šipka 22"/>
            <p:cNvCxnSpPr/>
            <p:nvPr/>
          </p:nvCxnSpPr>
          <p:spPr>
            <a:xfrm>
              <a:off x="683568" y="3573016"/>
              <a:ext cx="576064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ovací šipka 23"/>
            <p:cNvCxnSpPr/>
            <p:nvPr/>
          </p:nvCxnSpPr>
          <p:spPr>
            <a:xfrm>
              <a:off x="683568" y="4149080"/>
              <a:ext cx="576064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ovací šipka 24"/>
            <p:cNvCxnSpPr/>
            <p:nvPr/>
          </p:nvCxnSpPr>
          <p:spPr>
            <a:xfrm>
              <a:off x="683568" y="4725144"/>
              <a:ext cx="576064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šipka 25"/>
            <p:cNvCxnSpPr/>
            <p:nvPr/>
          </p:nvCxnSpPr>
          <p:spPr>
            <a:xfrm>
              <a:off x="683568" y="5301208"/>
              <a:ext cx="576064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34"/>
          <p:cNvGrpSpPr/>
          <p:nvPr/>
        </p:nvGrpSpPr>
        <p:grpSpPr>
          <a:xfrm>
            <a:off x="5724128" y="3573016"/>
            <a:ext cx="432000" cy="2736304"/>
            <a:chOff x="5724128" y="2924944"/>
            <a:chExt cx="432000" cy="2736304"/>
          </a:xfrm>
        </p:grpSpPr>
        <p:cxnSp>
          <p:nvCxnSpPr>
            <p:cNvPr id="30" name="Přímá spojovací čára 29"/>
            <p:cNvCxnSpPr/>
            <p:nvPr/>
          </p:nvCxnSpPr>
          <p:spPr>
            <a:xfrm>
              <a:off x="5724128" y="2924944"/>
              <a:ext cx="0" cy="2736304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šipka 30"/>
            <p:cNvCxnSpPr/>
            <p:nvPr/>
          </p:nvCxnSpPr>
          <p:spPr>
            <a:xfrm>
              <a:off x="5724128" y="3284984"/>
              <a:ext cx="432000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šipka 31"/>
            <p:cNvCxnSpPr/>
            <p:nvPr/>
          </p:nvCxnSpPr>
          <p:spPr>
            <a:xfrm>
              <a:off x="5724128" y="4797152"/>
              <a:ext cx="432000" cy="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Přímá spojovací šipka 37"/>
          <p:cNvCxnSpPr/>
          <p:nvPr/>
        </p:nvCxnSpPr>
        <p:spPr>
          <a:xfrm>
            <a:off x="5724128" y="4509120"/>
            <a:ext cx="432000" cy="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156176" y="5157192"/>
            <a:ext cx="2844000" cy="83099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/>
              <a:t>Geometrická</a:t>
            </a:r>
          </a:p>
          <a:p>
            <a:pPr algn="ctr"/>
            <a:r>
              <a:rPr lang="cs-CZ" sz="2400" b="1" dirty="0" smtClean="0"/>
              <a:t>isomerie</a:t>
            </a:r>
            <a:endParaRPr lang="cs-CZ" sz="24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6156176" y="6093296"/>
            <a:ext cx="284400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Optická isomerie</a:t>
            </a:r>
            <a:endParaRPr lang="cs-CZ" sz="2400" b="1" dirty="0"/>
          </a:p>
        </p:txBody>
      </p:sp>
      <p:cxnSp>
        <p:nvCxnSpPr>
          <p:cNvPr id="42" name="Přímá spojovací šipka 41"/>
          <p:cNvCxnSpPr/>
          <p:nvPr/>
        </p:nvCxnSpPr>
        <p:spPr>
          <a:xfrm>
            <a:off x="5724128" y="6309320"/>
            <a:ext cx="432000" cy="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Optická isomerie</a:t>
            </a:r>
            <a:endParaRPr lang="cs-CZ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00" y="2328773"/>
            <a:ext cx="8784000" cy="445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4427984" y="1844824"/>
            <a:ext cx="4716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>
              <a:buFont typeface="Arial" pitchFamily="34" charset="0"/>
              <a:buChar char="•"/>
            </a:pPr>
            <a:r>
              <a:rPr lang="cs-CZ" sz="3000" dirty="0" smtClean="0"/>
              <a:t>Název pochází od schopnosti některých látek </a:t>
            </a:r>
            <a:r>
              <a:rPr lang="cs-CZ" sz="3000" b="1" dirty="0" smtClean="0"/>
              <a:t>stáčet rovinu polarizovaného světla</a:t>
            </a:r>
            <a:endParaRPr lang="cs-CZ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Polarizované světlo?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76450" y="3905250"/>
            <a:ext cx="70675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DOPT_Obr_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88840"/>
            <a:ext cx="4104456" cy="283402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339752" y="980728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3000" b="1" dirty="0" smtClean="0"/>
              <a:t>Základní charakteristiky nepolarizovaného světla vyjádřeny vektory elektrické a magnetické indukce  </a:t>
            </a:r>
            <a:endParaRPr lang="cs-CZ" sz="3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4653136"/>
            <a:ext cx="4644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hlinkClick r:id="rId4"/>
              </a:rPr>
              <a:t>http://departments.fsv.cvut.cz/k102/doktorske-studium/</a:t>
            </a:r>
          </a:p>
          <a:p>
            <a:r>
              <a:rPr lang="cs-CZ" sz="1400" dirty="0" smtClean="0">
                <a:hlinkClick r:id="rId4"/>
              </a:rPr>
              <a:t>optika-optoelektronika?prezentace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11760" y="6550223"/>
            <a:ext cx="3648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5"/>
              </a:rPr>
              <a:t>http://www.</a:t>
            </a:r>
            <a:r>
              <a:rPr lang="cs-CZ" sz="1400" dirty="0" err="1" smtClean="0">
                <a:hlinkClick r:id="rId5"/>
              </a:rPr>
              <a:t>vscht.cz</a:t>
            </a:r>
            <a:r>
              <a:rPr lang="cs-CZ" sz="1400" dirty="0" smtClean="0">
                <a:hlinkClick r:id="rId5"/>
              </a:rPr>
              <a:t>/lam/</a:t>
            </a:r>
            <a:r>
              <a:rPr lang="cs-CZ" sz="1400" dirty="0" err="1" smtClean="0">
                <a:hlinkClick r:id="rId5"/>
              </a:rPr>
              <a:t>new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SpAnalPL</a:t>
            </a:r>
            <a:r>
              <a:rPr lang="cs-CZ" sz="1400" dirty="0" smtClean="0">
                <a:hlinkClick r:id="rId5"/>
              </a:rPr>
              <a:t>-11.pdf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356992"/>
            <a:ext cx="40171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/>
              <a:t>Princip </a:t>
            </a:r>
            <a:r>
              <a:rPr lang="cs-CZ" sz="3000" b="1" u="sng" dirty="0" smtClean="0"/>
              <a:t>polarizace světla</a:t>
            </a:r>
            <a:endParaRPr lang="cs-CZ" sz="3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Optická isomerie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568952" cy="1684784"/>
          </a:xfrm>
        </p:spPr>
        <p:txBody>
          <a:bodyPr>
            <a:normAutofit fontScale="92500" lnSpcReduction="20000"/>
          </a:bodyPr>
          <a:lstStyle/>
          <a:p>
            <a:pPr marL="360000" indent="-360000"/>
            <a:r>
              <a:rPr lang="cs-CZ" sz="3000" dirty="0" smtClean="0"/>
              <a:t>S optickou isomerií se setkáváme u </a:t>
            </a:r>
            <a:r>
              <a:rPr lang="cs-CZ" sz="3000" b="1" u="sng" dirty="0" smtClean="0">
                <a:solidFill>
                  <a:srgbClr val="FF0000"/>
                </a:solidFill>
              </a:rPr>
              <a:t>CHIRÁLNÍCH</a:t>
            </a:r>
            <a:r>
              <a:rPr lang="cs-CZ" sz="3000" dirty="0" smtClean="0"/>
              <a:t> objektů. (</a:t>
            </a:r>
            <a:r>
              <a:rPr lang="cs-CZ" sz="3000" b="1" dirty="0" smtClean="0"/>
              <a:t>chiralita: odvozeno od řeckého </a:t>
            </a:r>
            <a:r>
              <a:rPr lang="cs-CZ" sz="3000" b="1" i="1" dirty="0" err="1" smtClean="0"/>
              <a:t>cheir</a:t>
            </a:r>
            <a:r>
              <a:rPr lang="cs-CZ" sz="3000" b="1" dirty="0" smtClean="0"/>
              <a:t> – dlaň)</a:t>
            </a:r>
          </a:p>
          <a:p>
            <a:pPr marL="360000" indent="-360000"/>
            <a:r>
              <a:rPr lang="cs-CZ" sz="3000" dirty="0" smtClean="0"/>
              <a:t>„Vzor“ a „obraz“ nejsou ztotožnitelné</a:t>
            </a:r>
            <a:endParaRPr lang="cs-CZ" sz="3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309320"/>
            <a:ext cx="743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fch.vutbr.cz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ictep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studijni</a:t>
            </a:r>
            <a:r>
              <a:rPr lang="cs-CZ" sz="1400" dirty="0" smtClean="0">
                <a:hlinkClick r:id="rId2"/>
              </a:rPr>
              <a:t>_</a:t>
            </a:r>
            <a:r>
              <a:rPr lang="cs-CZ" sz="1400" dirty="0" err="1" smtClean="0">
                <a:hlinkClick r:id="rId2"/>
              </a:rPr>
              <a:t>materialy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Organicka</a:t>
            </a:r>
            <a:r>
              <a:rPr lang="cs-CZ" sz="1400" dirty="0" smtClean="0">
                <a:hlinkClick r:id="rId2"/>
              </a:rPr>
              <a:t>_chemie_1_</a:t>
            </a:r>
            <a:r>
              <a:rPr lang="cs-CZ" sz="1400" dirty="0" err="1" smtClean="0">
                <a:hlinkClick r:id="rId2"/>
              </a:rPr>
              <a:t>pr</a:t>
            </a:r>
            <a:r>
              <a:rPr lang="cs-CZ" sz="1400" dirty="0" smtClean="0">
                <a:hlinkClick r:id="rId2"/>
              </a:rPr>
              <a:t>/04%20Stereochemie.pdf</a:t>
            </a: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068960"/>
            <a:ext cx="4856133" cy="279424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1053" y="2869526"/>
            <a:ext cx="2905125" cy="3362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Optická isomerie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1416"/>
            <a:ext cx="8676456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0" b="1" dirty="0" smtClean="0">
                <a:solidFill>
                  <a:srgbClr val="FC5C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STRUKTURNÍ PŘEDPOKLADY CHIRALITY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9600" dirty="0" smtClean="0">
                <a:cs typeface="Arial" pitchFamily="34" charset="0"/>
              </a:rPr>
              <a:t>Přítomnost: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</a:pPr>
            <a:r>
              <a:rPr lang="cs-CZ" sz="12000" b="1" dirty="0" err="1" smtClean="0">
                <a:cs typeface="Arial" pitchFamily="34" charset="0"/>
              </a:rPr>
              <a:t>stereogenního</a:t>
            </a:r>
            <a:r>
              <a:rPr lang="cs-CZ" sz="12000" b="1" dirty="0" smtClean="0">
                <a:cs typeface="Arial" pitchFamily="34" charset="0"/>
              </a:rPr>
              <a:t> (syn. asymetrického, </a:t>
            </a:r>
            <a:r>
              <a:rPr lang="cs-CZ" sz="12000" b="1" dirty="0" err="1" smtClean="0">
                <a:cs typeface="Arial" pitchFamily="34" charset="0"/>
              </a:rPr>
              <a:t>chirálního</a:t>
            </a:r>
            <a:r>
              <a:rPr lang="cs-CZ" sz="12000" b="1" dirty="0" smtClean="0">
                <a:cs typeface="Arial" pitchFamily="34" charset="0"/>
              </a:rPr>
              <a:t>) centra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</a:pPr>
            <a:r>
              <a:rPr lang="cs-CZ" sz="12000" b="1" dirty="0" smtClean="0">
                <a:cs typeface="Arial" pitchFamily="34" charset="0"/>
              </a:rPr>
              <a:t>celková nesymetrie molekuly.</a:t>
            </a:r>
          </a:p>
          <a:p>
            <a:pPr>
              <a:spcBef>
                <a:spcPts val="0"/>
              </a:spcBef>
              <a:buNone/>
            </a:pPr>
            <a:r>
              <a:rPr lang="cs-CZ" sz="120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Typy chirality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150000"/>
              <a:buNone/>
            </a:pPr>
            <a:r>
              <a:rPr lang="cs-CZ" sz="9600" dirty="0" smtClean="0">
                <a:cs typeface="Arial" pitchFamily="34" charset="0"/>
              </a:rPr>
              <a:t>Přítomnost </a:t>
            </a:r>
            <a:r>
              <a:rPr lang="cs-CZ" sz="9600" dirty="0" err="1" smtClean="0">
                <a:cs typeface="Arial" pitchFamily="34" charset="0"/>
              </a:rPr>
              <a:t>stereogenního</a:t>
            </a:r>
            <a:r>
              <a:rPr lang="cs-CZ" sz="9600" dirty="0" smtClean="0">
                <a:cs typeface="Arial" pitchFamily="34" charset="0"/>
              </a:rPr>
              <a:t> centra (</a:t>
            </a:r>
            <a:r>
              <a:rPr lang="cs-CZ" sz="9600" dirty="0" err="1" smtClean="0">
                <a:cs typeface="Arial" pitchFamily="34" charset="0"/>
              </a:rPr>
              <a:t>chirálního</a:t>
            </a:r>
            <a:r>
              <a:rPr lang="cs-CZ" sz="9600" dirty="0" smtClean="0">
                <a:cs typeface="Arial" pitchFamily="34" charset="0"/>
              </a:rPr>
              <a:t> atomu):</a:t>
            </a:r>
          </a:p>
          <a:p>
            <a:pPr marL="222250">
              <a:lnSpc>
                <a:spcPct val="120000"/>
              </a:lnSpc>
              <a:spcBef>
                <a:spcPts val="0"/>
              </a:spcBef>
            </a:pPr>
            <a:r>
              <a:rPr lang="cs-CZ" sz="12000" b="1" dirty="0" smtClean="0">
                <a:cs typeface="Arial" pitchFamily="34" charset="0"/>
              </a:rPr>
              <a:t>centrální (bodová) chiralita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9600" dirty="0" smtClean="0">
                <a:cs typeface="Arial" pitchFamily="34" charset="0"/>
              </a:rPr>
              <a:t>Celková nesymetrie molekuly:</a:t>
            </a:r>
          </a:p>
          <a:p>
            <a:pPr marL="222250">
              <a:lnSpc>
                <a:spcPct val="120000"/>
              </a:lnSpc>
              <a:spcBef>
                <a:spcPts val="0"/>
              </a:spcBef>
            </a:pPr>
            <a:r>
              <a:rPr lang="cs-CZ" sz="12000" b="1" dirty="0" smtClean="0">
                <a:cs typeface="Arial" pitchFamily="34" charset="0"/>
              </a:rPr>
              <a:t>osová chiralita </a:t>
            </a:r>
          </a:p>
          <a:p>
            <a:pPr marL="222250">
              <a:lnSpc>
                <a:spcPct val="120000"/>
              </a:lnSpc>
              <a:spcBef>
                <a:spcPts val="0"/>
              </a:spcBef>
            </a:pPr>
            <a:r>
              <a:rPr lang="cs-CZ" sz="12000" b="1" dirty="0" err="1" smtClean="0">
                <a:cs typeface="Arial" pitchFamily="34" charset="0"/>
              </a:rPr>
              <a:t>planární</a:t>
            </a:r>
            <a:r>
              <a:rPr lang="cs-CZ" sz="12000" b="1" dirty="0" smtClean="0">
                <a:cs typeface="Arial" pitchFamily="34" charset="0"/>
              </a:rPr>
              <a:t> chiralita</a:t>
            </a:r>
          </a:p>
          <a:p>
            <a:pPr marL="222250">
              <a:lnSpc>
                <a:spcPct val="120000"/>
              </a:lnSpc>
              <a:spcBef>
                <a:spcPts val="0"/>
              </a:spcBef>
            </a:pPr>
            <a:r>
              <a:rPr lang="cs-CZ" sz="12000" b="1" dirty="0" err="1" smtClean="0">
                <a:cs typeface="Arial" pitchFamily="34" charset="0"/>
              </a:rPr>
              <a:t>helikální</a:t>
            </a:r>
            <a:r>
              <a:rPr lang="cs-CZ" sz="12000" b="1" dirty="0" smtClean="0">
                <a:cs typeface="Arial" pitchFamily="34" charset="0"/>
              </a:rPr>
              <a:t> chiralita 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buNone/>
            </a:pPr>
            <a:endParaRPr lang="cs-CZ" sz="5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STEREOGENNÍ (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Chirální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 centrum</a:t>
            </a:r>
            <a:endParaRPr lang="cs-CZ" sz="4000" dirty="0"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691680" y="3362325"/>
          <a:ext cx="5675313" cy="3495675"/>
        </p:xfrm>
        <a:graphic>
          <a:graphicData uri="http://schemas.openxmlformats.org/presentationml/2006/ole">
            <p:oleObj spid="_x0000_s2049" name="ChemSketch" r:id="rId3" imgW="3627000" imgH="223416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43608" y="980728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>
              <a:buFont typeface="Arial" pitchFamily="34" charset="0"/>
              <a:buChar char="•"/>
            </a:pPr>
            <a:r>
              <a:rPr lang="cs-CZ" sz="3000" b="1" dirty="0" err="1" smtClean="0">
                <a:cs typeface="Arial" pitchFamily="34" charset="0"/>
              </a:rPr>
              <a:t>Stereogenním</a:t>
            </a:r>
            <a:r>
              <a:rPr lang="cs-CZ" sz="3000" b="1" dirty="0" smtClean="0">
                <a:cs typeface="Arial" pitchFamily="34" charset="0"/>
              </a:rPr>
              <a:t> centrem</a:t>
            </a:r>
            <a:r>
              <a:rPr lang="cs-CZ" sz="3000" dirty="0" smtClean="0">
                <a:cs typeface="Arial" pitchFamily="34" charset="0"/>
              </a:rPr>
              <a:t> je nejčastěji atom v </a:t>
            </a:r>
            <a:r>
              <a:rPr lang="cs-CZ" sz="3000" b="1" dirty="0" smtClean="0">
                <a:cs typeface="Arial" pitchFamily="34" charset="0"/>
              </a:rPr>
              <a:t>hybridním stavu sp</a:t>
            </a:r>
            <a:r>
              <a:rPr lang="cs-CZ" sz="3000" b="1" baseline="30000" dirty="0" smtClean="0">
                <a:cs typeface="Arial" pitchFamily="34" charset="0"/>
              </a:rPr>
              <a:t>3  </a:t>
            </a:r>
            <a:r>
              <a:rPr lang="cs-CZ" sz="3000" dirty="0" smtClean="0">
                <a:cs typeface="Arial" pitchFamily="34" charset="0"/>
              </a:rPr>
              <a:t>(např. atom uhlíku z něhož vycházejí 4 chemické vazby </a:t>
            </a:r>
            <a:r>
              <a:rPr lang="cs-CZ" sz="3000" dirty="0" smtClean="0">
                <a:cs typeface="Arial" pitchFamily="34" charset="0"/>
                <a:sym typeface="Symbol"/>
              </a:rPr>
              <a:t> do vrcholů </a:t>
            </a:r>
            <a:r>
              <a:rPr lang="cs-CZ" sz="3000" b="1" dirty="0" smtClean="0">
                <a:cs typeface="Arial" pitchFamily="34" charset="0"/>
                <a:sym typeface="Symbol"/>
              </a:rPr>
              <a:t>tetraedru</a:t>
            </a:r>
            <a:r>
              <a:rPr lang="cs-CZ" sz="3000" dirty="0" smtClean="0">
                <a:cs typeface="Arial" pitchFamily="34" charset="0"/>
                <a:sym typeface="Symbol"/>
              </a:rPr>
              <a:t>), a na každé chemické vazbě je navázaný jiný atom nebo skupina atomů</a:t>
            </a:r>
            <a:endParaRPr lang="cs-CZ" sz="3000" baseline="30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STEREOGENNÍ (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Chirální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centrum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922520"/>
          </a:xfrm>
        </p:spPr>
        <p:txBody>
          <a:bodyPr>
            <a:noAutofit/>
          </a:bodyPr>
          <a:lstStyle/>
          <a:p>
            <a:pPr marL="360000" indent="-360000">
              <a:lnSpc>
                <a:spcPct val="150000"/>
              </a:lnSpc>
            </a:pPr>
            <a:r>
              <a:rPr lang="cs-CZ" dirty="0" smtClean="0">
                <a:cs typeface="Arial" pitchFamily="34" charset="0"/>
              </a:rPr>
              <a:t>Obsahuje-li sloučenina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jedno </a:t>
            </a:r>
            <a:r>
              <a:rPr lang="cs-CZ" b="1" dirty="0" err="1" smtClean="0">
                <a:solidFill>
                  <a:srgbClr val="FF0000"/>
                </a:solidFill>
                <a:cs typeface="Arial" pitchFamily="34" charset="0"/>
              </a:rPr>
              <a:t>stereogenní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centrum</a:t>
            </a:r>
            <a:r>
              <a:rPr lang="cs-CZ" dirty="0" smtClean="0">
                <a:cs typeface="Arial" pitchFamily="34" charset="0"/>
              </a:rPr>
              <a:t>, existují vždy dva optické isomery, které jsou svými neztotožnitelnými zrcadlovými obrazy – </a:t>
            </a:r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Enantiomery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(syn. optické antipody)</a:t>
            </a:r>
            <a:r>
              <a:rPr lang="cs-CZ" dirty="0" smtClean="0">
                <a:cs typeface="Arial" pitchFamily="34" charset="0"/>
              </a:rPr>
              <a:t>.</a:t>
            </a:r>
          </a:p>
          <a:p>
            <a:pPr marL="360000" indent="-360000">
              <a:lnSpc>
                <a:spcPct val="150000"/>
              </a:lnSpc>
            </a:pPr>
            <a:r>
              <a:rPr lang="cs-CZ" u="sng" dirty="0" err="1" smtClean="0">
                <a:cs typeface="Arial" pitchFamily="34" charset="0"/>
              </a:rPr>
              <a:t>Enantiomery</a:t>
            </a:r>
            <a:r>
              <a:rPr lang="cs-CZ" u="sng" dirty="0" smtClean="0">
                <a:cs typeface="Arial" pitchFamily="34" charset="0"/>
              </a:rPr>
              <a:t> jsou z hlediska jejich vlastností výjimečné</a:t>
            </a:r>
            <a:r>
              <a:rPr lang="cs-CZ" dirty="0" smtClean="0">
                <a:cs typeface="Arial" pitchFamily="34" charset="0"/>
              </a:rPr>
              <a:t> ve srovnání s ostatními typy isomerií, kde se isomery zásadně liší ve všech chemických a fyzikálních vlastnostech.</a:t>
            </a:r>
            <a:endParaRPr lang="cs-CZ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3445</TotalTime>
  <Words>744</Words>
  <Application>Microsoft Office PowerPoint</Application>
  <PresentationFormat>Předvádění na obrazovce (4:3)</PresentationFormat>
  <Paragraphs>194</Paragraphs>
  <Slides>23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Tok</vt:lpstr>
      <vt:lpstr>ChemSketch</vt:lpstr>
      <vt:lpstr>ACD/3D</vt:lpstr>
      <vt:lpstr>SACHARIDY II.</vt:lpstr>
      <vt:lpstr>Isomerie organických sloučenin</vt:lpstr>
      <vt:lpstr>Rozdělení Isomerie </vt:lpstr>
      <vt:lpstr>Optická isomerie</vt:lpstr>
      <vt:lpstr>Polarizované světlo?</vt:lpstr>
      <vt:lpstr>Optická isomerie</vt:lpstr>
      <vt:lpstr>Optická isomerie</vt:lpstr>
      <vt:lpstr>STEREOGENNÍ (Chirální) centrum</vt:lpstr>
      <vt:lpstr>STEREOGENNÍ (Chirální) centrum</vt:lpstr>
      <vt:lpstr>Vlastnosti enantiomerů</vt:lpstr>
      <vt:lpstr>Enantiomerní aldotriosy</vt:lpstr>
      <vt:lpstr>Sloučeniny s více stereogenními centry</vt:lpstr>
      <vt:lpstr>Sloučeniny s více stereogenními centry</vt:lpstr>
      <vt:lpstr>Příslušnost k D/L „genetické“ řadě monosacharidů</vt:lpstr>
      <vt:lpstr>Přehled D monosacharidů </vt:lpstr>
      <vt:lpstr>Fischerova projekce </vt:lpstr>
      <vt:lpstr>Fischerova projekce </vt:lpstr>
      <vt:lpstr>Absolutní konfigurace</vt:lpstr>
      <vt:lpstr>Cahn–Ingold–Prelogovo pravidlo posloupnosti</vt:lpstr>
      <vt:lpstr>Cahn–Ingold–Prelogovo pravidlo posloupnosti</vt:lpstr>
      <vt:lpstr>Absolutní konfigurace</vt:lpstr>
      <vt:lpstr>Absolutní konfigurace D-glukosy</vt:lpstr>
      <vt:lpstr>Absolutní konfigurace D-glukosy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 I.</dc:title>
  <dc:creator>ucitel</dc:creator>
  <cp:lastModifiedBy>Dell</cp:lastModifiedBy>
  <cp:revision>245</cp:revision>
  <dcterms:created xsi:type="dcterms:W3CDTF">2013-10-01T13:20:32Z</dcterms:created>
  <dcterms:modified xsi:type="dcterms:W3CDTF">2014-09-22T09:08:18Z</dcterms:modified>
</cp:coreProperties>
</file>