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8EF"/>
    <a:srgbClr val="33CC33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29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12" Type="http://schemas.openxmlformats.org/officeDocument/2006/relationships/image" Target="../media/image28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5" Type="http://schemas.openxmlformats.org/officeDocument/2006/relationships/image" Target="../media/image3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Relationship Id="rId14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8.1.2015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8.1.2015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8.1.2015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8.1.2015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8.1.2015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8.1.2015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8.1.2015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8.1.2015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8.1.2015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8.1.2015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8.1.2015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137474-8015-4F72-A45F-E2490DA93350}" type="datetimeFigureOut">
              <a:rPr lang="cs-CZ" smtClean="0"/>
              <a:pPr/>
              <a:t>8.1.2015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8.bin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2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2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Relationship Id="rId14" Type="http://schemas.openxmlformats.org/officeDocument/2006/relationships/oleObject" Target="../embeddings/oleObject20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Black_scorpion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piritobio.com/blog/prodotti-biologici/cotone-biologico-la-svolta-delindia/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Chocolate_agar_1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dventuredeska.blogspot.cz/2012/11/klasifikasi-dari-laminaria-sp-fucus-sp.html" TargetMode="Externa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DNA_molekula_%C5%BEivota_-_%C4%8Desky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polonika.com/wp-content/uploads/2011/10/Hemoglonina-1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b="1" dirty="0" smtClean="0">
                <a:latin typeface="Arial Black" pitchFamily="34" charset="0"/>
              </a:rPr>
              <a:t>SACHARIDY</a:t>
            </a:r>
            <a:br>
              <a:rPr lang="cs-CZ" sz="6600" b="1" dirty="0" smtClean="0">
                <a:latin typeface="Arial Black" pitchFamily="34" charset="0"/>
              </a:rPr>
            </a:br>
            <a:r>
              <a:rPr lang="cs-CZ" sz="3600" b="1" dirty="0" smtClean="0">
                <a:latin typeface="Arial Black" pitchFamily="34" charset="0"/>
              </a:rPr>
              <a:t>I.</a:t>
            </a:r>
            <a:endParaRPr lang="cs-CZ" sz="3600" b="1" dirty="0">
              <a:latin typeface="Arial Black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3933056"/>
            <a:ext cx="6944816" cy="1752600"/>
          </a:xfrm>
        </p:spPr>
        <p:txBody>
          <a:bodyPr anchor="ctr" anchorCtr="0"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Význam sacharidů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Chemická struktura monosacharidů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Rozdělení a přehled monosacharidů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508104" y="630932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smtClean="0"/>
              <a:t>Mgr. Martin Krejčí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704088"/>
            <a:ext cx="6923112" cy="852704"/>
          </a:xfrm>
        </p:spPr>
        <p:txBody>
          <a:bodyPr>
            <a:normAutofit/>
          </a:bodyPr>
          <a:lstStyle/>
          <a:p>
            <a:r>
              <a:rPr lang="cs-CZ" sz="4000" b="1" u="sng" dirty="0" smtClean="0"/>
              <a:t>Význam sacharidů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2861672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Speciální funkce sacharidů:</a:t>
            </a:r>
          </a:p>
          <a:p>
            <a:pPr>
              <a:buNone/>
            </a:pPr>
            <a:r>
              <a:rPr lang="cs-CZ" b="1" dirty="0" smtClean="0"/>
              <a:t>Heparin –</a:t>
            </a:r>
            <a:r>
              <a:rPr lang="cs-CZ" dirty="0" smtClean="0"/>
              <a:t> inhibitor  přeměny protrombinu na trombin =&gt; již v nižších koncentracích brání srážení krve.</a:t>
            </a:r>
          </a:p>
          <a:p>
            <a:pPr>
              <a:buNone/>
            </a:pPr>
            <a:r>
              <a:rPr lang="cs-CZ" b="1" dirty="0" err="1" smtClean="0"/>
              <a:t>Hyaluronát</a:t>
            </a:r>
            <a:r>
              <a:rPr lang="cs-CZ" b="1" dirty="0" smtClean="0"/>
              <a:t> – </a:t>
            </a:r>
            <a:r>
              <a:rPr lang="cs-CZ" dirty="0" smtClean="0"/>
              <a:t>je součástí pojivových, epiteliálních a nervových tkání. Ve velkém množství se nachází v očním sklivci, synoviální tekutině a kůži.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936104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Chemická struktura monosacharidů</a:t>
            </a:r>
            <a:endParaRPr lang="cs-CZ" sz="4000" b="1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67544" y="1916832"/>
          <a:ext cx="2274887" cy="3609975"/>
        </p:xfrm>
        <a:graphic>
          <a:graphicData uri="http://schemas.openxmlformats.org/presentationml/2006/ole">
            <p:oleObj spid="_x0000_s1026" name="ChemSketch" r:id="rId3" imgW="917280" imgH="1456920" progId="ACD.ChemSketch.20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416499" y="1966779"/>
          <a:ext cx="2076450" cy="3627438"/>
        </p:xfrm>
        <a:graphic>
          <a:graphicData uri="http://schemas.openxmlformats.org/presentationml/2006/ole">
            <p:oleObj spid="_x0000_s1027" name="ChemSketch" r:id="rId4" imgW="859680" imgH="1502640" progId="ACD.ChemSketch.20">
              <p:embed/>
            </p:oleObj>
          </a:graphicData>
        </a:graphic>
      </p:graphicFrame>
      <p:sp>
        <p:nvSpPr>
          <p:cNvPr id="7" name="Obdélník 6"/>
          <p:cNvSpPr/>
          <p:nvPr/>
        </p:nvSpPr>
        <p:spPr>
          <a:xfrm>
            <a:off x="374073" y="1772816"/>
            <a:ext cx="2493818" cy="10081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74073" y="2895600"/>
            <a:ext cx="2493818" cy="2008909"/>
          </a:xfrm>
          <a:prstGeom prst="rect">
            <a:avLst/>
          </a:prstGeom>
          <a:solidFill>
            <a:srgbClr val="F8C8EF">
              <a:alpha val="29804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74073" y="4973782"/>
            <a:ext cx="2502024" cy="609600"/>
          </a:xfrm>
          <a:prstGeom prst="rect">
            <a:avLst/>
          </a:prstGeom>
          <a:solidFill>
            <a:schemeClr val="accent5">
              <a:lumMod val="40000"/>
              <a:lumOff val="60000"/>
              <a:alpha val="46000"/>
            </a:schemeClr>
          </a:solidFill>
          <a:ln w="38100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136673" y="2537907"/>
            <a:ext cx="2502024" cy="6096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6141012" y="1846102"/>
            <a:ext cx="2502024" cy="609600"/>
          </a:xfrm>
          <a:prstGeom prst="rect">
            <a:avLst/>
          </a:prstGeom>
          <a:solidFill>
            <a:schemeClr val="accent5">
              <a:lumMod val="40000"/>
              <a:lumOff val="60000"/>
              <a:alpha val="46000"/>
            </a:schemeClr>
          </a:solidFill>
          <a:ln w="38100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6147792" y="4963406"/>
            <a:ext cx="2502024" cy="609600"/>
          </a:xfrm>
          <a:prstGeom prst="rect">
            <a:avLst/>
          </a:prstGeom>
          <a:solidFill>
            <a:schemeClr val="accent5">
              <a:lumMod val="40000"/>
              <a:lumOff val="60000"/>
              <a:alpha val="46000"/>
            </a:schemeClr>
          </a:solidFill>
          <a:ln w="38100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147792" y="3248713"/>
            <a:ext cx="2493818" cy="1641942"/>
          </a:xfrm>
          <a:prstGeom prst="rect">
            <a:avLst/>
          </a:prstGeom>
          <a:solidFill>
            <a:srgbClr val="F8C8EF">
              <a:alpha val="29804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3131840" y="1628800"/>
            <a:ext cx="2736304" cy="1015663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 w="3810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u="sng" dirty="0" smtClean="0"/>
              <a:t>Karbonylová</a:t>
            </a:r>
            <a:r>
              <a:rPr lang="cs-CZ" sz="3200" b="1" dirty="0" smtClean="0"/>
              <a:t> </a:t>
            </a:r>
            <a:r>
              <a:rPr lang="cs-CZ" sz="2800" dirty="0" err="1" smtClean="0"/>
              <a:t>char</a:t>
            </a:r>
            <a:r>
              <a:rPr lang="cs-CZ" sz="2800" dirty="0" smtClean="0"/>
              <a:t>. </a:t>
            </a:r>
            <a:r>
              <a:rPr lang="cs-CZ" sz="2800" dirty="0" err="1" smtClean="0"/>
              <a:t>fční</a:t>
            </a:r>
            <a:r>
              <a:rPr lang="cs-CZ" sz="2800" dirty="0" smtClean="0"/>
              <a:t>. </a:t>
            </a:r>
            <a:r>
              <a:rPr lang="cs-CZ" sz="2800" dirty="0" err="1" smtClean="0"/>
              <a:t>sk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339752" y="5731291"/>
            <a:ext cx="4248471" cy="1015663"/>
          </a:xfrm>
          <a:prstGeom prst="rect">
            <a:avLst/>
          </a:prstGeom>
          <a:solidFill>
            <a:schemeClr val="accent5">
              <a:lumMod val="40000"/>
              <a:lumOff val="60000"/>
              <a:alpha val="46000"/>
            </a:schemeClr>
          </a:solidFill>
          <a:ln w="38100">
            <a:solidFill>
              <a:srgbClr val="33CC3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u="sng" dirty="0" smtClean="0"/>
              <a:t>Primární alkoholová </a:t>
            </a:r>
            <a:r>
              <a:rPr lang="cs-CZ" sz="2800" dirty="0" err="1" smtClean="0"/>
              <a:t>char</a:t>
            </a:r>
            <a:r>
              <a:rPr lang="cs-CZ" sz="2800" dirty="0" smtClean="0"/>
              <a:t>. </a:t>
            </a:r>
            <a:r>
              <a:rPr lang="cs-CZ" sz="2800" dirty="0" err="1" smtClean="0"/>
              <a:t>fční</a:t>
            </a:r>
            <a:r>
              <a:rPr lang="cs-CZ" sz="2800" dirty="0" smtClean="0"/>
              <a:t>. </a:t>
            </a:r>
            <a:r>
              <a:rPr lang="cs-CZ" sz="2800" dirty="0" err="1" smtClean="0"/>
              <a:t>sk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239941" y="3366655"/>
            <a:ext cx="2520280" cy="1569660"/>
          </a:xfrm>
          <a:prstGeom prst="rect">
            <a:avLst/>
          </a:prstGeom>
          <a:solidFill>
            <a:srgbClr val="F8C8EF">
              <a:alpha val="29804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u="sng" dirty="0" smtClean="0"/>
              <a:t>Sekundární</a:t>
            </a:r>
          </a:p>
          <a:p>
            <a:pPr algn="ctr"/>
            <a:r>
              <a:rPr lang="cs-CZ" sz="3200" b="1" u="sng" dirty="0" smtClean="0"/>
              <a:t> alkoholová</a:t>
            </a:r>
          </a:p>
          <a:p>
            <a:pPr algn="ctr"/>
            <a:r>
              <a:rPr lang="cs-CZ" sz="3200" dirty="0" err="1" smtClean="0"/>
              <a:t>char</a:t>
            </a:r>
            <a:r>
              <a:rPr lang="cs-CZ" sz="3200" dirty="0" smtClean="0"/>
              <a:t>. </a:t>
            </a:r>
            <a:r>
              <a:rPr lang="cs-CZ" sz="3200" dirty="0" err="1" smtClean="0"/>
              <a:t>fční</a:t>
            </a:r>
            <a:r>
              <a:rPr lang="cs-CZ" sz="3200" dirty="0" smtClean="0"/>
              <a:t>. </a:t>
            </a:r>
            <a:r>
              <a:rPr lang="cs-CZ" sz="3200" dirty="0" err="1" smtClean="0"/>
              <a:t>sk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cxnSp>
        <p:nvCxnSpPr>
          <p:cNvPr id="19" name="Přímá spojovací šipka 18"/>
          <p:cNvCxnSpPr>
            <a:stCxn id="15" idx="1"/>
            <a:endCxn id="7" idx="3"/>
          </p:cNvCxnSpPr>
          <p:nvPr/>
        </p:nvCxnSpPr>
        <p:spPr>
          <a:xfrm flipH="1">
            <a:off x="2867891" y="2136632"/>
            <a:ext cx="263949" cy="14024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stCxn id="15" idx="3"/>
            <a:endCxn id="10" idx="1"/>
          </p:cNvCxnSpPr>
          <p:nvPr/>
        </p:nvCxnSpPr>
        <p:spPr>
          <a:xfrm>
            <a:off x="5868144" y="2136632"/>
            <a:ext cx="268529" cy="706075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>
            <a:endCxn id="9" idx="3"/>
          </p:cNvCxnSpPr>
          <p:nvPr/>
        </p:nvCxnSpPr>
        <p:spPr>
          <a:xfrm flipH="1" flipV="1">
            <a:off x="2876097" y="5278582"/>
            <a:ext cx="759799" cy="454674"/>
          </a:xfrm>
          <a:prstGeom prst="straightConnector1">
            <a:avLst/>
          </a:prstGeom>
          <a:ln w="38100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endCxn id="12" idx="1"/>
          </p:cNvCxnSpPr>
          <p:nvPr/>
        </p:nvCxnSpPr>
        <p:spPr>
          <a:xfrm flipV="1">
            <a:off x="5364088" y="5268206"/>
            <a:ext cx="783704" cy="465050"/>
          </a:xfrm>
          <a:prstGeom prst="straightConnector1">
            <a:avLst/>
          </a:prstGeom>
          <a:ln w="38100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>
            <a:stCxn id="17" idx="1"/>
            <a:endCxn id="8" idx="3"/>
          </p:cNvCxnSpPr>
          <p:nvPr/>
        </p:nvCxnSpPr>
        <p:spPr>
          <a:xfrm flipH="1" flipV="1">
            <a:off x="2867891" y="3900055"/>
            <a:ext cx="372050" cy="25143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>
            <a:stCxn id="17" idx="3"/>
            <a:endCxn id="13" idx="1"/>
          </p:cNvCxnSpPr>
          <p:nvPr/>
        </p:nvCxnSpPr>
        <p:spPr>
          <a:xfrm flipV="1">
            <a:off x="5760221" y="4069684"/>
            <a:ext cx="387571" cy="8180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179512" y="5666509"/>
            <a:ext cx="2405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D-glukosa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6531674" y="5680364"/>
            <a:ext cx="2288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D-fruktosa</a:t>
            </a:r>
            <a:endParaRPr lang="cs-CZ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Chemická struktura monosacharidů</a:t>
            </a:r>
            <a:endParaRPr lang="cs-CZ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139952" y="1628800"/>
          <a:ext cx="1395059" cy="1296144"/>
        </p:xfrm>
        <a:graphic>
          <a:graphicData uri="http://schemas.openxmlformats.org/presentationml/2006/ole">
            <p:oleObj spid="_x0000_s2050" name="ChemSketch" r:id="rId3" imgW="649080" imgH="603360" progId="ACD.ChemSketch.20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707904" y="4509120"/>
          <a:ext cx="1835416" cy="464662"/>
        </p:xfrm>
        <a:graphic>
          <a:graphicData uri="http://schemas.openxmlformats.org/presentationml/2006/ole">
            <p:oleObj spid="_x0000_s2052" name="ChemSketch" r:id="rId4" imgW="877680" imgH="222480" progId="ACD.ChemSketch.20">
              <p:embed/>
            </p:oleObj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39552" y="2060848"/>
            <a:ext cx="2952328" cy="13234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u="sng" dirty="0" smtClean="0">
                <a:solidFill>
                  <a:srgbClr val="FF0000"/>
                </a:solidFill>
              </a:rPr>
              <a:t>Karbonylová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charakteristická funkční skupina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063356" y="1491177"/>
            <a:ext cx="2700000" cy="13234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u="sng" dirty="0" smtClean="0">
                <a:solidFill>
                  <a:srgbClr val="FF0000"/>
                </a:solidFill>
              </a:rPr>
              <a:t>Aldehydická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charakteristická funkční skupina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2924944"/>
            <a:ext cx="2700000" cy="13234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u="sng" dirty="0" smtClean="0">
                <a:solidFill>
                  <a:srgbClr val="FF0000"/>
                </a:solidFill>
              </a:rPr>
              <a:t>Ketonická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charakteristická funkční skupina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cxnSp>
        <p:nvCxnSpPr>
          <p:cNvPr id="13" name="Přímá spojovací šipka 12"/>
          <p:cNvCxnSpPr/>
          <p:nvPr/>
        </p:nvCxnSpPr>
        <p:spPr>
          <a:xfrm flipH="1">
            <a:off x="5580112" y="2348880"/>
            <a:ext cx="504000" cy="84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H="1">
            <a:off x="5580112" y="3717032"/>
            <a:ext cx="504000" cy="84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6084168" y="4365104"/>
            <a:ext cx="2700000" cy="23083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u="sng" dirty="0" smtClean="0">
                <a:solidFill>
                  <a:srgbClr val="FF0000"/>
                </a:solidFill>
              </a:rPr>
              <a:t>Primární hydroxylová (alkoholová)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charakteristická funkční skupina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cxnSp>
        <p:nvCxnSpPr>
          <p:cNvPr id="16" name="Přímá spojovací šipka 15"/>
          <p:cNvCxnSpPr/>
          <p:nvPr/>
        </p:nvCxnSpPr>
        <p:spPr>
          <a:xfrm flipH="1">
            <a:off x="5580112" y="4725144"/>
            <a:ext cx="504000" cy="84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23528" y="4365104"/>
            <a:ext cx="2664296" cy="23083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u="sng" dirty="0" smtClean="0">
                <a:solidFill>
                  <a:srgbClr val="FF0000"/>
                </a:solidFill>
              </a:rPr>
              <a:t>Sekundární hydroxylová (alkoholová)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charakteristická funkční skupina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cxnSp>
        <p:nvCxnSpPr>
          <p:cNvPr id="18" name="Přímá spojovací šipka 17"/>
          <p:cNvCxnSpPr/>
          <p:nvPr/>
        </p:nvCxnSpPr>
        <p:spPr>
          <a:xfrm>
            <a:off x="2987824" y="5949280"/>
            <a:ext cx="504000" cy="84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flipV="1">
            <a:off x="3491880" y="2204864"/>
            <a:ext cx="504000" cy="14401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>
            <a:off x="3491880" y="3284984"/>
            <a:ext cx="504000" cy="2160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839287" y="5286077"/>
          <a:ext cx="1735138" cy="1311275"/>
        </p:xfrm>
        <a:graphic>
          <a:graphicData uri="http://schemas.openxmlformats.org/presentationml/2006/ole">
            <p:oleObj spid="_x0000_s2054" name="ChemSketch" r:id="rId5" imgW="780120" imgH="588240" progId="ACD.ChemSketch.20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087929" y="3133725"/>
          <a:ext cx="1479550" cy="1309688"/>
        </p:xfrm>
        <a:graphic>
          <a:graphicData uri="http://schemas.openxmlformats.org/presentationml/2006/ole">
            <p:oleObj spid="_x0000_s2055" name="ChemSketch" r:id="rId6" imgW="664560" imgH="58824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8229600" cy="710952"/>
          </a:xfrm>
        </p:spPr>
        <p:txBody>
          <a:bodyPr>
            <a:normAutofit/>
          </a:bodyPr>
          <a:lstStyle/>
          <a:p>
            <a:r>
              <a:rPr lang="cs-CZ" sz="4000" b="1" u="sng" dirty="0" smtClean="0"/>
              <a:t>Chemická struktura monosacharidů</a:t>
            </a:r>
            <a:endParaRPr lang="cs-CZ" sz="4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91" y="1356856"/>
            <a:ext cx="5554960" cy="676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Nejjednodušší monosacharidy:</a:t>
            </a:r>
            <a:endParaRPr lang="cs-CZ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12" name="Skupina 11"/>
          <p:cNvGrpSpPr/>
          <p:nvPr/>
        </p:nvGrpSpPr>
        <p:grpSpPr>
          <a:xfrm>
            <a:off x="966295" y="1938338"/>
            <a:ext cx="2917145" cy="2719863"/>
            <a:chOff x="960659" y="2636912"/>
            <a:chExt cx="2917145" cy="2719863"/>
          </a:xfrm>
        </p:grpSpPr>
        <p:graphicFrame>
          <p:nvGraphicFramePr>
            <p:cNvPr id="3073" name="Object 1"/>
            <p:cNvGraphicFramePr>
              <a:graphicFrameLocks noChangeAspect="1"/>
            </p:cNvGraphicFramePr>
            <p:nvPr/>
          </p:nvGraphicFramePr>
          <p:xfrm>
            <a:off x="1259632" y="2636912"/>
            <a:ext cx="2335213" cy="2189162"/>
          </p:xfrm>
          <a:graphic>
            <a:graphicData uri="http://schemas.openxmlformats.org/presentationml/2006/ole">
              <p:oleObj spid="_x0000_s3073" name="ChemSketch" r:id="rId3" imgW="917448" imgH="856488" progId="ACD.ChemSketch.20">
                <p:embed/>
              </p:oleObj>
            </a:graphicData>
          </a:graphic>
        </p:graphicFrame>
        <p:sp>
          <p:nvSpPr>
            <p:cNvPr id="10" name="TextovéPole 9"/>
            <p:cNvSpPr txBox="1"/>
            <p:nvPr/>
          </p:nvSpPr>
          <p:spPr>
            <a:xfrm>
              <a:off x="960659" y="4772000"/>
              <a:ext cx="291714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FF0000"/>
                  </a:solidFill>
                </a:rPr>
                <a:t>D-glyceraldehyd</a:t>
              </a:r>
              <a:endParaRPr lang="cs-CZ" sz="3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5067346" y="1950445"/>
            <a:ext cx="3052567" cy="2674611"/>
            <a:chOff x="5203241" y="2636912"/>
            <a:chExt cx="3052567" cy="2674611"/>
          </a:xfrm>
        </p:grpSpPr>
        <p:graphicFrame>
          <p:nvGraphicFramePr>
            <p:cNvPr id="3076" name="Object 4"/>
            <p:cNvGraphicFramePr>
              <a:graphicFrameLocks noChangeAspect="1"/>
            </p:cNvGraphicFramePr>
            <p:nvPr/>
          </p:nvGraphicFramePr>
          <p:xfrm>
            <a:off x="5796136" y="2636912"/>
            <a:ext cx="1666875" cy="2174875"/>
          </p:xfrm>
          <a:graphic>
            <a:graphicData uri="http://schemas.openxmlformats.org/presentationml/2006/ole">
              <p:oleObj spid="_x0000_s3076" name="ChemSketch" r:id="rId4" imgW="557784" imgH="731520" progId="ACD.ChemSketch.20">
                <p:embed/>
              </p:oleObj>
            </a:graphicData>
          </a:graphic>
        </p:graphicFrame>
        <p:sp>
          <p:nvSpPr>
            <p:cNvPr id="11" name="TextovéPole 10"/>
            <p:cNvSpPr txBox="1"/>
            <p:nvPr/>
          </p:nvSpPr>
          <p:spPr>
            <a:xfrm>
              <a:off x="5203241" y="4726748"/>
              <a:ext cx="305256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err="1" smtClean="0">
                  <a:solidFill>
                    <a:srgbClr val="FF0000"/>
                  </a:solidFill>
                </a:rPr>
                <a:t>Dihydroxyaceton</a:t>
              </a:r>
              <a:endParaRPr lang="cs-CZ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4" name="TextovéPole 13"/>
          <p:cNvSpPr txBox="1"/>
          <p:nvPr/>
        </p:nvSpPr>
        <p:spPr>
          <a:xfrm>
            <a:off x="467544" y="4795897"/>
            <a:ext cx="7890023" cy="193899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60000" indent="-360000">
              <a:buFont typeface="Arial" pitchFamily="34" charset="0"/>
              <a:buChar char="•"/>
            </a:pPr>
            <a:r>
              <a:rPr lang="cs-CZ" sz="3000" dirty="0" smtClean="0"/>
              <a:t>Monosacharidy lze považovat za</a:t>
            </a:r>
          </a:p>
          <a:p>
            <a:pPr marL="355600"/>
            <a:r>
              <a:rPr lang="cs-CZ" sz="3000" b="1" dirty="0" err="1" smtClean="0">
                <a:solidFill>
                  <a:srgbClr val="FF0000"/>
                </a:solidFill>
              </a:rPr>
              <a:t>polyhydroxykarbonylové</a:t>
            </a:r>
            <a:r>
              <a:rPr lang="cs-CZ" sz="3000" b="1" dirty="0" smtClean="0">
                <a:solidFill>
                  <a:srgbClr val="FF0000"/>
                </a:solidFill>
              </a:rPr>
              <a:t> sloučeniny</a:t>
            </a:r>
            <a:r>
              <a:rPr lang="cs-CZ" sz="3000" dirty="0" smtClean="0"/>
              <a:t>.</a:t>
            </a:r>
          </a:p>
          <a:p>
            <a:pPr marL="360000" indent="-360000">
              <a:buFont typeface="Arial" pitchFamily="34" charset="0"/>
              <a:buChar char="•"/>
            </a:pPr>
            <a:r>
              <a:rPr lang="cs-CZ" sz="3000" b="1" dirty="0" smtClean="0"/>
              <a:t>Minimálně</a:t>
            </a:r>
            <a:r>
              <a:rPr lang="cs-CZ" sz="3000" dirty="0" smtClean="0"/>
              <a:t> </a:t>
            </a:r>
            <a:r>
              <a:rPr lang="cs-CZ" sz="3000" b="1" dirty="0" smtClean="0"/>
              <a:t>dvě</a:t>
            </a:r>
            <a:r>
              <a:rPr lang="cs-CZ" sz="3000" dirty="0" smtClean="0"/>
              <a:t> hydroxylové (alkoholové)</a:t>
            </a:r>
          </a:p>
          <a:p>
            <a:pPr marL="355600"/>
            <a:r>
              <a:rPr lang="cs-CZ" sz="3000" dirty="0" smtClean="0"/>
              <a:t>charakteristické funkční skupiny.</a:t>
            </a:r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cs typeface="Arial" pitchFamily="34" charset="0"/>
              </a:rPr>
              <a:t>Rozdělení a přehled monosacharidů</a:t>
            </a:r>
            <a:endParaRPr lang="cs-CZ" sz="40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1556792"/>
            <a:ext cx="19602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Sacharidy</a:t>
            </a:r>
            <a:endParaRPr lang="cs-CZ" sz="30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267744" y="1556792"/>
            <a:ext cx="29928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Monosacharidy</a:t>
            </a:r>
          </a:p>
          <a:p>
            <a:pPr algn="ctr"/>
            <a:r>
              <a:rPr lang="cs-CZ" sz="2400" b="1" dirty="0" smtClean="0"/>
              <a:t>(1 molekula)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547289" y="1528325"/>
            <a:ext cx="325935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b="1" dirty="0" err="1" smtClean="0">
                <a:solidFill>
                  <a:srgbClr val="FF0000"/>
                </a:solidFill>
              </a:rPr>
              <a:t>Aldosy</a:t>
            </a:r>
            <a:r>
              <a:rPr lang="cs-CZ" sz="3000" b="1" dirty="0" smtClean="0">
                <a:solidFill>
                  <a:srgbClr val="FF0000"/>
                </a:solidFill>
              </a:rPr>
              <a:t>, ketosy</a:t>
            </a:r>
          </a:p>
          <a:p>
            <a:r>
              <a:rPr lang="cs-CZ" sz="2000" dirty="0" smtClean="0"/>
              <a:t>(podle typu nejnadřazenější</a:t>
            </a:r>
          </a:p>
          <a:p>
            <a:r>
              <a:rPr lang="cs-CZ" sz="2000" dirty="0" err="1" smtClean="0"/>
              <a:t>char</a:t>
            </a:r>
            <a:r>
              <a:rPr lang="cs-CZ" sz="2000" dirty="0" smtClean="0"/>
              <a:t>. </a:t>
            </a:r>
            <a:r>
              <a:rPr lang="cs-CZ" sz="2000" dirty="0" err="1" smtClean="0"/>
              <a:t>fční</a:t>
            </a:r>
            <a:r>
              <a:rPr lang="cs-CZ" sz="2000" dirty="0" smtClean="0"/>
              <a:t>. </a:t>
            </a:r>
            <a:r>
              <a:rPr lang="cs-CZ" sz="2000" dirty="0" err="1" smtClean="0"/>
              <a:t>sk</a:t>
            </a:r>
            <a:r>
              <a:rPr lang="cs-CZ" sz="2000" dirty="0" smtClean="0"/>
              <a:t>.)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561626" y="2824469"/>
            <a:ext cx="304365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Triosy, tetrosy,</a:t>
            </a:r>
          </a:p>
          <a:p>
            <a:r>
              <a:rPr lang="cs-CZ" sz="3000" b="1" dirty="0" smtClean="0">
                <a:solidFill>
                  <a:srgbClr val="FF0000"/>
                </a:solidFill>
              </a:rPr>
              <a:t>pentosy, hexosy</a:t>
            </a:r>
          </a:p>
          <a:p>
            <a:r>
              <a:rPr lang="cs-CZ" sz="2000" dirty="0" smtClean="0"/>
              <a:t>(podle počtu atomů C</a:t>
            </a:r>
          </a:p>
          <a:p>
            <a:r>
              <a:rPr lang="cs-CZ" sz="2000" dirty="0" smtClean="0"/>
              <a:t>uhlíkatého skeletu)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508104" y="4581128"/>
            <a:ext cx="3817905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Deriváty </a:t>
            </a:r>
            <a:r>
              <a:rPr lang="cs-CZ" sz="3000" b="1" dirty="0" err="1" smtClean="0">
                <a:solidFill>
                  <a:srgbClr val="FF0000"/>
                </a:solidFill>
              </a:rPr>
              <a:t>monosach</a:t>
            </a:r>
            <a:r>
              <a:rPr lang="cs-CZ" sz="30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2000" dirty="0" smtClean="0"/>
              <a:t> ( alkoholy, kyseliny, estery,</a:t>
            </a:r>
          </a:p>
          <a:p>
            <a:r>
              <a:rPr lang="cs-CZ" sz="2000" dirty="0" err="1" smtClean="0"/>
              <a:t>deoxysacharidy</a:t>
            </a:r>
            <a:r>
              <a:rPr lang="cs-CZ" sz="2000" dirty="0" smtClean="0"/>
              <a:t>,</a:t>
            </a:r>
          </a:p>
          <a:p>
            <a:r>
              <a:rPr lang="cs-CZ" sz="2000" dirty="0" err="1" smtClean="0"/>
              <a:t>aminosacharidy</a:t>
            </a:r>
            <a:r>
              <a:rPr lang="cs-CZ" sz="2000" dirty="0" smtClean="0"/>
              <a:t> apod.)</a:t>
            </a:r>
            <a:endParaRPr lang="cs-CZ" sz="2000" dirty="0"/>
          </a:p>
        </p:txBody>
      </p:sp>
      <p:sp>
        <p:nvSpPr>
          <p:cNvPr id="18" name="Obdélník 17"/>
          <p:cNvSpPr/>
          <p:nvPr/>
        </p:nvSpPr>
        <p:spPr>
          <a:xfrm>
            <a:off x="2339752" y="5661248"/>
            <a:ext cx="2715808" cy="14157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000" b="1" dirty="0" smtClean="0"/>
              <a:t>Polysacharidy</a:t>
            </a:r>
          </a:p>
          <a:p>
            <a:pPr algn="ctr"/>
            <a:r>
              <a:rPr lang="cs-CZ" sz="2400" b="1" dirty="0" smtClean="0"/>
              <a:t>(&gt;10 molekul)</a:t>
            </a:r>
          </a:p>
          <a:p>
            <a:endParaRPr lang="cs-CZ" sz="3200" b="1" dirty="0">
              <a:solidFill>
                <a:srgbClr val="FF0000"/>
              </a:solidFill>
            </a:endParaRPr>
          </a:p>
        </p:txBody>
      </p:sp>
      <p:cxnSp>
        <p:nvCxnSpPr>
          <p:cNvPr id="24" name="Přímá spojovací čára 23"/>
          <p:cNvCxnSpPr/>
          <p:nvPr/>
        </p:nvCxnSpPr>
        <p:spPr>
          <a:xfrm>
            <a:off x="5211260" y="4985305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/>
          <p:nvPr/>
        </p:nvCxnSpPr>
        <p:spPr>
          <a:xfrm flipH="1">
            <a:off x="5226689" y="1843791"/>
            <a:ext cx="32568" cy="31558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259257" y="3139935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5259257" y="1843791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čára 41"/>
          <p:cNvCxnSpPr/>
          <p:nvPr/>
        </p:nvCxnSpPr>
        <p:spPr>
          <a:xfrm flipH="1">
            <a:off x="1971675" y="1860045"/>
            <a:ext cx="3499" cy="41721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/>
          <p:nvPr/>
        </p:nvCxnSpPr>
        <p:spPr>
          <a:xfrm>
            <a:off x="1979712" y="1844824"/>
            <a:ext cx="39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>
            <a:off x="1979712" y="6021288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>
            <a:off x="1979712" y="4221088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>
            <a:off x="2315741" y="3900488"/>
            <a:ext cx="293843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000" b="1" dirty="0" smtClean="0"/>
              <a:t>Oligosacharidy</a:t>
            </a:r>
          </a:p>
          <a:p>
            <a:pPr algn="ctr"/>
            <a:r>
              <a:rPr lang="cs-CZ" sz="2400" b="1" dirty="0" smtClean="0"/>
              <a:t>(2 – 10  molekul)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8229600" cy="85496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cs typeface="Arial" pitchFamily="34" charset="0"/>
              </a:rPr>
              <a:t>Rozdělení a přehled monosacharidů</a:t>
            </a:r>
            <a:endParaRPr lang="cs-CZ" sz="40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1556792"/>
            <a:ext cx="19602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Sacharidy</a:t>
            </a:r>
            <a:endParaRPr lang="cs-CZ" sz="30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 flipH="1">
            <a:off x="1979712" y="1844824"/>
            <a:ext cx="3499" cy="41721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>
            <a:off x="1987749" y="1829603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987749" y="6006067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1987749" y="288550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/>
        </p:nvSpPr>
        <p:spPr>
          <a:xfrm>
            <a:off x="2323778" y="2564904"/>
            <a:ext cx="293843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Oligosacharidy</a:t>
            </a:r>
          </a:p>
          <a:p>
            <a:pPr algn="ctr"/>
            <a:r>
              <a:rPr lang="cs-CZ" sz="2400" b="1" dirty="0" smtClean="0"/>
              <a:t>(2 – 10  molekul)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339752" y="1556792"/>
            <a:ext cx="32403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000" b="1" dirty="0" smtClean="0"/>
              <a:t>Monosacharidy</a:t>
            </a:r>
          </a:p>
          <a:p>
            <a:pPr algn="ctr"/>
            <a:r>
              <a:rPr lang="cs-CZ" sz="2400" b="1" dirty="0" smtClean="0"/>
              <a:t>(1 molekula)</a:t>
            </a:r>
            <a:endParaRPr lang="cs-CZ" sz="2400" b="1" dirty="0"/>
          </a:p>
        </p:txBody>
      </p:sp>
      <p:sp>
        <p:nvSpPr>
          <p:cNvPr id="12" name="Obdélník 11"/>
          <p:cNvSpPr/>
          <p:nvPr/>
        </p:nvSpPr>
        <p:spPr>
          <a:xfrm>
            <a:off x="2347780" y="5694218"/>
            <a:ext cx="28002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000" b="1" dirty="0" smtClean="0"/>
              <a:t>Polysacharidy</a:t>
            </a:r>
          </a:p>
          <a:p>
            <a:pPr algn="ctr"/>
            <a:r>
              <a:rPr lang="cs-CZ" sz="2400" b="1" dirty="0" smtClean="0"/>
              <a:t>(&gt;10 molekul)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5436096" y="2852936"/>
            <a:ext cx="0" cy="27363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5436096" y="285293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5729475" y="2516882"/>
            <a:ext cx="3527248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Disacharidy</a:t>
            </a:r>
          </a:p>
          <a:p>
            <a:r>
              <a:rPr lang="cs-CZ" sz="2400" b="1" dirty="0" smtClean="0"/>
              <a:t>maltosa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isomaltosa</a:t>
            </a:r>
            <a:r>
              <a:rPr lang="cs-CZ" sz="2400" b="1" dirty="0" smtClean="0"/>
              <a:t>,</a:t>
            </a:r>
          </a:p>
          <a:p>
            <a:r>
              <a:rPr lang="cs-CZ" sz="2400" b="1" dirty="0" smtClean="0"/>
              <a:t> sacharosa, laktosa atd.</a:t>
            </a:r>
            <a:endParaRPr lang="cs-CZ" sz="2400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740700" y="3730822"/>
            <a:ext cx="22677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b="1" dirty="0" err="1" smtClean="0">
                <a:solidFill>
                  <a:srgbClr val="FF0000"/>
                </a:solidFill>
              </a:rPr>
              <a:t>Triacharidy</a:t>
            </a:r>
          </a:p>
          <a:p>
            <a:r>
              <a:rPr lang="cs-CZ" sz="2400" b="1" dirty="0" smtClean="0"/>
              <a:t>rafinosa</a:t>
            </a:r>
            <a:endParaRPr lang="cs-CZ" sz="2400" b="1" dirty="0" smtClean="0"/>
          </a:p>
        </p:txBody>
      </p:sp>
      <p:sp>
        <p:nvSpPr>
          <p:cNvPr id="18" name="TextovéPole 17"/>
          <p:cNvSpPr txBox="1"/>
          <p:nvPr/>
        </p:nvSpPr>
        <p:spPr>
          <a:xfrm>
            <a:off x="5736761" y="4770960"/>
            <a:ext cx="28623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b="1" dirty="0" err="1" smtClean="0">
                <a:solidFill>
                  <a:srgbClr val="FF0000"/>
                </a:solidFill>
              </a:rPr>
              <a:t>Tetrasacharidy</a:t>
            </a:r>
            <a:endParaRPr lang="cs-CZ" sz="3000" b="1" dirty="0">
              <a:solidFill>
                <a:srgbClr val="FF0000"/>
              </a:solidFill>
            </a:endParaRPr>
          </a:p>
        </p:txBody>
      </p:sp>
      <p:cxnSp>
        <p:nvCxnSpPr>
          <p:cNvPr id="19" name="Přímá spojovací čára 18"/>
          <p:cNvCxnSpPr/>
          <p:nvPr/>
        </p:nvCxnSpPr>
        <p:spPr>
          <a:xfrm>
            <a:off x="5432525" y="4050813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5436096" y="508518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704088"/>
            <a:ext cx="7787208" cy="780696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cs typeface="Arial" pitchFamily="34" charset="0"/>
              </a:rPr>
              <a:t>Rozdělení a přehled monosacharidů</a:t>
            </a:r>
            <a:endParaRPr lang="cs-CZ" sz="40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1556792"/>
            <a:ext cx="19602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Sacharidy</a:t>
            </a:r>
            <a:endParaRPr lang="cs-CZ" sz="30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 flipH="1">
            <a:off x="1979712" y="1844824"/>
            <a:ext cx="3500" cy="21602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>
            <a:off x="1987749" y="1829603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979712" y="40050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1987749" y="288550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/>
        </p:nvSpPr>
        <p:spPr>
          <a:xfrm>
            <a:off x="2323778" y="2564904"/>
            <a:ext cx="293843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000" b="1" dirty="0" smtClean="0"/>
              <a:t>Oligosacharidy</a:t>
            </a:r>
          </a:p>
          <a:p>
            <a:pPr algn="ctr"/>
            <a:r>
              <a:rPr lang="cs-CZ" sz="2400" b="1" dirty="0" smtClean="0"/>
              <a:t>(2 – 10  molekul)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339752" y="1556792"/>
            <a:ext cx="31683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000" b="1" dirty="0" smtClean="0"/>
              <a:t>Monosacharidy</a:t>
            </a:r>
          </a:p>
          <a:p>
            <a:pPr algn="ctr"/>
            <a:r>
              <a:rPr lang="cs-CZ" sz="2400" b="1" dirty="0" smtClean="0"/>
              <a:t>(1 molekula)</a:t>
            </a:r>
            <a:endParaRPr lang="cs-CZ" sz="2400" b="1" dirty="0"/>
          </a:p>
        </p:txBody>
      </p:sp>
      <p:sp>
        <p:nvSpPr>
          <p:cNvPr id="11" name="Obdélník 10"/>
          <p:cNvSpPr/>
          <p:nvPr/>
        </p:nvSpPr>
        <p:spPr>
          <a:xfrm>
            <a:off x="2339752" y="3645024"/>
            <a:ext cx="2736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Polysacharidy</a:t>
            </a:r>
          </a:p>
          <a:p>
            <a:pPr algn="ctr"/>
            <a:r>
              <a:rPr lang="cs-CZ" sz="2400" b="1" dirty="0" smtClean="0"/>
              <a:t>(&gt;10 molekul)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5076056" y="393305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5076056" y="544522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5076056" y="3933056"/>
            <a:ext cx="0" cy="1512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5412662" y="3651661"/>
            <a:ext cx="3522759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b="1" dirty="0" err="1" smtClean="0">
                <a:solidFill>
                  <a:srgbClr val="FF0000"/>
                </a:solidFill>
              </a:rPr>
              <a:t>Homoglykany</a:t>
            </a:r>
            <a:endParaRPr lang="cs-CZ" sz="3000" b="1" dirty="0" smtClean="0">
              <a:solidFill>
                <a:srgbClr val="FF0000"/>
              </a:solidFill>
            </a:endParaRPr>
          </a:p>
          <a:p>
            <a:r>
              <a:rPr lang="cs-CZ" sz="2400" b="1" dirty="0" smtClean="0"/>
              <a:t>(</a:t>
            </a:r>
            <a:r>
              <a:rPr lang="cs-CZ" sz="2400" b="1" dirty="0" err="1" smtClean="0"/>
              <a:t>amylosa</a:t>
            </a:r>
            <a:r>
              <a:rPr lang="cs-CZ" sz="2400" b="1" dirty="0" smtClean="0"/>
              <a:t>,amylopektin,</a:t>
            </a:r>
          </a:p>
          <a:p>
            <a:r>
              <a:rPr lang="cs-CZ" sz="2400" b="1" dirty="0" smtClean="0"/>
              <a:t>glykogen)</a:t>
            </a:r>
            <a:endParaRPr lang="cs-CZ" sz="24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413415" y="5165764"/>
            <a:ext cx="3820148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b="1" dirty="0" err="1" smtClean="0">
                <a:solidFill>
                  <a:srgbClr val="FF0000"/>
                </a:solidFill>
              </a:rPr>
              <a:t>Heteroglykany</a:t>
            </a:r>
            <a:endParaRPr lang="cs-CZ" sz="3000" b="1" dirty="0" smtClean="0">
              <a:solidFill>
                <a:srgbClr val="FF0000"/>
              </a:solidFill>
            </a:endParaRPr>
          </a:p>
          <a:p>
            <a:r>
              <a:rPr lang="cs-CZ" sz="2400" b="1" dirty="0" smtClean="0"/>
              <a:t>(</a:t>
            </a:r>
            <a:r>
              <a:rPr lang="cs-CZ" sz="2400" b="1" dirty="0" err="1" smtClean="0"/>
              <a:t>glykosaminoglykany</a:t>
            </a:r>
            <a:endParaRPr lang="cs-CZ" sz="2400" b="1" dirty="0" smtClean="0"/>
          </a:p>
          <a:p>
            <a:r>
              <a:rPr lang="cs-CZ" sz="2400" b="1" dirty="0" smtClean="0"/>
              <a:t>syn. </a:t>
            </a:r>
            <a:r>
              <a:rPr lang="cs-CZ" sz="2400" b="1" dirty="0" smtClean="0"/>
              <a:t>mukopolysacharidy</a:t>
            </a:r>
            <a:r>
              <a:rPr lang="cs-CZ" sz="2400" b="1" dirty="0" smtClean="0"/>
              <a:t>)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0"/>
            <a:ext cx="5400600" cy="114300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cs typeface="Arial" pitchFamily="34" charset="0"/>
              </a:rPr>
              <a:t>Přehled monosacharidů</a:t>
            </a:r>
            <a:endParaRPr lang="cs-CZ" sz="40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6735545" y="980728"/>
            <a:ext cx="1904689" cy="58477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D-</a:t>
            </a:r>
            <a:r>
              <a:rPr lang="cs-CZ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aldosy</a:t>
            </a:r>
            <a:endParaRPr lang="cs-CZ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1835696" y="2132856"/>
          <a:ext cx="804863" cy="1057275"/>
        </p:xfrm>
        <a:graphic>
          <a:graphicData uri="http://schemas.openxmlformats.org/presentationml/2006/ole">
            <p:oleObj spid="_x0000_s26627" name="ChemSketch" r:id="rId3" imgW="804600" imgH="1057680" progId="ACD.ChemSketch.20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6228184" y="2132856"/>
          <a:ext cx="923925" cy="1057275"/>
        </p:xfrm>
        <a:graphic>
          <a:graphicData uri="http://schemas.openxmlformats.org/presentationml/2006/ole">
            <p:oleObj spid="_x0000_s26628" name="ChemSketch" r:id="rId4" imgW="923400" imgH="1057680" progId="ACD.ChemSketch.20">
              <p:embed/>
            </p:oleObj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827584" y="3501008"/>
          <a:ext cx="804863" cy="1228725"/>
        </p:xfrm>
        <a:graphic>
          <a:graphicData uri="http://schemas.openxmlformats.org/presentationml/2006/ole">
            <p:oleObj spid="_x0000_s26629" name="ChemSketch" r:id="rId5" imgW="804600" imgH="1228320" progId="ACD.ChemSketch.20">
              <p:embed/>
            </p:oleObj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2843808" y="3501008"/>
          <a:ext cx="923925" cy="1228725"/>
        </p:xfrm>
        <a:graphic>
          <a:graphicData uri="http://schemas.openxmlformats.org/presentationml/2006/ole">
            <p:oleObj spid="_x0000_s26630" name="ChemSketch" r:id="rId6" imgW="923400" imgH="1228320" progId="ACD.ChemSketch.20">
              <p:embed/>
            </p:oleObj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5148064" y="3501008"/>
          <a:ext cx="923925" cy="1228725"/>
        </p:xfrm>
        <a:graphic>
          <a:graphicData uri="http://schemas.openxmlformats.org/presentationml/2006/ole">
            <p:oleObj spid="_x0000_s26631" name="ChemSketch" r:id="rId7" imgW="923400" imgH="1228320" progId="ACD.ChemSketch.20">
              <p:embed/>
            </p:oleObj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7380312" y="3501008"/>
          <a:ext cx="923925" cy="1228725"/>
        </p:xfrm>
        <a:graphic>
          <a:graphicData uri="http://schemas.openxmlformats.org/presentationml/2006/ole">
            <p:oleObj spid="_x0000_s26632" name="ChemSketch" r:id="rId8" imgW="923400" imgH="1228320" progId="ACD.ChemSketch.20">
              <p:embed/>
            </p:oleObj>
          </a:graphicData>
        </a:graphic>
      </p:graphicFrame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251520" y="5013176"/>
          <a:ext cx="798513" cy="1457325"/>
        </p:xfrm>
        <a:graphic>
          <a:graphicData uri="http://schemas.openxmlformats.org/presentationml/2006/ole">
            <p:oleObj spid="_x0000_s26633" name="ChemSketch" r:id="rId9" imgW="798480" imgH="1456920" progId="ACD.ChemSketch.20">
              <p:embed/>
            </p:oleObj>
          </a:graphicData>
        </a:graphic>
      </p:graphicFrame>
      <p:graphicFrame>
        <p:nvGraphicFramePr>
          <p:cNvPr id="26634" name="Object 10"/>
          <p:cNvGraphicFramePr>
            <a:graphicFrameLocks noChangeAspect="1"/>
          </p:cNvGraphicFramePr>
          <p:nvPr/>
        </p:nvGraphicFramePr>
        <p:xfrm>
          <a:off x="1259632" y="5013176"/>
          <a:ext cx="917575" cy="1457325"/>
        </p:xfrm>
        <a:graphic>
          <a:graphicData uri="http://schemas.openxmlformats.org/presentationml/2006/ole">
            <p:oleObj spid="_x0000_s26634" name="ChemSketch" r:id="rId10" imgW="917280" imgH="1456920" progId="ACD.ChemSketch.20">
              <p:embed/>
            </p:oleObj>
          </a:graphicData>
        </a:graphic>
      </p:graphicFrame>
      <p:graphicFrame>
        <p:nvGraphicFramePr>
          <p:cNvPr id="26635" name="Object 11"/>
          <p:cNvGraphicFramePr>
            <a:graphicFrameLocks noChangeAspect="1"/>
          </p:cNvGraphicFramePr>
          <p:nvPr/>
        </p:nvGraphicFramePr>
        <p:xfrm>
          <a:off x="2411760" y="5013176"/>
          <a:ext cx="917575" cy="1457325"/>
        </p:xfrm>
        <a:graphic>
          <a:graphicData uri="http://schemas.openxmlformats.org/presentationml/2006/ole">
            <p:oleObj spid="_x0000_s26635" name="ChemSketch" r:id="rId11" imgW="917280" imgH="1456920" progId="ACD.ChemSketch.20">
              <p:embed/>
            </p:oleObj>
          </a:graphicData>
        </a:graphic>
      </p:graphicFrame>
      <p:graphicFrame>
        <p:nvGraphicFramePr>
          <p:cNvPr id="26636" name="Object 12"/>
          <p:cNvGraphicFramePr>
            <a:graphicFrameLocks noChangeAspect="1"/>
          </p:cNvGraphicFramePr>
          <p:nvPr/>
        </p:nvGraphicFramePr>
        <p:xfrm>
          <a:off x="3491880" y="5013176"/>
          <a:ext cx="917575" cy="1457325"/>
        </p:xfrm>
        <a:graphic>
          <a:graphicData uri="http://schemas.openxmlformats.org/presentationml/2006/ole">
            <p:oleObj spid="_x0000_s26636" name="ChemSketch" r:id="rId12" imgW="917280" imgH="1456920" progId="ACD.ChemSketch.20">
              <p:embed/>
            </p:oleObj>
          </a:graphicData>
        </a:graphic>
      </p:graphicFrame>
      <p:graphicFrame>
        <p:nvGraphicFramePr>
          <p:cNvPr id="26637" name="Object 13"/>
          <p:cNvGraphicFramePr>
            <a:graphicFrameLocks noChangeAspect="1"/>
          </p:cNvGraphicFramePr>
          <p:nvPr/>
        </p:nvGraphicFramePr>
        <p:xfrm>
          <a:off x="4716016" y="5013176"/>
          <a:ext cx="917575" cy="1457325"/>
        </p:xfrm>
        <a:graphic>
          <a:graphicData uri="http://schemas.openxmlformats.org/presentationml/2006/ole">
            <p:oleObj spid="_x0000_s26637" name="ChemSketch" r:id="rId13" imgW="917280" imgH="1456920" progId="ACD.ChemSketch.20">
              <p:embed/>
            </p:oleObj>
          </a:graphicData>
        </a:graphic>
      </p:graphicFrame>
      <p:graphicFrame>
        <p:nvGraphicFramePr>
          <p:cNvPr id="26638" name="Object 14"/>
          <p:cNvGraphicFramePr>
            <a:graphicFrameLocks noChangeAspect="1"/>
          </p:cNvGraphicFramePr>
          <p:nvPr/>
        </p:nvGraphicFramePr>
        <p:xfrm>
          <a:off x="5796136" y="5013176"/>
          <a:ext cx="917575" cy="1457325"/>
        </p:xfrm>
        <a:graphic>
          <a:graphicData uri="http://schemas.openxmlformats.org/presentationml/2006/ole">
            <p:oleObj spid="_x0000_s26638" name="ChemSketch" r:id="rId14" imgW="917280" imgH="1456920" progId="ACD.ChemSketch.20">
              <p:embed/>
            </p:oleObj>
          </a:graphicData>
        </a:graphic>
      </p:graphicFrame>
      <p:graphicFrame>
        <p:nvGraphicFramePr>
          <p:cNvPr id="26639" name="Object 15"/>
          <p:cNvGraphicFramePr>
            <a:graphicFrameLocks noChangeAspect="1"/>
          </p:cNvGraphicFramePr>
          <p:nvPr/>
        </p:nvGraphicFramePr>
        <p:xfrm>
          <a:off x="6876256" y="5013176"/>
          <a:ext cx="917575" cy="1457325"/>
        </p:xfrm>
        <a:graphic>
          <a:graphicData uri="http://schemas.openxmlformats.org/presentationml/2006/ole">
            <p:oleObj spid="_x0000_s26639" name="ChemSketch" r:id="rId15" imgW="917280" imgH="1456920" progId="ACD.ChemSketch.20">
              <p:embed/>
            </p:oleObj>
          </a:graphicData>
        </a:graphic>
      </p:graphicFrame>
      <p:graphicFrame>
        <p:nvGraphicFramePr>
          <p:cNvPr id="26640" name="Object 16"/>
          <p:cNvGraphicFramePr>
            <a:graphicFrameLocks noChangeAspect="1"/>
          </p:cNvGraphicFramePr>
          <p:nvPr/>
        </p:nvGraphicFramePr>
        <p:xfrm>
          <a:off x="7956376" y="5013176"/>
          <a:ext cx="917575" cy="1457325"/>
        </p:xfrm>
        <a:graphic>
          <a:graphicData uri="http://schemas.openxmlformats.org/presentationml/2006/ole">
            <p:oleObj spid="_x0000_s26640" name="ChemSketch" r:id="rId16" imgW="917280" imgH="1456920" progId="ACD.ChemSketch.20">
              <p:embed/>
            </p:oleObj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3347864" y="2060848"/>
            <a:ext cx="1992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D-glyceraldehyd</a:t>
            </a:r>
            <a:endParaRPr lang="cs-CZ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528489" y="3079626"/>
            <a:ext cx="1320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</a:t>
            </a:r>
            <a:r>
              <a:rPr lang="cs-CZ" b="1" dirty="0" err="1" smtClean="0"/>
              <a:t>erythrosa</a:t>
            </a:r>
            <a:endParaRPr lang="cs-CZ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228184" y="3068960"/>
            <a:ext cx="1127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</a:t>
            </a:r>
            <a:r>
              <a:rPr lang="cs-CZ" b="1" dirty="0" err="1" smtClean="0"/>
              <a:t>threosa</a:t>
            </a:r>
            <a:endParaRPr lang="cs-CZ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83568" y="4653136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</a:t>
            </a:r>
            <a:r>
              <a:rPr lang="cs-CZ" b="1" dirty="0" err="1" smtClean="0"/>
              <a:t>ribosa</a:t>
            </a:r>
            <a:endParaRPr lang="cs-CZ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2555776" y="4653136"/>
            <a:ext cx="1336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</a:t>
            </a:r>
            <a:r>
              <a:rPr lang="cs-CZ" b="1" dirty="0" err="1" smtClean="0"/>
              <a:t>arabinosa</a:t>
            </a:r>
            <a:endParaRPr lang="cs-CZ" b="1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004048" y="4619625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D-xylosa</a:t>
            </a:r>
            <a:endParaRPr lang="cs-CZ" b="1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7400553" y="4619625"/>
            <a:ext cx="995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</a:t>
            </a:r>
            <a:r>
              <a:rPr lang="cs-CZ" b="1" dirty="0" err="1" smtClean="0"/>
              <a:t>lyxosa</a:t>
            </a:r>
            <a:endParaRPr lang="cs-CZ" b="1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0" y="6488668"/>
            <a:ext cx="955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</a:t>
            </a:r>
            <a:r>
              <a:rPr lang="cs-CZ" b="1" dirty="0" err="1" smtClean="0"/>
              <a:t>allosa</a:t>
            </a:r>
            <a:endParaRPr lang="cs-CZ" b="1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1115616" y="6488668"/>
            <a:ext cx="1058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</a:t>
            </a:r>
            <a:r>
              <a:rPr lang="cs-CZ" b="1" dirty="0" err="1" smtClean="0"/>
              <a:t>altrosa</a:t>
            </a:r>
            <a:endParaRPr lang="cs-CZ" b="1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2339752" y="6488668"/>
            <a:ext cx="112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D-glukosa</a:t>
            </a:r>
            <a:endParaRPr lang="cs-CZ" b="1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491880" y="6488668"/>
            <a:ext cx="12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</a:t>
            </a:r>
            <a:r>
              <a:rPr lang="cs-CZ" b="1" dirty="0" err="1" smtClean="0"/>
              <a:t>mannosa</a:t>
            </a:r>
            <a:endParaRPr lang="cs-CZ" b="1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788024" y="648866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</a:t>
            </a:r>
            <a:r>
              <a:rPr lang="cs-CZ" b="1" dirty="0" err="1" smtClean="0"/>
              <a:t>gulosa</a:t>
            </a:r>
            <a:endParaRPr lang="cs-CZ" b="1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5868144" y="6488668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</a:t>
            </a:r>
            <a:r>
              <a:rPr lang="cs-CZ" b="1" dirty="0" err="1" smtClean="0"/>
              <a:t>idosa</a:t>
            </a:r>
            <a:endParaRPr lang="cs-CZ" b="1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804248" y="6488668"/>
            <a:ext cx="1305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D-galaktosa</a:t>
            </a:r>
            <a:endParaRPr lang="cs-CZ" b="1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8166488" y="6488668"/>
            <a:ext cx="977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</a:t>
            </a:r>
            <a:r>
              <a:rPr lang="cs-CZ" b="1" dirty="0" err="1" smtClean="0"/>
              <a:t>talosa</a:t>
            </a:r>
            <a:endParaRPr lang="cs-CZ" b="1" dirty="0"/>
          </a:p>
        </p:txBody>
      </p:sp>
      <p:cxnSp>
        <p:nvCxnSpPr>
          <p:cNvPr id="51" name="Přímá spojovací čára 50"/>
          <p:cNvCxnSpPr/>
          <p:nvPr/>
        </p:nvCxnSpPr>
        <p:spPr>
          <a:xfrm>
            <a:off x="2123728" y="1772816"/>
            <a:ext cx="1584176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>
            <a:off x="4716016" y="1772816"/>
            <a:ext cx="1944216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šipka 54"/>
          <p:cNvCxnSpPr/>
          <p:nvPr/>
        </p:nvCxnSpPr>
        <p:spPr>
          <a:xfrm>
            <a:off x="2123728" y="1772816"/>
            <a:ext cx="0" cy="360040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>
          <a:xfrm>
            <a:off x="6660232" y="1772816"/>
            <a:ext cx="0" cy="360040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čára 57"/>
          <p:cNvCxnSpPr/>
          <p:nvPr/>
        </p:nvCxnSpPr>
        <p:spPr>
          <a:xfrm>
            <a:off x="1115616" y="2780928"/>
            <a:ext cx="576064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>
            <a:off x="2699792" y="2780928"/>
            <a:ext cx="576064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šipka 61"/>
          <p:cNvCxnSpPr/>
          <p:nvPr/>
        </p:nvCxnSpPr>
        <p:spPr>
          <a:xfrm>
            <a:off x="1115616" y="2780928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šipka 62"/>
          <p:cNvCxnSpPr/>
          <p:nvPr/>
        </p:nvCxnSpPr>
        <p:spPr>
          <a:xfrm>
            <a:off x="3275856" y="2780928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čára 64"/>
          <p:cNvCxnSpPr/>
          <p:nvPr/>
        </p:nvCxnSpPr>
        <p:spPr>
          <a:xfrm flipH="1">
            <a:off x="5508104" y="2780928"/>
            <a:ext cx="576064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ovací čára 66"/>
          <p:cNvCxnSpPr/>
          <p:nvPr/>
        </p:nvCxnSpPr>
        <p:spPr>
          <a:xfrm>
            <a:off x="7164288" y="2780928"/>
            <a:ext cx="576064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ovací šipka 67"/>
          <p:cNvCxnSpPr/>
          <p:nvPr/>
        </p:nvCxnSpPr>
        <p:spPr>
          <a:xfrm>
            <a:off x="5508104" y="2780928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šipka 68"/>
          <p:cNvCxnSpPr/>
          <p:nvPr/>
        </p:nvCxnSpPr>
        <p:spPr>
          <a:xfrm>
            <a:off x="7740352" y="2780928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ovací čára 70"/>
          <p:cNvCxnSpPr/>
          <p:nvPr/>
        </p:nvCxnSpPr>
        <p:spPr>
          <a:xfrm>
            <a:off x="467544" y="4365104"/>
            <a:ext cx="28803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ovací čára 72"/>
          <p:cNvCxnSpPr/>
          <p:nvPr/>
        </p:nvCxnSpPr>
        <p:spPr>
          <a:xfrm>
            <a:off x="1691680" y="4365104"/>
            <a:ext cx="28803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ovací šipka 73"/>
          <p:cNvCxnSpPr/>
          <p:nvPr/>
        </p:nvCxnSpPr>
        <p:spPr>
          <a:xfrm>
            <a:off x="467544" y="4365104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šipka 74"/>
          <p:cNvCxnSpPr/>
          <p:nvPr/>
        </p:nvCxnSpPr>
        <p:spPr>
          <a:xfrm>
            <a:off x="1979712" y="4365104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/>
          <p:nvPr/>
        </p:nvCxnSpPr>
        <p:spPr>
          <a:xfrm>
            <a:off x="2555776" y="4365104"/>
            <a:ext cx="28803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ovací čára 76"/>
          <p:cNvCxnSpPr/>
          <p:nvPr/>
        </p:nvCxnSpPr>
        <p:spPr>
          <a:xfrm>
            <a:off x="3779912" y="4365104"/>
            <a:ext cx="28803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šipka 77"/>
          <p:cNvCxnSpPr/>
          <p:nvPr/>
        </p:nvCxnSpPr>
        <p:spPr>
          <a:xfrm>
            <a:off x="2555776" y="4365104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šipka 78"/>
          <p:cNvCxnSpPr/>
          <p:nvPr/>
        </p:nvCxnSpPr>
        <p:spPr>
          <a:xfrm>
            <a:off x="4067944" y="4365104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ovací čára 79"/>
          <p:cNvCxnSpPr/>
          <p:nvPr/>
        </p:nvCxnSpPr>
        <p:spPr>
          <a:xfrm>
            <a:off x="4860032" y="4365104"/>
            <a:ext cx="28803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ovací čára 80"/>
          <p:cNvCxnSpPr/>
          <p:nvPr/>
        </p:nvCxnSpPr>
        <p:spPr>
          <a:xfrm>
            <a:off x="6084168" y="4365104"/>
            <a:ext cx="28803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čára 81"/>
          <p:cNvCxnSpPr/>
          <p:nvPr/>
        </p:nvCxnSpPr>
        <p:spPr>
          <a:xfrm>
            <a:off x="7092280" y="4365104"/>
            <a:ext cx="28803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ovací čára 82"/>
          <p:cNvCxnSpPr/>
          <p:nvPr/>
        </p:nvCxnSpPr>
        <p:spPr>
          <a:xfrm>
            <a:off x="8316416" y="4365104"/>
            <a:ext cx="28803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ovací šipka 83"/>
          <p:cNvCxnSpPr/>
          <p:nvPr/>
        </p:nvCxnSpPr>
        <p:spPr>
          <a:xfrm>
            <a:off x="4860032" y="4365104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ovací šipka 84"/>
          <p:cNvCxnSpPr/>
          <p:nvPr/>
        </p:nvCxnSpPr>
        <p:spPr>
          <a:xfrm>
            <a:off x="6372200" y="4365104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ovací šipka 85"/>
          <p:cNvCxnSpPr/>
          <p:nvPr/>
        </p:nvCxnSpPr>
        <p:spPr>
          <a:xfrm>
            <a:off x="7092280" y="4365104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ovací šipka 86"/>
          <p:cNvCxnSpPr/>
          <p:nvPr/>
        </p:nvCxnSpPr>
        <p:spPr>
          <a:xfrm>
            <a:off x="8604448" y="4365104"/>
            <a:ext cx="0" cy="648072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bdélník 87"/>
          <p:cNvSpPr/>
          <p:nvPr/>
        </p:nvSpPr>
        <p:spPr>
          <a:xfrm>
            <a:off x="755576" y="3861048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Obdélník 88"/>
          <p:cNvSpPr/>
          <p:nvPr/>
        </p:nvSpPr>
        <p:spPr>
          <a:xfrm>
            <a:off x="1763688" y="2492896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Obdélník 89"/>
          <p:cNvSpPr/>
          <p:nvPr/>
        </p:nvSpPr>
        <p:spPr>
          <a:xfrm>
            <a:off x="179512" y="5373216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Obdélník 90"/>
          <p:cNvSpPr/>
          <p:nvPr/>
        </p:nvSpPr>
        <p:spPr>
          <a:xfrm>
            <a:off x="2483768" y="5373216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Obdélník 91"/>
          <p:cNvSpPr/>
          <p:nvPr/>
        </p:nvSpPr>
        <p:spPr>
          <a:xfrm>
            <a:off x="4788024" y="5373216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bdélník 92"/>
          <p:cNvSpPr/>
          <p:nvPr/>
        </p:nvSpPr>
        <p:spPr>
          <a:xfrm>
            <a:off x="6948264" y="5373216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bdélník 93"/>
          <p:cNvSpPr/>
          <p:nvPr/>
        </p:nvSpPr>
        <p:spPr>
          <a:xfrm>
            <a:off x="5220072" y="3861048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Obdélník 94"/>
          <p:cNvSpPr/>
          <p:nvPr/>
        </p:nvSpPr>
        <p:spPr>
          <a:xfrm>
            <a:off x="6156176" y="2492896"/>
            <a:ext cx="864096" cy="216024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Obdélník 96"/>
          <p:cNvSpPr/>
          <p:nvPr/>
        </p:nvSpPr>
        <p:spPr>
          <a:xfrm>
            <a:off x="7308304" y="3861048"/>
            <a:ext cx="864096" cy="216024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bdélník 97"/>
          <p:cNvSpPr/>
          <p:nvPr/>
        </p:nvSpPr>
        <p:spPr>
          <a:xfrm>
            <a:off x="7884368" y="5373216"/>
            <a:ext cx="864096" cy="216024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bdélník 98"/>
          <p:cNvSpPr/>
          <p:nvPr/>
        </p:nvSpPr>
        <p:spPr>
          <a:xfrm>
            <a:off x="5724128" y="5373216"/>
            <a:ext cx="864096" cy="216024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bdélník 99"/>
          <p:cNvSpPr/>
          <p:nvPr/>
        </p:nvSpPr>
        <p:spPr>
          <a:xfrm>
            <a:off x="3419872" y="5373216"/>
            <a:ext cx="864096" cy="216024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bdélník 100"/>
          <p:cNvSpPr/>
          <p:nvPr/>
        </p:nvSpPr>
        <p:spPr>
          <a:xfrm>
            <a:off x="1187624" y="5373216"/>
            <a:ext cx="864096" cy="216024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Obdélník 101"/>
          <p:cNvSpPr/>
          <p:nvPr/>
        </p:nvSpPr>
        <p:spPr>
          <a:xfrm>
            <a:off x="2771800" y="3861048"/>
            <a:ext cx="864096" cy="216024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TextovéPole 102"/>
          <p:cNvSpPr txBox="1"/>
          <p:nvPr/>
        </p:nvSpPr>
        <p:spPr>
          <a:xfrm>
            <a:off x="251520" y="1412776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u="sng" dirty="0" err="1" smtClean="0">
                <a:solidFill>
                  <a:srgbClr val="FF0000"/>
                </a:solidFill>
              </a:rPr>
              <a:t>aldotriosa</a:t>
            </a:r>
            <a:endParaRPr lang="cs-CZ" b="1" i="1" u="sng" dirty="0">
              <a:solidFill>
                <a:srgbClr val="FF0000"/>
              </a:solidFill>
            </a:endParaRPr>
          </a:p>
        </p:txBody>
      </p:sp>
      <p:sp>
        <p:nvSpPr>
          <p:cNvPr id="104" name="TextovéPole 103"/>
          <p:cNvSpPr txBox="1"/>
          <p:nvPr/>
        </p:nvSpPr>
        <p:spPr>
          <a:xfrm>
            <a:off x="251520" y="2420888"/>
            <a:ext cx="1272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u="sng" dirty="0" err="1" smtClean="0">
                <a:solidFill>
                  <a:srgbClr val="FF0000"/>
                </a:solidFill>
              </a:rPr>
              <a:t>aldotetrosy</a:t>
            </a:r>
            <a:endParaRPr lang="cs-CZ" b="1" i="1" u="sng" dirty="0">
              <a:solidFill>
                <a:srgbClr val="FF0000"/>
              </a:solidFill>
            </a:endParaRPr>
          </a:p>
        </p:txBody>
      </p:sp>
      <p:sp>
        <p:nvSpPr>
          <p:cNvPr id="105" name="TextovéPole 104"/>
          <p:cNvSpPr txBox="1"/>
          <p:nvPr/>
        </p:nvSpPr>
        <p:spPr>
          <a:xfrm>
            <a:off x="3754388" y="3771900"/>
            <a:ext cx="1357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u="sng" dirty="0" err="1" smtClean="0">
                <a:solidFill>
                  <a:srgbClr val="FF0000"/>
                </a:solidFill>
              </a:rPr>
              <a:t>aldopentosy</a:t>
            </a:r>
            <a:endParaRPr lang="cs-CZ" b="1" i="1" u="sng" dirty="0">
              <a:solidFill>
                <a:srgbClr val="FF0000"/>
              </a:solidFill>
            </a:endParaRPr>
          </a:p>
        </p:txBody>
      </p:sp>
      <p:graphicFrame>
        <p:nvGraphicFramePr>
          <p:cNvPr id="26641" name="Object 17"/>
          <p:cNvGraphicFramePr>
            <a:graphicFrameLocks noChangeAspect="1"/>
          </p:cNvGraphicFramePr>
          <p:nvPr/>
        </p:nvGraphicFramePr>
        <p:xfrm>
          <a:off x="3851920" y="1268760"/>
          <a:ext cx="798513" cy="854075"/>
        </p:xfrm>
        <a:graphic>
          <a:graphicData uri="http://schemas.openxmlformats.org/presentationml/2006/ole">
            <p:oleObj spid="_x0000_s26641" name="ChemSketch" r:id="rId17" imgW="798480" imgH="85356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5256584" cy="710952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cs typeface="Arial" pitchFamily="34" charset="0"/>
              </a:rPr>
              <a:t>Přehled monosacharidů</a:t>
            </a:r>
            <a:endParaRPr lang="cs-CZ" sz="4000" u="sng" dirty="0"/>
          </a:p>
        </p:txBody>
      </p:sp>
      <p:sp>
        <p:nvSpPr>
          <p:cNvPr id="3" name="Obdélník 2"/>
          <p:cNvSpPr/>
          <p:nvPr/>
        </p:nvSpPr>
        <p:spPr>
          <a:xfrm>
            <a:off x="6950512" y="1484784"/>
            <a:ext cx="1911870" cy="584775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D-ketosy</a:t>
            </a:r>
            <a:endParaRPr lang="cs-CZ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4294634" y="1700411"/>
          <a:ext cx="557213" cy="731837"/>
        </p:xfrm>
        <a:graphic>
          <a:graphicData uri="http://schemas.openxmlformats.org/presentationml/2006/ole">
            <p:oleObj spid="_x0000_s27650" name="ChemSketch" r:id="rId3" imgW="557640" imgH="731520" progId="ACD.ChemSketch.20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4139952" y="2924944"/>
          <a:ext cx="779463" cy="993775"/>
        </p:xfrm>
        <a:graphic>
          <a:graphicData uri="http://schemas.openxmlformats.org/presentationml/2006/ole">
            <p:oleObj spid="_x0000_s27651" name="ChemSketch" r:id="rId4" imgW="780120" imgH="993600" progId="ACD.ChemSketch.20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1907704" y="3429000"/>
          <a:ext cx="792163" cy="1268413"/>
        </p:xfrm>
        <a:graphic>
          <a:graphicData uri="http://schemas.openxmlformats.org/presentationml/2006/ole">
            <p:oleObj spid="_x0000_s27652" name="ChemSketch" r:id="rId5" imgW="792360" imgH="1267920" progId="ACD.ChemSketch.20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6300192" y="3501008"/>
          <a:ext cx="974725" cy="1268413"/>
        </p:xfrm>
        <a:graphic>
          <a:graphicData uri="http://schemas.openxmlformats.org/presentationml/2006/ole">
            <p:oleObj spid="_x0000_s27653" name="ChemSketch" r:id="rId6" imgW="975240" imgH="1267920" progId="ACD.ChemSketch.20">
              <p:embed/>
            </p:oleObj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683568" y="4941168"/>
          <a:ext cx="788987" cy="1517650"/>
        </p:xfrm>
        <a:graphic>
          <a:graphicData uri="http://schemas.openxmlformats.org/presentationml/2006/ole">
            <p:oleObj spid="_x0000_s27654" name="ChemSketch" r:id="rId7" imgW="789480" imgH="1517760" progId="ACD.ChemSketch.20">
              <p:embed/>
            </p:oleObj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2987824" y="4941168"/>
          <a:ext cx="927100" cy="1517650"/>
        </p:xfrm>
        <a:graphic>
          <a:graphicData uri="http://schemas.openxmlformats.org/presentationml/2006/ole">
            <p:oleObj spid="_x0000_s27655" name="ChemSketch" r:id="rId8" imgW="926640" imgH="1517760" progId="ACD.ChemSketch.20">
              <p:embed/>
            </p:oleObj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5292080" y="4941168"/>
          <a:ext cx="887413" cy="1517650"/>
        </p:xfrm>
        <a:graphic>
          <a:graphicData uri="http://schemas.openxmlformats.org/presentationml/2006/ole">
            <p:oleObj spid="_x0000_s27656" name="ChemSketch" r:id="rId9" imgW="887040" imgH="1517760" progId="ACD.ChemSketch.20">
              <p:embed/>
            </p:oleObj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7524328" y="4941168"/>
          <a:ext cx="914400" cy="1517650"/>
        </p:xfrm>
        <a:graphic>
          <a:graphicData uri="http://schemas.openxmlformats.org/presentationml/2006/ole">
            <p:oleObj spid="_x0000_s27657" name="ChemSketch" r:id="rId10" imgW="914400" imgH="1517760" progId="ACD.ChemSketch.20">
              <p:embed/>
            </p:oleObj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3648472" y="2335535"/>
            <a:ext cx="1770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dihydroxyaceton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39552" y="6381328"/>
            <a:ext cx="110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</a:t>
            </a:r>
            <a:r>
              <a:rPr lang="cs-CZ" b="1" dirty="0" err="1" smtClean="0"/>
              <a:t>psikosa</a:t>
            </a:r>
            <a:endParaRPr lang="cs-CZ" b="1" dirty="0"/>
          </a:p>
        </p:txBody>
      </p:sp>
      <p:cxnSp>
        <p:nvCxnSpPr>
          <p:cNvPr id="15" name="Přímá spojovací šipka 14"/>
          <p:cNvCxnSpPr>
            <a:stCxn id="12" idx="2"/>
          </p:cNvCxnSpPr>
          <p:nvPr/>
        </p:nvCxnSpPr>
        <p:spPr>
          <a:xfrm>
            <a:off x="4533971" y="2704867"/>
            <a:ext cx="9454" cy="209783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2339752" y="3212976"/>
            <a:ext cx="18002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5004048" y="3212976"/>
            <a:ext cx="18002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>
            <a:off x="6804248" y="3212976"/>
            <a:ext cx="9454" cy="209783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>
            <a:off x="2339752" y="3212976"/>
            <a:ext cx="9454" cy="209783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1043608" y="4005064"/>
            <a:ext cx="72008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2843808" y="4005064"/>
            <a:ext cx="72008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5436096" y="4005064"/>
            <a:ext cx="72008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7308304" y="4005064"/>
            <a:ext cx="72008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>
            <a:off x="1043608" y="4005064"/>
            <a:ext cx="0" cy="792088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>
          <a:xfrm>
            <a:off x="3563888" y="4005064"/>
            <a:ext cx="0" cy="792088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/>
          <p:nvPr/>
        </p:nvCxnSpPr>
        <p:spPr>
          <a:xfrm>
            <a:off x="5436096" y="4005064"/>
            <a:ext cx="0" cy="792088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/>
          <p:nvPr/>
        </p:nvCxnSpPr>
        <p:spPr>
          <a:xfrm>
            <a:off x="8028384" y="4005064"/>
            <a:ext cx="0" cy="792088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3779912" y="3861048"/>
            <a:ext cx="1502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</a:t>
            </a:r>
            <a:r>
              <a:rPr lang="cs-CZ" b="1" dirty="0" err="1" smtClean="0"/>
              <a:t>erythrulosa</a:t>
            </a:r>
            <a:endParaRPr lang="cs-CZ" b="1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1763688" y="4653136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</a:t>
            </a:r>
            <a:r>
              <a:rPr lang="cs-CZ" b="1" dirty="0" err="1" smtClean="0"/>
              <a:t>ribulosa</a:t>
            </a:r>
            <a:endParaRPr lang="cs-CZ" b="1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372200" y="4725144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</a:t>
            </a:r>
            <a:r>
              <a:rPr lang="cs-CZ" b="1" dirty="0" err="1" smtClean="0"/>
              <a:t>xylulosa</a:t>
            </a:r>
            <a:endParaRPr lang="cs-CZ" b="1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2915816" y="6381328"/>
            <a:ext cx="119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D-fruktosa</a:t>
            </a:r>
            <a:endParaRPr lang="cs-CZ" b="1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5292080" y="6381328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</a:t>
            </a:r>
            <a:r>
              <a:rPr lang="cs-CZ" b="1" dirty="0" err="1" smtClean="0"/>
              <a:t>sorbosa</a:t>
            </a:r>
            <a:endParaRPr lang="cs-CZ" b="1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7524328" y="6381328"/>
            <a:ext cx="1216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D-</a:t>
            </a:r>
            <a:r>
              <a:rPr lang="cs-CZ" b="1" dirty="0" err="1" smtClean="0"/>
              <a:t>tagatosa</a:t>
            </a:r>
            <a:endParaRPr lang="cs-CZ" b="1" dirty="0"/>
          </a:p>
        </p:txBody>
      </p:sp>
      <p:sp>
        <p:nvSpPr>
          <p:cNvPr id="37" name="Obdélník 36"/>
          <p:cNvSpPr/>
          <p:nvPr/>
        </p:nvSpPr>
        <p:spPr>
          <a:xfrm>
            <a:off x="646187" y="5456684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/>
          <p:cNvSpPr/>
          <p:nvPr/>
        </p:nvSpPr>
        <p:spPr>
          <a:xfrm>
            <a:off x="1845915" y="3953669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>
            <a:off x="5364088" y="5445224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bdélník 39"/>
          <p:cNvSpPr/>
          <p:nvPr/>
        </p:nvSpPr>
        <p:spPr>
          <a:xfrm>
            <a:off x="4089623" y="3429794"/>
            <a:ext cx="864096" cy="216024"/>
          </a:xfrm>
          <a:prstGeom prst="rect">
            <a:avLst/>
          </a:prstGeom>
          <a:solidFill>
            <a:schemeClr val="accent6">
              <a:lumMod val="40000"/>
              <a:lumOff val="60000"/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/>
          <p:cNvSpPr/>
          <p:nvPr/>
        </p:nvSpPr>
        <p:spPr>
          <a:xfrm>
            <a:off x="6260604" y="4027934"/>
            <a:ext cx="864096" cy="216024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bdélník 41"/>
          <p:cNvSpPr/>
          <p:nvPr/>
        </p:nvSpPr>
        <p:spPr>
          <a:xfrm>
            <a:off x="7452320" y="5445224"/>
            <a:ext cx="864096" cy="216024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délník 42"/>
          <p:cNvSpPr/>
          <p:nvPr/>
        </p:nvSpPr>
        <p:spPr>
          <a:xfrm>
            <a:off x="2953891" y="5451376"/>
            <a:ext cx="864096" cy="216024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bdélník 43"/>
          <p:cNvSpPr/>
          <p:nvPr/>
        </p:nvSpPr>
        <p:spPr>
          <a:xfrm>
            <a:off x="683568" y="2996952"/>
            <a:ext cx="1287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 u="sng" dirty="0" err="1" smtClean="0">
                <a:solidFill>
                  <a:srgbClr val="FF0000"/>
                </a:solidFill>
              </a:rPr>
              <a:t>ketotetrosa</a:t>
            </a:r>
            <a:endParaRPr lang="cs-CZ" b="1" i="1" u="sng" dirty="0">
              <a:solidFill>
                <a:srgbClr val="FF0000"/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755576" y="1844824"/>
            <a:ext cx="1153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 u="sng" dirty="0" err="1" smtClean="0">
                <a:solidFill>
                  <a:srgbClr val="FF0000"/>
                </a:solidFill>
              </a:rPr>
              <a:t>ketotriosa</a:t>
            </a:r>
            <a:endParaRPr lang="cs-CZ" b="1" i="1" u="sng" dirty="0">
              <a:solidFill>
                <a:srgbClr val="FF0000"/>
              </a:solidFill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107504" y="4221088"/>
            <a:ext cx="1368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 u="sng" dirty="0" err="1" smtClean="0">
                <a:solidFill>
                  <a:srgbClr val="FF0000"/>
                </a:solidFill>
              </a:rPr>
              <a:t>ketopentosy</a:t>
            </a:r>
            <a:endParaRPr lang="cs-CZ" b="1" i="1" u="sng" dirty="0">
              <a:solidFill>
                <a:srgbClr val="FF0000"/>
              </a:solidFill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3923928" y="5949280"/>
            <a:ext cx="1250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 u="sng" dirty="0" err="1" smtClean="0">
                <a:solidFill>
                  <a:srgbClr val="FF0000"/>
                </a:solidFill>
              </a:rPr>
              <a:t>ketohexosy</a:t>
            </a:r>
            <a:endParaRPr lang="cs-CZ" b="1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836712"/>
            <a:ext cx="7632848" cy="2260848"/>
          </a:xfrm>
        </p:spPr>
        <p:txBody>
          <a:bodyPr/>
          <a:lstStyle/>
          <a:p>
            <a:r>
              <a:rPr lang="cs-CZ" dirty="0" smtClean="0"/>
              <a:t>Z  řeckého </a:t>
            </a:r>
            <a:r>
              <a:rPr lang="el-GR" b="1" dirty="0" smtClean="0"/>
              <a:t>ζάχαρη</a:t>
            </a:r>
            <a:r>
              <a:rPr lang="cs-CZ" b="1" dirty="0" smtClean="0"/>
              <a:t> (</a:t>
            </a:r>
            <a:r>
              <a:rPr lang="cs-CZ" b="1" dirty="0" err="1" smtClean="0"/>
              <a:t>sákcharon</a:t>
            </a:r>
            <a:r>
              <a:rPr lang="cs-CZ" b="1" dirty="0" smtClean="0"/>
              <a:t>) = cukr</a:t>
            </a:r>
            <a:endParaRPr lang="cs-CZ" dirty="0" smtClean="0"/>
          </a:p>
          <a:p>
            <a:r>
              <a:rPr lang="cs-CZ" dirty="0" smtClean="0"/>
              <a:t>Z latinského </a:t>
            </a:r>
            <a:r>
              <a:rPr lang="cs-CZ" b="1" dirty="0" err="1" smtClean="0"/>
              <a:t>saccharum</a:t>
            </a:r>
            <a:r>
              <a:rPr lang="cs-CZ" b="1" dirty="0" smtClean="0"/>
              <a:t> = cukr</a:t>
            </a:r>
          </a:p>
          <a:p>
            <a:r>
              <a:rPr lang="cs-CZ" dirty="0" smtClean="0"/>
              <a:t>V angličtině </a:t>
            </a:r>
            <a:r>
              <a:rPr lang="cs-CZ" b="1" dirty="0" err="1" smtClean="0"/>
              <a:t>carbohydrates</a:t>
            </a:r>
            <a:r>
              <a:rPr lang="cs-CZ" dirty="0" smtClean="0"/>
              <a:t> (</a:t>
            </a:r>
            <a:r>
              <a:rPr lang="cs-CZ" dirty="0" err="1" smtClean="0"/>
              <a:t>saccharides</a:t>
            </a:r>
            <a:r>
              <a:rPr lang="cs-CZ" dirty="0" smtClean="0"/>
              <a:t>)</a:t>
            </a:r>
          </a:p>
          <a:p>
            <a:pPr marL="803275" indent="0">
              <a:buNone/>
            </a:pPr>
            <a:r>
              <a:rPr lang="cs-CZ" sz="2000" dirty="0" smtClean="0"/>
              <a:t>( ve významu </a:t>
            </a:r>
            <a:r>
              <a:rPr lang="cs-CZ" sz="2000" b="1" dirty="0" smtClean="0"/>
              <a:t>„hydráty uhlíku“ </a:t>
            </a:r>
            <a:r>
              <a:rPr lang="cs-CZ" sz="2000" dirty="0" smtClean="0"/>
              <a:t>– běžně se nepoužívá)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99592" y="3068960"/>
            <a:ext cx="727280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000" dirty="0" smtClean="0"/>
              <a:t>Sloučeniny C,H,O – ze skupiny organických látek, které se nacházejí v přírodě.</a:t>
            </a:r>
          </a:p>
          <a:p>
            <a:pPr>
              <a:buFont typeface="Arial" pitchFamily="34" charset="0"/>
              <a:buChar char="•"/>
            </a:pPr>
            <a:r>
              <a:rPr lang="cs-CZ" sz="3000" dirty="0" smtClean="0"/>
              <a:t>Jsou </a:t>
            </a:r>
            <a:r>
              <a:rPr lang="cs-CZ" sz="3000" b="1" dirty="0" smtClean="0"/>
              <a:t>kvantitativně nejvíce </a:t>
            </a:r>
            <a:r>
              <a:rPr lang="cs-CZ" sz="3000" dirty="0" smtClean="0"/>
              <a:t>zastoupenými organickými látkami v živých systémech.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704088"/>
            <a:ext cx="7139136" cy="708688"/>
          </a:xfrm>
        </p:spPr>
        <p:txBody>
          <a:bodyPr>
            <a:normAutofit/>
          </a:bodyPr>
          <a:lstStyle/>
          <a:p>
            <a:r>
              <a:rPr lang="cs-CZ" sz="4000" b="1" u="sng" dirty="0" smtClean="0"/>
              <a:t>Význam sacharidů</a:t>
            </a:r>
            <a:endParaRPr lang="cs-CZ" sz="40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29408"/>
            <a:ext cx="8229600" cy="5328592"/>
          </a:xfrm>
        </p:spPr>
        <p:txBody>
          <a:bodyPr>
            <a:normAutofit/>
          </a:bodyPr>
          <a:lstStyle/>
          <a:p>
            <a:r>
              <a:rPr lang="cs-CZ" u="sng" dirty="0" smtClean="0">
                <a:solidFill>
                  <a:schemeClr val="accent1">
                    <a:lumMod val="75000"/>
                  </a:schemeClr>
                </a:solidFill>
              </a:rPr>
              <a:t>Zdroj </a:t>
            </a:r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energie</a:t>
            </a:r>
          </a:p>
          <a:p>
            <a:pPr marL="439738" indent="17463">
              <a:buNone/>
            </a:pPr>
            <a:r>
              <a:rPr lang="cs-CZ" dirty="0" smtClean="0"/>
              <a:t>(společně s </a:t>
            </a:r>
            <a:r>
              <a:rPr lang="cs-CZ" dirty="0" smtClean="0">
                <a:solidFill>
                  <a:srgbClr val="FF0000"/>
                </a:solidFill>
              </a:rPr>
              <a:t>lipidy</a:t>
            </a:r>
            <a:r>
              <a:rPr lang="cs-CZ" dirty="0" smtClean="0"/>
              <a:t> základní energetický zdroj)</a:t>
            </a:r>
          </a:p>
          <a:p>
            <a:pPr marL="0" indent="17463">
              <a:buNone/>
            </a:pPr>
            <a:r>
              <a:rPr lang="cs-CZ" sz="2400" b="1" u="sng" dirty="0" smtClean="0"/>
              <a:t>Srovnání:</a:t>
            </a:r>
          </a:p>
          <a:p>
            <a:pPr marL="0" indent="17463">
              <a:buNone/>
            </a:pPr>
            <a:r>
              <a:rPr lang="cs-CZ" sz="2400" b="1" dirty="0" smtClean="0"/>
              <a:t>Maximální množství energie využitelné v biologických systémech vztažený na jednotku hmotnosti</a:t>
            </a:r>
          </a:p>
          <a:p>
            <a:pPr marL="0" indent="17463">
              <a:buNone/>
            </a:pPr>
            <a:r>
              <a:rPr lang="cs-CZ" sz="2400" b="1" dirty="0" smtClean="0"/>
              <a:t>D – glukosa (aerobně) </a:t>
            </a:r>
            <a:r>
              <a:rPr lang="cs-CZ" sz="2400" b="1" dirty="0" smtClean="0">
                <a:sym typeface="Wingdings" pitchFamily="2" charset="2"/>
              </a:rPr>
              <a:t>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G = 5 417 </a:t>
            </a:r>
            <a:r>
              <a:rPr lang="cs-CZ" b="1" dirty="0" err="1" smtClean="0">
                <a:solidFill>
                  <a:srgbClr val="FF0000"/>
                </a:solidFill>
                <a:sym typeface="Symbol"/>
              </a:rPr>
              <a:t>J.g</a:t>
            </a:r>
            <a:r>
              <a:rPr lang="cs-CZ" b="1" baseline="30000" dirty="0" smtClean="0">
                <a:solidFill>
                  <a:srgbClr val="FF0000"/>
                </a:solidFill>
                <a:sym typeface="Symbol"/>
              </a:rPr>
              <a:t>-1</a:t>
            </a:r>
            <a:endParaRPr lang="cs-CZ" b="1" baseline="30000" dirty="0" smtClean="0">
              <a:solidFill>
                <a:srgbClr val="FF0000"/>
              </a:solidFill>
            </a:endParaRPr>
          </a:p>
          <a:p>
            <a:pPr marL="0" indent="17463">
              <a:buNone/>
            </a:pPr>
            <a:r>
              <a:rPr lang="cs-CZ" sz="2400" b="1" dirty="0" smtClean="0"/>
              <a:t>D – glukosa (anaerobně)</a:t>
            </a:r>
            <a:r>
              <a:rPr lang="cs-CZ" sz="2400" b="1" dirty="0" smtClean="0">
                <a:sym typeface="Wingdings" pitchFamily="2" charset="2"/>
              </a:rPr>
              <a:t> </a:t>
            </a:r>
            <a:r>
              <a:rPr lang="cs-CZ" sz="2400" b="1" dirty="0" smtClean="0">
                <a:sym typeface="Symbol"/>
              </a:rPr>
              <a:t>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G = 338,5 </a:t>
            </a:r>
            <a:r>
              <a:rPr lang="cs-CZ" b="1" dirty="0" err="1" smtClean="0">
                <a:solidFill>
                  <a:srgbClr val="FF0000"/>
                </a:solidFill>
                <a:sym typeface="Symbol"/>
              </a:rPr>
              <a:t>J.g</a:t>
            </a:r>
            <a:r>
              <a:rPr lang="cs-CZ" b="1" baseline="30000" dirty="0" smtClean="0">
                <a:solidFill>
                  <a:srgbClr val="FF0000"/>
                </a:solidFill>
                <a:sym typeface="Symbol"/>
              </a:rPr>
              <a:t>-1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17463">
              <a:buNone/>
            </a:pPr>
            <a:r>
              <a:rPr lang="cs-CZ" sz="2400" b="1" dirty="0" err="1" smtClean="0"/>
              <a:t>Tripalmitoylglycerol</a:t>
            </a:r>
            <a:r>
              <a:rPr lang="cs-CZ" sz="2400" b="1" dirty="0" smtClean="0"/>
              <a:t> </a:t>
            </a:r>
            <a:r>
              <a:rPr lang="cs-CZ" sz="2400" b="1" dirty="0" smtClean="0">
                <a:sym typeface="Wingdings" pitchFamily="2" charset="2"/>
              </a:rPr>
              <a:t></a:t>
            </a:r>
            <a:r>
              <a:rPr lang="cs-CZ" sz="2400" b="1" dirty="0" smtClean="0">
                <a:sym typeface="Symbol"/>
              </a:rPr>
              <a:t>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G = 11 480 </a:t>
            </a:r>
            <a:r>
              <a:rPr lang="cs-CZ" b="1" dirty="0" err="1" smtClean="0">
                <a:solidFill>
                  <a:srgbClr val="FF0000"/>
                </a:solidFill>
                <a:sym typeface="Symbol"/>
              </a:rPr>
              <a:t>J.g</a:t>
            </a:r>
            <a:r>
              <a:rPr lang="cs-CZ" b="1" baseline="30000" dirty="0" smtClean="0">
                <a:solidFill>
                  <a:srgbClr val="FF0000"/>
                </a:solidFill>
                <a:sym typeface="Symbol"/>
              </a:rPr>
              <a:t>-1</a:t>
            </a:r>
          </a:p>
          <a:p>
            <a:pPr marL="360363" indent="17463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Závěr: sacharidy ve srovnání s lipidy</a:t>
            </a:r>
          </a:p>
          <a:p>
            <a:pPr marL="360363" indent="17463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„</a:t>
            </a:r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energeticky chudší“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pPr marL="360363" indent="17463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„pohotovější“</a:t>
            </a:r>
            <a:endParaRPr lang="cs-CZ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437512" cy="936104"/>
          </a:xfrm>
        </p:spPr>
        <p:txBody>
          <a:bodyPr>
            <a:normAutofit/>
          </a:bodyPr>
          <a:lstStyle/>
          <a:p>
            <a:r>
              <a:rPr lang="cs-CZ" sz="4000" b="1" u="sng" dirty="0" smtClean="0"/>
              <a:t>Význam sacharidů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349079"/>
          </a:xfrm>
        </p:spPr>
        <p:txBody>
          <a:bodyPr>
            <a:normAutofit/>
          </a:bodyPr>
          <a:lstStyle/>
          <a:p>
            <a:pPr lvl="0"/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Rezerva chemické energie</a:t>
            </a:r>
            <a:r>
              <a:rPr lang="cs-CZ" u="sng" dirty="0" smtClean="0"/>
              <a:t> </a:t>
            </a:r>
          </a:p>
          <a:p>
            <a:pPr lvl="0">
              <a:buNone/>
            </a:pPr>
            <a:r>
              <a:rPr lang="cs-CZ" dirty="0" smtClean="0"/>
              <a:t>rostlinná buňka: škrob (</a:t>
            </a:r>
            <a:r>
              <a:rPr lang="cs-CZ" b="1" dirty="0" err="1" smtClean="0"/>
              <a:t>amylosa</a:t>
            </a:r>
            <a:r>
              <a:rPr lang="cs-CZ" dirty="0" smtClean="0"/>
              <a:t> + </a:t>
            </a:r>
            <a:r>
              <a:rPr lang="cs-CZ" b="1" dirty="0" smtClean="0"/>
              <a:t>amylopektin</a:t>
            </a:r>
            <a:r>
              <a:rPr lang="cs-CZ" dirty="0" smtClean="0"/>
              <a:t>)</a:t>
            </a:r>
          </a:p>
          <a:p>
            <a:pPr lvl="0">
              <a:buNone/>
            </a:pPr>
            <a:r>
              <a:rPr lang="cs-CZ" dirty="0" smtClean="0"/>
              <a:t>živočišná buňka: živočišný škrob (</a:t>
            </a:r>
            <a:r>
              <a:rPr lang="cs-CZ" b="1" dirty="0" smtClean="0"/>
              <a:t>glykogen</a:t>
            </a:r>
            <a:r>
              <a:rPr lang="cs-CZ" dirty="0" smtClean="0"/>
              <a:t>)</a:t>
            </a:r>
          </a:p>
          <a:p>
            <a:pPr marL="357188" lvl="0">
              <a:buNone/>
            </a:pPr>
            <a:r>
              <a:rPr lang="cs-CZ" sz="2000" dirty="0" smtClean="0"/>
              <a:t>(další rezervní polysacharidy: </a:t>
            </a:r>
            <a:r>
              <a:rPr lang="cs-CZ" sz="2000" b="1" dirty="0" err="1" smtClean="0"/>
              <a:t>levany</a:t>
            </a:r>
            <a:r>
              <a:rPr lang="cs-CZ" sz="2000" b="1" dirty="0" smtClean="0"/>
              <a:t> – zásobní polysacharid </a:t>
            </a:r>
            <a:r>
              <a:rPr lang="cs-CZ" sz="2000" b="1" dirty="0" err="1" smtClean="0"/>
              <a:t>r.</a:t>
            </a:r>
            <a:r>
              <a:rPr lang="cs-CZ" sz="2000" b="1" i="1" dirty="0" err="1" smtClean="0"/>
              <a:t>bacillus</a:t>
            </a:r>
            <a:endParaRPr lang="cs-CZ" sz="2000" b="1" i="1" dirty="0" smtClean="0"/>
          </a:p>
          <a:p>
            <a:pPr marL="3322638" lvl="0" indent="0">
              <a:spcAft>
                <a:spcPts val="1800"/>
              </a:spcAft>
              <a:buNone/>
            </a:pPr>
            <a:r>
              <a:rPr lang="cs-CZ" sz="2000" b="1" dirty="0" smtClean="0"/>
              <a:t>inulin – zásobní polysacharid rostlin č. </a:t>
            </a:r>
            <a:r>
              <a:rPr lang="cs-CZ" sz="2000" b="1" dirty="0" err="1" smtClean="0"/>
              <a:t>hvězdnicovité</a:t>
            </a:r>
            <a:r>
              <a:rPr lang="cs-CZ" sz="2000" b="1" dirty="0" smtClean="0"/>
              <a:t> </a:t>
            </a:r>
            <a:r>
              <a:rPr lang="cs-CZ" sz="2000" b="1" i="1" dirty="0" smtClean="0"/>
              <a:t>(</a:t>
            </a:r>
            <a:r>
              <a:rPr lang="cs-CZ" sz="2000" b="1" i="1" dirty="0" err="1" smtClean="0"/>
              <a:t>asteraceae</a:t>
            </a:r>
            <a:r>
              <a:rPr lang="cs-CZ" sz="2000" b="1" i="1" dirty="0" smtClean="0"/>
              <a:t>)</a:t>
            </a:r>
          </a:p>
          <a:p>
            <a:pPr marL="0" indent="0"/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Zdroj organického uhlíku pro biosyntézu organických chemických látek buňce vlastních.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0"/>
            <a:ext cx="7149480" cy="980728"/>
          </a:xfrm>
        </p:spPr>
        <p:txBody>
          <a:bodyPr>
            <a:normAutofit/>
          </a:bodyPr>
          <a:lstStyle/>
          <a:p>
            <a:r>
              <a:rPr lang="cs-CZ" sz="4000" b="1" u="sng" dirty="0" smtClean="0"/>
              <a:t>Význam sacharidů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4824536" cy="3888432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Stavební funkce:</a:t>
            </a:r>
          </a:p>
          <a:p>
            <a:pPr marL="717550">
              <a:buNone/>
            </a:pPr>
            <a:r>
              <a:rPr lang="cs-CZ" b="1" dirty="0" smtClean="0"/>
              <a:t>celulosa </a:t>
            </a:r>
            <a:r>
              <a:rPr lang="cs-CZ" dirty="0" smtClean="0"/>
              <a:t>– hlavní stavební složka buněčné stěny rostlinných buněk</a:t>
            </a:r>
          </a:p>
          <a:p>
            <a:pPr marL="360363" indent="0">
              <a:buNone/>
            </a:pPr>
            <a:r>
              <a:rPr lang="cs-CZ" b="1" dirty="0" smtClean="0"/>
              <a:t>(patrně kvantitativně nejrozšířenější organická látka na Zemi)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635896" y="5157192"/>
            <a:ext cx="5328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/>
              <a:t>chitin </a:t>
            </a:r>
            <a:r>
              <a:rPr lang="cs-CZ" sz="2600" dirty="0" smtClean="0"/>
              <a:t>– hlavní stavební polysacharid buněčné stěny hub a </a:t>
            </a:r>
            <a:r>
              <a:rPr lang="cs-CZ" sz="2600" dirty="0" err="1" smtClean="0"/>
              <a:t>exoskeletu</a:t>
            </a:r>
            <a:r>
              <a:rPr lang="cs-CZ" sz="2600" dirty="0" smtClean="0"/>
              <a:t> členovců 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572000" y="3789040"/>
            <a:ext cx="432048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Nejčistší celulosa ( s cca 5% nečistot) je produkt rostliny r. </a:t>
            </a:r>
            <a:r>
              <a:rPr lang="cs-CZ" sz="2600" b="1" dirty="0" smtClean="0"/>
              <a:t>bavlník</a:t>
            </a:r>
            <a:r>
              <a:rPr lang="cs-CZ" sz="2600" dirty="0" smtClean="0"/>
              <a:t> (</a:t>
            </a:r>
            <a:r>
              <a:rPr lang="cs-CZ" sz="2600" i="1" dirty="0" err="1" smtClean="0"/>
              <a:t>Gossypium</a:t>
            </a:r>
            <a:r>
              <a:rPr lang="cs-CZ" sz="2600" i="1" dirty="0" smtClean="0"/>
              <a:t>)</a:t>
            </a:r>
            <a:endParaRPr lang="cs-CZ" sz="2600" dirty="0"/>
          </a:p>
        </p:txBody>
      </p:sp>
      <p:grpSp>
        <p:nvGrpSpPr>
          <p:cNvPr id="13" name="Skupina 12"/>
          <p:cNvGrpSpPr/>
          <p:nvPr/>
        </p:nvGrpSpPr>
        <p:grpSpPr>
          <a:xfrm>
            <a:off x="-27709" y="4308764"/>
            <a:ext cx="4427984" cy="2512275"/>
            <a:chOff x="-27709" y="4308764"/>
            <a:chExt cx="4427984" cy="2512275"/>
          </a:xfrm>
        </p:grpSpPr>
        <p:pic>
          <p:nvPicPr>
            <p:cNvPr id="9" name="Obrázek 8" descr="Black_scorpion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7145" y="4308764"/>
              <a:ext cx="3338190" cy="2160000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  <p:sp>
          <p:nvSpPr>
            <p:cNvPr id="10" name="TextovéPole 9"/>
            <p:cNvSpPr txBox="1"/>
            <p:nvPr/>
          </p:nvSpPr>
          <p:spPr>
            <a:xfrm>
              <a:off x="-27709" y="6513262"/>
              <a:ext cx="44279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 smtClean="0">
                  <a:hlinkClick r:id="rId3"/>
                </a:rPr>
                <a:t>http://cs.wikipedia.org/wiki/Soubor:Black_scorpion.jpg</a:t>
              </a:r>
              <a:endParaRPr lang="cs-CZ" sz="1400" dirty="0"/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5313722" y="980728"/>
            <a:ext cx="3816424" cy="2733896"/>
            <a:chOff x="5313722" y="980728"/>
            <a:chExt cx="3816424" cy="2733896"/>
          </a:xfrm>
        </p:grpSpPr>
        <p:pic>
          <p:nvPicPr>
            <p:cNvPr id="4" name="Obrázek 3" descr="Cotone-biologico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64088" y="980728"/>
              <a:ext cx="3333750" cy="2152650"/>
            </a:xfrm>
            <a:prstGeom prst="rect">
              <a:avLst/>
            </a:prstGeom>
            <a:ln w="25400" cmpd="sng">
              <a:solidFill>
                <a:schemeClr val="tx1"/>
              </a:solidFill>
            </a:ln>
          </p:spPr>
        </p:pic>
        <p:sp>
          <p:nvSpPr>
            <p:cNvPr id="11" name="TextovéPole 10"/>
            <p:cNvSpPr txBox="1"/>
            <p:nvPr/>
          </p:nvSpPr>
          <p:spPr>
            <a:xfrm>
              <a:off x="5313722" y="3129849"/>
              <a:ext cx="38164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 smtClean="0">
                  <a:hlinkClick r:id="rId5"/>
                </a:rPr>
                <a:t>http://www.</a:t>
              </a:r>
              <a:r>
                <a:rPr lang="cs-CZ" sz="1400" dirty="0" err="1" smtClean="0">
                  <a:hlinkClick r:id="rId5"/>
                </a:rPr>
                <a:t>spiritobio.com</a:t>
              </a:r>
              <a:r>
                <a:rPr lang="cs-CZ" sz="1400" dirty="0" smtClean="0">
                  <a:hlinkClick r:id="rId5"/>
                </a:rPr>
                <a:t>/blog/</a:t>
              </a:r>
              <a:r>
                <a:rPr lang="cs-CZ" sz="1400" dirty="0" err="1" smtClean="0">
                  <a:hlinkClick r:id="rId5"/>
                </a:rPr>
                <a:t>prodotti</a:t>
              </a:r>
              <a:r>
                <a:rPr lang="cs-CZ" sz="1400" dirty="0" smtClean="0">
                  <a:hlinkClick r:id="rId5"/>
                </a:rPr>
                <a:t>-</a:t>
              </a:r>
              <a:r>
                <a:rPr lang="cs-CZ" sz="1400" dirty="0" err="1" smtClean="0">
                  <a:hlinkClick r:id="rId5"/>
                </a:rPr>
                <a:t>biologici</a:t>
              </a:r>
              <a:r>
                <a:rPr lang="cs-CZ" sz="1400" dirty="0" smtClean="0">
                  <a:hlinkClick r:id="rId5"/>
                </a:rPr>
                <a:t>/</a:t>
              </a:r>
              <a:r>
                <a:rPr lang="cs-CZ" sz="1400" dirty="0" err="1" smtClean="0">
                  <a:hlinkClick r:id="rId5"/>
                </a:rPr>
                <a:t>cotone</a:t>
              </a:r>
              <a:r>
                <a:rPr lang="cs-CZ" sz="1400" dirty="0" smtClean="0">
                  <a:hlinkClick r:id="rId5"/>
                </a:rPr>
                <a:t>-</a:t>
              </a:r>
              <a:r>
                <a:rPr lang="cs-CZ" sz="1400" dirty="0" err="1" smtClean="0">
                  <a:hlinkClick r:id="rId5"/>
                </a:rPr>
                <a:t>biologico</a:t>
              </a:r>
              <a:r>
                <a:rPr lang="cs-CZ" sz="1400" dirty="0" smtClean="0">
                  <a:hlinkClick r:id="rId5"/>
                </a:rPr>
                <a:t>-la-</a:t>
              </a:r>
              <a:r>
                <a:rPr lang="cs-CZ" sz="1400" dirty="0" err="1" smtClean="0">
                  <a:hlinkClick r:id="rId5"/>
                </a:rPr>
                <a:t>svolta</a:t>
              </a:r>
              <a:r>
                <a:rPr lang="cs-CZ" sz="1400" dirty="0" smtClean="0">
                  <a:hlinkClick r:id="rId5"/>
                </a:rPr>
                <a:t>-</a:t>
              </a:r>
              <a:r>
                <a:rPr lang="cs-CZ" sz="1400" dirty="0" err="1" smtClean="0">
                  <a:hlinkClick r:id="rId5"/>
                </a:rPr>
                <a:t>delindia</a:t>
              </a:r>
              <a:r>
                <a:rPr lang="cs-CZ" dirty="0" smtClean="0">
                  <a:hlinkClick r:id="rId5"/>
                </a:rPr>
                <a:t>/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755576" y="3429000"/>
            <a:ext cx="2733261" cy="2932454"/>
            <a:chOff x="251520" y="3212976"/>
            <a:chExt cx="2733261" cy="2932454"/>
          </a:xfrm>
        </p:grpSpPr>
        <p:pic>
          <p:nvPicPr>
            <p:cNvPr id="8" name="Obrázek 7" descr="Chocolate_agar_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520" y="3212976"/>
              <a:ext cx="2733261" cy="2420888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  <p:sp>
          <p:nvSpPr>
            <p:cNvPr id="9" name="TextovéPole 8"/>
            <p:cNvSpPr txBox="1"/>
            <p:nvPr/>
          </p:nvSpPr>
          <p:spPr>
            <a:xfrm>
              <a:off x="305692" y="5622210"/>
              <a:ext cx="266429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 smtClean="0">
                  <a:hlinkClick r:id="rId3"/>
                </a:rPr>
                <a:t>http://en.wikipedia.org/wiki/File:Chocolate_agar_1.jpg</a:t>
              </a:r>
              <a:endParaRPr lang="cs-CZ" sz="140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4320480" cy="1008112"/>
          </a:xfrm>
        </p:spPr>
        <p:txBody>
          <a:bodyPr>
            <a:normAutofit/>
          </a:bodyPr>
          <a:lstStyle/>
          <a:p>
            <a:r>
              <a:rPr lang="cs-CZ" sz="4000" b="1" u="sng" dirty="0" smtClean="0"/>
              <a:t>Význam sacharidů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9490" y="1087581"/>
            <a:ext cx="8229600" cy="2341419"/>
          </a:xfrm>
        </p:spPr>
        <p:txBody>
          <a:bodyPr/>
          <a:lstStyle/>
          <a:p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Stavební funkce:</a:t>
            </a:r>
          </a:p>
          <a:p>
            <a:pPr indent="17463">
              <a:buNone/>
            </a:pPr>
            <a:r>
              <a:rPr lang="cs-CZ" dirty="0" smtClean="0"/>
              <a:t>- přírodní polysacharid</a:t>
            </a:r>
          </a:p>
          <a:p>
            <a:pPr marL="360363" indent="0">
              <a:buNone/>
            </a:pPr>
            <a:r>
              <a:rPr lang="cs-CZ" dirty="0" smtClean="0"/>
              <a:t>- lineární polymer </a:t>
            </a:r>
            <a:r>
              <a:rPr lang="cs-CZ" b="1" dirty="0" smtClean="0">
                <a:solidFill>
                  <a:srgbClr val="FF0000"/>
                </a:solidFill>
              </a:rPr>
              <a:t>galaktosy</a:t>
            </a:r>
            <a:r>
              <a:rPr lang="cs-CZ" dirty="0" smtClean="0"/>
              <a:t> s vysokou gelující schopností, vyráběný z červených mořských řas </a:t>
            </a:r>
            <a:r>
              <a:rPr lang="cs-CZ" sz="2800" b="1" dirty="0" smtClean="0"/>
              <a:t>r. </a:t>
            </a:r>
            <a:r>
              <a:rPr lang="cs-CZ" sz="2800" b="1" i="1" dirty="0" err="1" smtClean="0"/>
              <a:t>Floridae</a:t>
            </a:r>
            <a:r>
              <a:rPr lang="cs-CZ" sz="2800" b="1" dirty="0" smtClean="0"/>
              <a:t> a </a:t>
            </a:r>
            <a:r>
              <a:rPr lang="cs-CZ" sz="2800" b="1" i="1" dirty="0" err="1" smtClean="0"/>
              <a:t>Gelidium</a:t>
            </a:r>
            <a:r>
              <a:rPr lang="cs-CZ" dirty="0" smtClean="0"/>
              <a:t>.</a:t>
            </a:r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2632537" y="3140968"/>
            <a:ext cx="6511463" cy="3456222"/>
            <a:chOff x="2581463" y="3321628"/>
            <a:chExt cx="6511463" cy="3456222"/>
          </a:xfrm>
        </p:grpSpPr>
        <p:pic>
          <p:nvPicPr>
            <p:cNvPr id="4" name="Obrázek 3" descr="9reWGNazs4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11448" y="3321628"/>
              <a:ext cx="3607048" cy="3080419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  <p:sp>
          <p:nvSpPr>
            <p:cNvPr id="6" name="TextovéPole 5"/>
            <p:cNvSpPr txBox="1"/>
            <p:nvPr/>
          </p:nvSpPr>
          <p:spPr>
            <a:xfrm>
              <a:off x="2581463" y="6470073"/>
              <a:ext cx="65114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 smtClean="0">
                  <a:hlinkClick r:id="rId5"/>
                </a:rPr>
                <a:t>http://adventuredeska.blogspot.cz/2012/11/klasifikasi-dari-laminaria-sp-fucus-sp.html</a:t>
              </a:r>
              <a:endParaRPr lang="cs-CZ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704088"/>
            <a:ext cx="7139136" cy="780696"/>
          </a:xfrm>
        </p:spPr>
        <p:txBody>
          <a:bodyPr>
            <a:normAutofit/>
          </a:bodyPr>
          <a:lstStyle/>
          <a:p>
            <a:r>
              <a:rPr lang="cs-CZ" sz="4000" b="1" u="sng" dirty="0" smtClean="0"/>
              <a:t>Význam sacharidů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325" y="1579418"/>
            <a:ext cx="3507579" cy="4525963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Stavební funkce:</a:t>
            </a:r>
          </a:p>
          <a:p>
            <a:pPr marL="360363" indent="14288">
              <a:buNone/>
            </a:pPr>
            <a:r>
              <a:rPr lang="cs-CZ" b="1" dirty="0" smtClean="0"/>
              <a:t>DNA + všechny typy RNA</a:t>
            </a:r>
            <a:r>
              <a:rPr lang="cs-CZ" dirty="0" smtClean="0"/>
              <a:t> – jednou ze základních složek deoxyribonukleotidů respektive </a:t>
            </a:r>
            <a:r>
              <a:rPr lang="cs-CZ" dirty="0" err="1" smtClean="0"/>
              <a:t>ribonukleotidů</a:t>
            </a:r>
            <a:r>
              <a:rPr lang="cs-CZ" dirty="0" smtClean="0"/>
              <a:t> je monosacharid </a:t>
            </a:r>
            <a:r>
              <a:rPr lang="cs-CZ" b="1" dirty="0" err="1" smtClean="0">
                <a:solidFill>
                  <a:srgbClr val="FF0000"/>
                </a:solidFill>
              </a:rPr>
              <a:t>ribosa</a:t>
            </a:r>
            <a:endParaRPr lang="cs-CZ" b="1" dirty="0">
              <a:solidFill>
                <a:srgbClr val="FF0000"/>
              </a:solidFill>
            </a:endParaRPr>
          </a:p>
        </p:txBody>
      </p:sp>
      <p:grpSp>
        <p:nvGrpSpPr>
          <p:cNvPr id="6" name="Skupina 5"/>
          <p:cNvGrpSpPr/>
          <p:nvPr/>
        </p:nvGrpSpPr>
        <p:grpSpPr>
          <a:xfrm>
            <a:off x="1763688" y="2636912"/>
            <a:ext cx="6832191" cy="3936243"/>
            <a:chOff x="2276663" y="2592225"/>
            <a:chExt cx="6832191" cy="3936243"/>
          </a:xfrm>
        </p:grpSpPr>
        <p:pic>
          <p:nvPicPr>
            <p:cNvPr id="4" name="Obrázek 3" descr="DNA_molekula_života_-_česky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11866" y="2592225"/>
              <a:ext cx="4507528" cy="3557592"/>
            </a:xfrm>
            <a:prstGeom prst="rect">
              <a:avLst/>
            </a:prstGeom>
            <a:ln w="31750">
              <a:solidFill>
                <a:srgbClr val="000000"/>
              </a:solidFill>
            </a:ln>
          </p:spPr>
        </p:pic>
        <p:sp>
          <p:nvSpPr>
            <p:cNvPr id="5" name="TextovéPole 4"/>
            <p:cNvSpPr txBox="1"/>
            <p:nvPr/>
          </p:nvSpPr>
          <p:spPr>
            <a:xfrm>
              <a:off x="2276663" y="6220691"/>
              <a:ext cx="68321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 smtClean="0">
                  <a:hlinkClick r:id="rId3"/>
                </a:rPr>
                <a:t>http://commons.wikimedia.org/wiki/File:DNA_molekula_%C5%BEivota_-_%C4%8Desky.jpg</a:t>
              </a:r>
              <a:endParaRPr lang="cs-CZ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39" y="152535"/>
            <a:ext cx="7358073" cy="1044217"/>
          </a:xfrm>
        </p:spPr>
        <p:txBody>
          <a:bodyPr>
            <a:normAutofit/>
          </a:bodyPr>
          <a:lstStyle/>
          <a:p>
            <a:r>
              <a:rPr lang="cs-CZ" sz="4000" b="1" u="sng" dirty="0" smtClean="0"/>
              <a:t>Význam sacharidů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2304256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Speciální funkce sacharidů:</a:t>
            </a:r>
          </a:p>
          <a:p>
            <a:pPr>
              <a:buNone/>
            </a:pPr>
            <a:r>
              <a:rPr lang="cs-CZ" b="1" dirty="0" smtClean="0"/>
              <a:t>Membránové glykoproteiny </a:t>
            </a:r>
            <a:r>
              <a:rPr lang="cs-CZ" dirty="0" smtClean="0"/>
              <a:t>– sacharidová složka je minoritní složkou, která má ale rozhodující význam např. </a:t>
            </a:r>
            <a:r>
              <a:rPr lang="cs-CZ" b="1" dirty="0" smtClean="0">
                <a:solidFill>
                  <a:srgbClr val="FF0000"/>
                </a:solidFill>
              </a:rPr>
              <a:t>aglutinogeny</a:t>
            </a:r>
            <a:r>
              <a:rPr lang="cs-CZ" dirty="0" smtClean="0"/>
              <a:t> na </a:t>
            </a:r>
            <a:r>
              <a:rPr lang="cs-CZ" dirty="0" err="1" smtClean="0"/>
              <a:t>erytrocytární</a:t>
            </a:r>
            <a:r>
              <a:rPr lang="cs-CZ" dirty="0" smtClean="0"/>
              <a:t> membráně =&gt;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AB0 </a:t>
            </a:r>
            <a:r>
              <a:rPr lang="cs-CZ" b="1" dirty="0" smtClean="0">
                <a:solidFill>
                  <a:srgbClr val="FF0000"/>
                </a:solidFill>
              </a:rPr>
              <a:t>systém krevních skupin</a:t>
            </a:r>
            <a:endParaRPr lang="cs-CZ" b="1" dirty="0">
              <a:solidFill>
                <a:srgbClr val="FF0000"/>
              </a:solidFill>
            </a:endParaRPr>
          </a:p>
        </p:txBody>
      </p:sp>
      <p:grpSp>
        <p:nvGrpSpPr>
          <p:cNvPr id="6" name="Skupina 5"/>
          <p:cNvGrpSpPr/>
          <p:nvPr/>
        </p:nvGrpSpPr>
        <p:grpSpPr>
          <a:xfrm>
            <a:off x="3203848" y="3933056"/>
            <a:ext cx="5708742" cy="2708920"/>
            <a:chOff x="3435258" y="4149080"/>
            <a:chExt cx="5708742" cy="2708920"/>
          </a:xfrm>
        </p:grpSpPr>
        <p:pic>
          <p:nvPicPr>
            <p:cNvPr id="4" name="Obrázek 3" descr="Hemoglonina-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51920" y="4149080"/>
              <a:ext cx="4941028" cy="2415972"/>
            </a:xfrm>
            <a:prstGeom prst="rect">
              <a:avLst/>
            </a:prstGeom>
            <a:ln w="31750">
              <a:solidFill>
                <a:srgbClr val="000000"/>
              </a:solidFill>
            </a:ln>
          </p:spPr>
        </p:pic>
        <p:sp>
          <p:nvSpPr>
            <p:cNvPr id="5" name="TextovéPole 4"/>
            <p:cNvSpPr txBox="1"/>
            <p:nvPr/>
          </p:nvSpPr>
          <p:spPr>
            <a:xfrm>
              <a:off x="3435258" y="6550223"/>
              <a:ext cx="57087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 smtClean="0">
                  <a:hlinkClick r:id="rId3"/>
                </a:rPr>
                <a:t>http://interpolonika.com/wp-content/uploads/2011/10/Hemoglonina-1.jpg</a:t>
              </a:r>
              <a:endParaRPr lang="cs-CZ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0"/>
            <a:ext cx="6861448" cy="1143000"/>
          </a:xfrm>
        </p:spPr>
        <p:txBody>
          <a:bodyPr>
            <a:normAutofit/>
          </a:bodyPr>
          <a:lstStyle/>
          <a:p>
            <a:r>
              <a:rPr lang="cs-CZ" sz="4000" b="1" u="sng" dirty="0" smtClean="0"/>
              <a:t>Význam sacharidů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18002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Speciální funkce sacharidů:</a:t>
            </a:r>
          </a:p>
          <a:p>
            <a:pPr>
              <a:buNone/>
            </a:pPr>
            <a:r>
              <a:rPr lang="cs-CZ" b="1" dirty="0" smtClean="0"/>
              <a:t>Imunoglobuliny – </a:t>
            </a:r>
            <a:r>
              <a:rPr lang="cs-CZ" b="1" dirty="0" smtClean="0">
                <a:solidFill>
                  <a:srgbClr val="FF0000"/>
                </a:solidFill>
              </a:rPr>
              <a:t>glykoproteiny:</a:t>
            </a:r>
            <a:r>
              <a:rPr lang="cs-CZ" b="1" dirty="0" smtClean="0"/>
              <a:t>  </a:t>
            </a:r>
            <a:r>
              <a:rPr lang="cs-CZ" dirty="0" smtClean="0"/>
              <a:t>sacharidová složka zvyšuje tepelnou a proteolytickou stabilitu proteinu, usnadňuje průchodnost buněčnými povrchy.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429000"/>
            <a:ext cx="482453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err="1" smtClean="0"/>
              <a:t>Chondroitinsulfát</a:t>
            </a:r>
            <a:r>
              <a:rPr lang="cs-CZ" sz="2600" dirty="0" smtClean="0"/>
              <a:t> – </a:t>
            </a:r>
            <a:r>
              <a:rPr lang="cs-CZ" sz="2600" b="1" dirty="0" err="1" smtClean="0">
                <a:solidFill>
                  <a:srgbClr val="FF0000"/>
                </a:solidFill>
              </a:rPr>
              <a:t>glykosaminoglykany</a:t>
            </a:r>
            <a:r>
              <a:rPr lang="cs-CZ" sz="2600" b="1" dirty="0" smtClean="0">
                <a:solidFill>
                  <a:srgbClr val="FF0000"/>
                </a:solidFill>
              </a:rPr>
              <a:t>: </a:t>
            </a:r>
            <a:r>
              <a:rPr lang="cs-CZ" sz="2600" dirty="0" smtClean="0"/>
              <a:t>jedna ze základních složek základní hmoty chrupavčité tkáně (pozn. </a:t>
            </a:r>
            <a:r>
              <a:rPr lang="cs-CZ" sz="2600" b="1" dirty="0" smtClean="0"/>
              <a:t>chrupavka</a:t>
            </a:r>
            <a:r>
              <a:rPr lang="cs-CZ" sz="2600" dirty="0" smtClean="0"/>
              <a:t> </a:t>
            </a:r>
            <a:r>
              <a:rPr lang="cs-CZ" sz="2600" dirty="0" err="1" smtClean="0"/>
              <a:t>řec</a:t>
            </a:r>
            <a:r>
              <a:rPr lang="cs-CZ" sz="2600" dirty="0" smtClean="0"/>
              <a:t>. </a:t>
            </a:r>
            <a:r>
              <a:rPr lang="cs-CZ" sz="2600" b="1" dirty="0" err="1" smtClean="0"/>
              <a:t>chondros</a:t>
            </a:r>
            <a:r>
              <a:rPr lang="cs-CZ" sz="2600" dirty="0" smtClean="0"/>
              <a:t>)</a:t>
            </a:r>
          </a:p>
          <a:p>
            <a:endParaRPr lang="cs-CZ" dirty="0"/>
          </a:p>
        </p:txBody>
      </p:sp>
      <p:grpSp>
        <p:nvGrpSpPr>
          <p:cNvPr id="8" name="Skupina 7"/>
          <p:cNvGrpSpPr/>
          <p:nvPr/>
        </p:nvGrpSpPr>
        <p:grpSpPr>
          <a:xfrm>
            <a:off x="3491880" y="2924944"/>
            <a:ext cx="5328592" cy="3933056"/>
            <a:chOff x="3491880" y="2924944"/>
            <a:chExt cx="5328592" cy="3933056"/>
          </a:xfrm>
        </p:grpSpPr>
        <p:pic>
          <p:nvPicPr>
            <p:cNvPr id="5" name="Obrázek 4" descr="12142_2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80112" y="2924944"/>
              <a:ext cx="3217540" cy="3507119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  <p:sp>
          <p:nvSpPr>
            <p:cNvPr id="7" name="TextovéPole 6"/>
            <p:cNvSpPr txBox="1"/>
            <p:nvPr/>
          </p:nvSpPr>
          <p:spPr>
            <a:xfrm>
              <a:off x="3491880" y="6550223"/>
              <a:ext cx="53285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 smtClean="0"/>
                <a:t>http://kulturistika.</a:t>
              </a:r>
              <a:r>
                <a:rPr lang="cs-CZ" sz="1400" dirty="0" err="1" smtClean="0"/>
                <a:t>ronnie.cz</a:t>
              </a:r>
              <a:r>
                <a:rPr lang="cs-CZ" sz="1400" dirty="0" smtClean="0"/>
                <a:t>/</a:t>
              </a:r>
              <a:r>
                <a:rPr lang="cs-CZ" sz="1400" dirty="0" err="1" smtClean="0"/>
                <a:t>img</a:t>
              </a:r>
              <a:r>
                <a:rPr lang="cs-CZ" sz="1400" dirty="0" smtClean="0"/>
                <a:t>/data/</a:t>
              </a:r>
              <a:r>
                <a:rPr lang="cs-CZ" sz="1400" dirty="0" err="1" smtClean="0"/>
                <a:t>clanky</a:t>
              </a:r>
              <a:r>
                <a:rPr lang="cs-CZ" sz="1400" dirty="0" smtClean="0"/>
                <a:t>/</a:t>
              </a:r>
              <a:r>
                <a:rPr lang="cs-CZ" sz="1400" dirty="0" err="1" smtClean="0"/>
                <a:t>normal</a:t>
              </a:r>
              <a:r>
                <a:rPr lang="cs-CZ" sz="1400" dirty="0" smtClean="0"/>
                <a:t>/12142_2.jpg</a:t>
              </a:r>
              <a:endParaRPr lang="cs-CZ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803</TotalTime>
  <Words>674</Words>
  <Application>Microsoft Office PowerPoint</Application>
  <PresentationFormat>Předvádění na obrazovce (4:3)</PresentationFormat>
  <Paragraphs>165</Paragraphs>
  <Slides>18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Tok</vt:lpstr>
      <vt:lpstr>ChemSketch</vt:lpstr>
      <vt:lpstr>ACD/ChemSketch</vt:lpstr>
      <vt:lpstr>SACHARIDY I.</vt:lpstr>
      <vt:lpstr>Snímek 2</vt:lpstr>
      <vt:lpstr>Význam sacharidů</vt:lpstr>
      <vt:lpstr>Význam sacharidů</vt:lpstr>
      <vt:lpstr>Význam sacharidů</vt:lpstr>
      <vt:lpstr>Význam sacharidů</vt:lpstr>
      <vt:lpstr>Význam sacharidů</vt:lpstr>
      <vt:lpstr>Význam sacharidů</vt:lpstr>
      <vt:lpstr>Význam sacharidů</vt:lpstr>
      <vt:lpstr>Význam sacharidů</vt:lpstr>
      <vt:lpstr>Chemická struktura monosacharidů</vt:lpstr>
      <vt:lpstr>Chemická struktura monosacharidů</vt:lpstr>
      <vt:lpstr>Chemická struktura monosacharidů</vt:lpstr>
      <vt:lpstr>Rozdělení a přehled monosacharidů</vt:lpstr>
      <vt:lpstr>Rozdělení a přehled monosacharidů</vt:lpstr>
      <vt:lpstr>Rozdělení a přehled monosacharidů</vt:lpstr>
      <vt:lpstr>Přehled monosacharidů</vt:lpstr>
      <vt:lpstr>Přehled monosacharidů</vt:lpstr>
    </vt:vector>
  </TitlesOfParts>
  <Company>GML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SACHARIDY I.</dc:title>
  <dc:creator>ucitel</dc:creator>
  <cp:lastModifiedBy>ucitel</cp:lastModifiedBy>
  <cp:revision>85</cp:revision>
  <dcterms:created xsi:type="dcterms:W3CDTF">2013-10-01T13:20:32Z</dcterms:created>
  <dcterms:modified xsi:type="dcterms:W3CDTF">2014-09-08T09:04:57Z</dcterms:modified>
</cp:coreProperties>
</file>