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5C0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2A77CA-3D0D-4F59-9939-CABD7AF4D806}" type="datetimeFigureOut">
              <a:rPr lang="cs-CZ" smtClean="0"/>
              <a:pPr/>
              <a:t>14.12.2016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C7D9B-E48E-4116-8BE9-52693264BA9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8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pPr marL="1198563" indent="-1198563"/>
            <a:r>
              <a:rPr lang="cs-CZ" sz="1400" dirty="0"/>
              <a:t>Anotace </a:t>
            </a:r>
            <a:r>
              <a:rPr lang="cs-CZ" sz="1400" dirty="0" smtClean="0"/>
              <a:t>DŮM: Lipidy – rozdělení, funkce a struktura. Struktura a přehled FA vyskytujících se </a:t>
            </a:r>
            <a:r>
              <a:rPr lang="cs-CZ" sz="1400" smtClean="0"/>
              <a:t>v lipidech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 descr="Obrázek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5004048" y="3393231"/>
            <a:ext cx="3834999" cy="2124000"/>
          </a:xfrm>
          <a:prstGeom prst="rect">
            <a:avLst/>
          </a:prstGeom>
          <a:scene3d>
            <a:camera prst="orthographicFront">
              <a:rot lat="0" lon="10800000" rev="1620000"/>
            </a:camera>
            <a:lightRig rig="threePt" dir="t"/>
          </a:scene3d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508104" y="2381979"/>
            <a:ext cx="2945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k. </a:t>
            </a:r>
            <a:r>
              <a:rPr lang="cs-CZ" sz="2400" b="1" dirty="0" err="1" smtClean="0"/>
              <a:t>oktadekanová</a:t>
            </a:r>
            <a:endParaRPr lang="cs-CZ" sz="2400" b="1" dirty="0" smtClean="0"/>
          </a:p>
          <a:p>
            <a:r>
              <a:rPr lang="cs-CZ" sz="2400" b="1" i="1" dirty="0" smtClean="0"/>
              <a:t>(kyselina stearová)</a:t>
            </a:r>
            <a:endParaRPr lang="cs-CZ" sz="2400" b="1" i="1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4364483" y="1708671"/>
          <a:ext cx="4672013" cy="784225"/>
        </p:xfrm>
        <a:graphic>
          <a:graphicData uri="http://schemas.openxmlformats.org/presentationml/2006/ole">
            <p:oleObj spid="_x0000_s2054" name="ACD/3D" r:id="rId4" imgW="5106113" imgH="857143" progId="ACD.3D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99306" y="4479646"/>
          <a:ext cx="3540646" cy="2117706"/>
        </p:xfrm>
        <a:graphic>
          <a:graphicData uri="http://schemas.openxmlformats.org/presentationml/2006/ole">
            <p:oleObj spid="_x0000_s2058" name="ACD/3D" r:id="rId5" imgW="4266667" imgH="2553056" progId="ACD.3D">
              <p:embed/>
            </p:oleObj>
          </a:graphicData>
        </a:graphic>
      </p:graphicFrame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264742" y="3645024"/>
            <a:ext cx="50273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k.(9Z,12Z) </a:t>
            </a:r>
            <a:r>
              <a:rPr lang="cs-CZ" sz="2400" b="1" dirty="0" err="1" smtClean="0"/>
              <a:t>oktadeka</a:t>
            </a:r>
            <a:r>
              <a:rPr lang="cs-CZ" sz="2400" b="1" dirty="0" smtClean="0"/>
              <a:t>-9,12-dienová </a:t>
            </a:r>
          </a:p>
          <a:p>
            <a:pPr algn="ctr"/>
            <a:r>
              <a:rPr lang="cs-CZ" sz="2400" b="1" i="1" dirty="0" smtClean="0"/>
              <a:t>(kyselina </a:t>
            </a:r>
            <a:r>
              <a:rPr lang="cs-CZ" sz="2400" b="1" i="1" dirty="0" err="1" smtClean="0"/>
              <a:t>linolová</a:t>
            </a:r>
            <a:r>
              <a:rPr lang="cs-CZ" sz="2400" b="1" i="1" dirty="0" smtClean="0"/>
              <a:t>)</a:t>
            </a:r>
            <a:endParaRPr lang="cs-CZ" sz="2400" b="1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287791" y="5910371"/>
            <a:ext cx="6892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kyselina (9Z,12Z,15Z) </a:t>
            </a:r>
            <a:r>
              <a:rPr lang="cs-CZ" sz="2400" b="1" dirty="0" err="1" smtClean="0"/>
              <a:t>oktadeka</a:t>
            </a:r>
            <a:r>
              <a:rPr lang="cs-CZ" sz="2400" b="1" dirty="0" smtClean="0"/>
              <a:t>-9,12,15-</a:t>
            </a:r>
            <a:r>
              <a:rPr lang="cs-CZ" sz="2400" b="1" dirty="0" err="1" smtClean="0"/>
              <a:t>trienová</a:t>
            </a:r>
            <a:r>
              <a:rPr lang="cs-CZ" sz="2400" b="1" dirty="0" smtClean="0"/>
              <a:t> </a:t>
            </a:r>
          </a:p>
          <a:p>
            <a:pPr algn="ctr"/>
            <a:r>
              <a:rPr lang="cs-CZ" sz="2400" b="1" i="1" dirty="0" smtClean="0"/>
              <a:t>(kyselina </a:t>
            </a:r>
            <a:r>
              <a:rPr lang="cs-CZ" sz="2400" b="1" i="1" dirty="0" err="1" smtClean="0"/>
              <a:t>linolenová</a:t>
            </a:r>
            <a:r>
              <a:rPr lang="cs-CZ" sz="2400" b="1" i="1" dirty="0" smtClean="0"/>
              <a:t>)</a:t>
            </a:r>
            <a:endParaRPr lang="cs-CZ" sz="2400" b="1" i="1" dirty="0"/>
          </a:p>
        </p:txBody>
      </p:sp>
      <p:pic>
        <p:nvPicPr>
          <p:cNvPr id="14" name="Obrázek 13" descr="Obrázek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2459" y="1268928"/>
            <a:ext cx="4409541" cy="1512000"/>
          </a:xfrm>
          <a:prstGeom prst="rect">
            <a:avLst/>
          </a:prstGeom>
          <a:scene3d>
            <a:camera prst="orthographicFront">
              <a:rot lat="10800000" lon="0" rev="1500000"/>
            </a:camera>
            <a:lightRig rig="threePt" dir="t"/>
          </a:scene3d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-27384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MASTNÉ KYSELINY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98845" y="2814027"/>
            <a:ext cx="4165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k. (9Z) </a:t>
            </a:r>
            <a:r>
              <a:rPr lang="cs-CZ" sz="2400" b="1" dirty="0" err="1" smtClean="0"/>
              <a:t>hexadec</a:t>
            </a:r>
            <a:r>
              <a:rPr lang="cs-CZ" sz="2400" b="1" dirty="0" smtClean="0"/>
              <a:t>-9-</a:t>
            </a:r>
            <a:r>
              <a:rPr lang="cs-CZ" sz="2400" b="1" dirty="0" err="1" smtClean="0"/>
              <a:t>enová</a:t>
            </a:r>
            <a:r>
              <a:rPr lang="cs-CZ" sz="2400" b="1" dirty="0" smtClean="0"/>
              <a:t> </a:t>
            </a:r>
          </a:p>
          <a:p>
            <a:pPr algn="ctr"/>
            <a:r>
              <a:rPr lang="cs-CZ" sz="2400" b="1" i="1" dirty="0" smtClean="0"/>
              <a:t>(kyselina </a:t>
            </a:r>
            <a:r>
              <a:rPr lang="cs-CZ" sz="2400" b="1" i="1" dirty="0" err="1" smtClean="0"/>
              <a:t>palmitoolejová</a:t>
            </a:r>
            <a:r>
              <a:rPr lang="cs-CZ" sz="2400" b="1" i="1" dirty="0" smtClean="0"/>
              <a:t>)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4888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MASTNÉ KYSELINY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56384" y="4509120"/>
            <a:ext cx="5687616" cy="2160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T</a:t>
            </a:r>
            <a:r>
              <a:rPr lang="pt-BR" dirty="0" smtClean="0"/>
              <a:t>eplota tání </a:t>
            </a:r>
            <a:r>
              <a:rPr lang="cs-CZ" dirty="0" smtClean="0"/>
              <a:t>mastných karboxylových kyselin</a:t>
            </a:r>
            <a:r>
              <a:rPr lang="pt-BR" dirty="0" smtClean="0"/>
              <a:t> </a:t>
            </a:r>
            <a:r>
              <a:rPr lang="cs-CZ" dirty="0" smtClean="0"/>
              <a:t>se mění</a:t>
            </a:r>
            <a:r>
              <a:rPr lang="pt-BR" dirty="0" smtClean="0"/>
              <a:t> </a:t>
            </a:r>
            <a:r>
              <a:rPr lang="pt-BR" dirty="0" smtClean="0"/>
              <a:t>s</a:t>
            </a:r>
            <a:r>
              <a:rPr lang="cs-CZ" dirty="0" smtClean="0"/>
              <a:t>:</a:t>
            </a:r>
            <a:endParaRPr lang="pt-BR" dirty="0" smtClean="0"/>
          </a:p>
          <a:p>
            <a:pPr>
              <a:buNone/>
            </a:pPr>
            <a:r>
              <a:rPr lang="cs-CZ" dirty="0" smtClean="0"/>
              <a:t>1. délkou </a:t>
            </a:r>
            <a:r>
              <a:rPr lang="cs-CZ" dirty="0" smtClean="0"/>
              <a:t>řetězce - roste.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2. mírou </a:t>
            </a:r>
            <a:r>
              <a:rPr lang="cs-CZ" dirty="0" smtClean="0"/>
              <a:t>nenasycenosti - klesá.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3. blízkostí první vazby C=C ke </a:t>
            </a:r>
            <a:r>
              <a:rPr lang="cs-CZ" dirty="0" smtClean="0"/>
              <a:t>karboxylu - klesá.</a:t>
            </a:r>
            <a:endParaRPr lang="cs-CZ" dirty="0" smtClean="0"/>
          </a:p>
          <a:p>
            <a:endParaRPr lang="cs-CZ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-108520" y="1052736"/>
            <a:ext cx="7776864" cy="3168352"/>
            <a:chOff x="467544" y="1484784"/>
            <a:chExt cx="7776864" cy="3168352"/>
          </a:xfrm>
        </p:grpSpPr>
        <p:cxnSp>
          <p:nvCxnSpPr>
            <p:cNvPr id="8" name="Přímá spojovací čára 7"/>
            <p:cNvCxnSpPr/>
            <p:nvPr/>
          </p:nvCxnSpPr>
          <p:spPr>
            <a:xfrm>
              <a:off x="1043608" y="4639281"/>
              <a:ext cx="3816424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/>
            <p:cNvGrpSpPr/>
            <p:nvPr/>
          </p:nvGrpSpPr>
          <p:grpSpPr>
            <a:xfrm>
              <a:off x="467544" y="1484784"/>
              <a:ext cx="7776864" cy="3168352"/>
              <a:chOff x="467544" y="1484784"/>
              <a:chExt cx="7776864" cy="3168352"/>
            </a:xfrm>
          </p:grpSpPr>
          <p:graphicFrame>
            <p:nvGraphicFramePr>
              <p:cNvPr id="22530" name="Object 2"/>
              <p:cNvGraphicFramePr>
                <a:graphicFrameLocks noChangeAspect="1"/>
              </p:cNvGraphicFramePr>
              <p:nvPr/>
            </p:nvGraphicFramePr>
            <p:xfrm>
              <a:off x="1204281" y="1484784"/>
              <a:ext cx="6536071" cy="3168352"/>
            </p:xfrm>
            <a:graphic>
              <a:graphicData uri="http://schemas.openxmlformats.org/presentationml/2006/ole">
                <p:oleObj spid="_x0000_s22530" name="ChemSketch" r:id="rId3" imgW="3002400" imgH="1456920" progId="ACD.ChemSketch.20">
                  <p:embed/>
                </p:oleObj>
              </a:graphicData>
            </a:graphic>
          </p:graphicFrame>
          <p:cxnSp>
            <p:nvCxnSpPr>
              <p:cNvPr id="6" name="Přímá spojovací čára 5"/>
              <p:cNvCxnSpPr/>
              <p:nvPr/>
            </p:nvCxnSpPr>
            <p:spPr>
              <a:xfrm>
                <a:off x="467544" y="2276872"/>
                <a:ext cx="7776864" cy="0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ovací čára 9"/>
              <p:cNvCxnSpPr/>
              <p:nvPr/>
            </p:nvCxnSpPr>
            <p:spPr>
              <a:xfrm>
                <a:off x="1340024" y="4032774"/>
                <a:ext cx="3816424" cy="0"/>
              </a:xfrm>
              <a:prstGeom prst="line">
                <a:avLst/>
              </a:prstGeom>
              <a:ln w="1905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ovací šipka 11"/>
              <p:cNvCxnSpPr/>
              <p:nvPr/>
            </p:nvCxnSpPr>
            <p:spPr>
              <a:xfrm>
                <a:off x="1115616" y="2276872"/>
                <a:ext cx="0" cy="2376264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ovací šipka 13"/>
              <p:cNvCxnSpPr/>
              <p:nvPr/>
            </p:nvCxnSpPr>
            <p:spPr>
              <a:xfrm>
                <a:off x="1763688" y="2276872"/>
                <a:ext cx="0" cy="176400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Skupina 21"/>
          <p:cNvGrpSpPr/>
          <p:nvPr/>
        </p:nvGrpSpPr>
        <p:grpSpPr>
          <a:xfrm>
            <a:off x="431560" y="4976008"/>
            <a:ext cx="2844296" cy="1477328"/>
            <a:chOff x="1943728" y="5013176"/>
            <a:chExt cx="2844296" cy="1477328"/>
          </a:xfrm>
        </p:grpSpPr>
        <p:sp>
          <p:nvSpPr>
            <p:cNvPr id="16" name="Obdélník 15"/>
            <p:cNvSpPr/>
            <p:nvPr/>
          </p:nvSpPr>
          <p:spPr>
            <a:xfrm>
              <a:off x="1943728" y="5100040"/>
              <a:ext cx="180000" cy="18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1943728" y="6187040"/>
              <a:ext cx="180000" cy="180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1943728" y="5373216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1943728" y="5646960"/>
              <a:ext cx="180000" cy="180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1943728" y="5913296"/>
              <a:ext cx="180000" cy="1800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123728" y="5013176"/>
              <a:ext cx="266429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err="1" smtClean="0"/>
                <a:t>kyselinaSTEAROVÁ</a:t>
              </a:r>
              <a:endParaRPr lang="cs-CZ" b="1" dirty="0" smtClean="0"/>
            </a:p>
            <a:p>
              <a:r>
                <a:rPr lang="cs-CZ" b="1" dirty="0" smtClean="0"/>
                <a:t>kyselina OLEJOVÁ</a:t>
              </a:r>
            </a:p>
            <a:p>
              <a:r>
                <a:rPr lang="cs-CZ" b="1" dirty="0" smtClean="0"/>
                <a:t>kyselina LINOLOVÁ</a:t>
              </a:r>
            </a:p>
            <a:p>
              <a:r>
                <a:rPr lang="cs-CZ" b="1" dirty="0" smtClean="0"/>
                <a:t>kyselina LINOLENOVÁ</a:t>
              </a:r>
            </a:p>
            <a:p>
              <a:r>
                <a:rPr lang="cs-CZ" b="1" dirty="0" smtClean="0"/>
                <a:t>18:1 n-7 kyselina</a:t>
              </a:r>
              <a:endParaRPr lang="cs-CZ" b="1" dirty="0"/>
            </a:p>
          </p:txBody>
        </p:sp>
      </p:grpSp>
      <p:sp>
        <p:nvSpPr>
          <p:cNvPr id="25" name="TextovéPole 24"/>
          <p:cNvSpPr txBox="1"/>
          <p:nvPr/>
        </p:nvSpPr>
        <p:spPr>
          <a:xfrm>
            <a:off x="4499992" y="2158405"/>
            <a:ext cx="4464496" cy="1846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5738" indent="-185738"/>
            <a:r>
              <a:rPr lang="pl-PL" sz="2400" b="1" dirty="0" smtClean="0"/>
              <a:t>- Všechny dvojné vazby v </a:t>
            </a:r>
            <a:r>
              <a:rPr lang="pl-PL" sz="2400" b="1" i="1" dirty="0" smtClean="0"/>
              <a:t>cis (Z) konfiguraci.</a:t>
            </a:r>
          </a:p>
          <a:p>
            <a:pPr marL="185738" indent="-185738"/>
            <a:r>
              <a:rPr lang="pl-PL" sz="2400" b="1" dirty="0" smtClean="0"/>
              <a:t>- Patrný ohyb na každé dvojné vazbě C=C.</a:t>
            </a:r>
            <a:endParaRPr lang="cs-CZ" sz="24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896" y="116632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 MASTNÝCH KYSELIN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8824" y="1844824"/>
            <a:ext cx="8733656" cy="4968552"/>
          </a:xfrm>
        </p:spPr>
        <p:txBody>
          <a:bodyPr>
            <a:noAutofit/>
          </a:bodyPr>
          <a:lstStyle/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-COOH	k. butanová	</a:t>
            </a:r>
            <a:r>
              <a:rPr lang="cs-CZ" sz="2400" b="1" i="1" dirty="0" smtClean="0"/>
              <a:t>(k. máselná)	4:0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-COOH 	k. hexanová	</a:t>
            </a:r>
            <a:r>
              <a:rPr lang="cs-CZ" sz="2400" b="1" i="1" dirty="0" smtClean="0"/>
              <a:t>(k. kapronová)	6:0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6</a:t>
            </a:r>
            <a:r>
              <a:rPr lang="cs-CZ" sz="2400" b="1" dirty="0" smtClean="0"/>
              <a:t>-COOH 	k. oktanová	</a:t>
            </a:r>
            <a:r>
              <a:rPr lang="cs-CZ" sz="2400" b="1" i="1" dirty="0" smtClean="0"/>
              <a:t>(k </a:t>
            </a:r>
            <a:r>
              <a:rPr lang="cs-CZ" sz="2400" b="1" i="1" dirty="0" err="1" smtClean="0"/>
              <a:t>kaprylová</a:t>
            </a:r>
            <a:r>
              <a:rPr lang="cs-CZ" sz="2400" b="1" i="1" dirty="0" smtClean="0"/>
              <a:t>)	8:0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8</a:t>
            </a:r>
            <a:r>
              <a:rPr lang="cs-CZ" sz="2400" b="1" dirty="0" smtClean="0"/>
              <a:t>-COOH 	k. dekanová	</a:t>
            </a:r>
            <a:r>
              <a:rPr lang="cs-CZ" sz="2400" b="1" i="1" dirty="0" smtClean="0"/>
              <a:t>(k. kaprinová)	10:0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10</a:t>
            </a:r>
            <a:r>
              <a:rPr lang="cs-CZ" sz="2400" b="1" dirty="0" smtClean="0"/>
              <a:t>-COOH 	k. </a:t>
            </a:r>
            <a:r>
              <a:rPr lang="cs-CZ" sz="2400" b="1" dirty="0" err="1" smtClean="0"/>
              <a:t>dodekanová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laurová)	12:0</a:t>
            </a:r>
          </a:p>
          <a:p>
            <a:pPr defTabSz="928688"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12</a:t>
            </a:r>
            <a:r>
              <a:rPr lang="cs-CZ" sz="2400" b="1" dirty="0" smtClean="0"/>
              <a:t>-COOH 	k. </a:t>
            </a:r>
            <a:r>
              <a:rPr lang="cs-CZ" sz="2400" b="1" dirty="0" err="1" smtClean="0"/>
              <a:t>tetradekanová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</a:t>
            </a:r>
            <a:r>
              <a:rPr lang="cs-CZ" sz="2400" b="1" i="1" dirty="0" err="1" smtClean="0"/>
              <a:t>myristová</a:t>
            </a:r>
            <a:r>
              <a:rPr lang="cs-CZ" sz="2400" b="1" i="1" dirty="0" smtClean="0"/>
              <a:t>)	14:0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14</a:t>
            </a:r>
            <a:r>
              <a:rPr lang="cs-CZ" sz="2400" b="1" dirty="0" smtClean="0"/>
              <a:t>-COOH	k. </a:t>
            </a:r>
            <a:r>
              <a:rPr lang="cs-CZ" sz="2400" b="1" dirty="0" err="1" smtClean="0"/>
              <a:t>hexadekanová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palmitová</a:t>
            </a:r>
            <a:r>
              <a:rPr lang="cs-CZ" sz="2400" b="1" dirty="0" smtClean="0"/>
              <a:t>)	16:0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16</a:t>
            </a:r>
            <a:r>
              <a:rPr lang="cs-CZ" sz="2400" b="1" dirty="0" smtClean="0"/>
              <a:t>-COOH 	k. </a:t>
            </a:r>
            <a:r>
              <a:rPr lang="cs-CZ" sz="2400" b="1" dirty="0" err="1" smtClean="0"/>
              <a:t>oktadekanová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stearová)	18:0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18</a:t>
            </a:r>
            <a:r>
              <a:rPr lang="cs-CZ" sz="2400" b="1" dirty="0" smtClean="0"/>
              <a:t>-COOH 	k. eikosanová	</a:t>
            </a:r>
            <a:r>
              <a:rPr lang="cs-CZ" sz="2400" b="1" i="1" dirty="0" smtClean="0"/>
              <a:t>(k. </a:t>
            </a:r>
            <a:r>
              <a:rPr lang="cs-CZ" sz="2400" b="1" i="1" dirty="0" err="1" smtClean="0"/>
              <a:t>arachidová</a:t>
            </a:r>
            <a:r>
              <a:rPr lang="cs-CZ" sz="2400" b="1" i="1" dirty="0" smtClean="0"/>
              <a:t>)	20:0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20</a:t>
            </a:r>
            <a:r>
              <a:rPr lang="cs-CZ" sz="2400" b="1" dirty="0" smtClean="0"/>
              <a:t>-COOH	k. </a:t>
            </a:r>
            <a:r>
              <a:rPr lang="cs-CZ" sz="2400" b="1" dirty="0" err="1" smtClean="0"/>
              <a:t>dokosanová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</a:t>
            </a:r>
            <a:r>
              <a:rPr lang="cs-CZ" sz="2400" b="1" i="1" dirty="0" err="1" smtClean="0"/>
              <a:t>behenová</a:t>
            </a:r>
            <a:r>
              <a:rPr lang="cs-CZ" sz="2400" b="1" i="1" dirty="0" smtClean="0"/>
              <a:t>)	22:0</a:t>
            </a:r>
          </a:p>
          <a:p>
            <a:pPr>
              <a:buNone/>
              <a:tabLst>
                <a:tab pos="3048000" algn="l"/>
                <a:tab pos="5556250" algn="l"/>
                <a:tab pos="7799388" algn="l"/>
              </a:tabLst>
            </a:pPr>
            <a:r>
              <a:rPr lang="cs-CZ" sz="2400" b="1" dirty="0" smtClean="0"/>
              <a:t>CH</a:t>
            </a:r>
            <a:r>
              <a:rPr lang="cs-CZ" sz="2400" b="1" baseline="-26000" dirty="0" smtClean="0"/>
              <a:t>3</a:t>
            </a:r>
            <a:r>
              <a:rPr lang="cs-CZ" sz="2400" b="1" dirty="0" smtClean="0"/>
              <a:t>-(CH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)</a:t>
            </a:r>
            <a:r>
              <a:rPr lang="cs-CZ" sz="2400" b="1" baseline="-25000" dirty="0" smtClean="0"/>
              <a:t>22</a:t>
            </a:r>
            <a:r>
              <a:rPr lang="cs-CZ" sz="2400" b="1" dirty="0" smtClean="0"/>
              <a:t>-COOH 	k. </a:t>
            </a:r>
            <a:r>
              <a:rPr lang="cs-CZ" sz="2400" b="1" dirty="0" err="1" smtClean="0"/>
              <a:t>tetrakosanová</a:t>
            </a:r>
            <a:r>
              <a:rPr lang="cs-CZ" sz="2400" b="1" dirty="0" smtClean="0"/>
              <a:t> 	</a:t>
            </a:r>
            <a:r>
              <a:rPr lang="cs-CZ" sz="2400" b="1" i="1" dirty="0" smtClean="0"/>
              <a:t>(k.</a:t>
            </a:r>
            <a:r>
              <a:rPr lang="cs-CZ" sz="2400" b="1" i="1" dirty="0" err="1" smtClean="0"/>
              <a:t>lignocerová</a:t>
            </a:r>
            <a:r>
              <a:rPr lang="cs-CZ" sz="2400" b="1" i="1" dirty="0" smtClean="0"/>
              <a:t>)	24:0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13228" y="1340768"/>
            <a:ext cx="5698932" cy="461665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NASYCENÉ KARBOXYLOVÉ KYSELINY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 MASTNÝCH KYSELIN</a:t>
            </a:r>
            <a:endParaRPr lang="cs-CZ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07950" y="3216647"/>
          <a:ext cx="8251825" cy="536575"/>
        </p:xfrm>
        <a:graphic>
          <a:graphicData uri="http://schemas.openxmlformats.org/presentationml/2006/ole">
            <p:oleObj spid="_x0000_s24578" name="ChemSketch" r:id="rId3" imgW="3840480" imgH="249840" progId="ACD.ChemSketch.20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07950" y="2205410"/>
          <a:ext cx="7348538" cy="536575"/>
        </p:xfrm>
        <a:graphic>
          <a:graphicData uri="http://schemas.openxmlformats.org/presentationml/2006/ole">
            <p:oleObj spid="_x0000_s24583" name="ChemSketch" r:id="rId4" imgW="3416760" imgH="249840" progId="ACD.ChemSketch.20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51520" y="266462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5832475" algn="l"/>
              </a:tabLst>
            </a:pPr>
            <a:r>
              <a:rPr lang="cs-CZ" sz="2400" b="1" dirty="0" smtClean="0"/>
              <a:t>16:1 n-7	k. (9Z) </a:t>
            </a:r>
            <a:r>
              <a:rPr lang="cs-CZ" sz="2400" b="1" dirty="0" err="1" smtClean="0"/>
              <a:t>hexadec</a:t>
            </a:r>
            <a:r>
              <a:rPr lang="cs-CZ" sz="2400" b="1" dirty="0" smtClean="0"/>
              <a:t>-9-</a:t>
            </a:r>
            <a:r>
              <a:rPr lang="cs-CZ" sz="2400" b="1" dirty="0" err="1" smtClean="0"/>
              <a:t>enová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</a:t>
            </a:r>
            <a:r>
              <a:rPr lang="cs-CZ" sz="2400" b="1" i="1" dirty="0" err="1" smtClean="0"/>
              <a:t>palmitolejová</a:t>
            </a:r>
            <a:r>
              <a:rPr lang="cs-CZ" sz="2400" b="1" i="1" dirty="0" smtClean="0"/>
              <a:t>) </a:t>
            </a:r>
            <a:endParaRPr lang="cs-CZ" sz="2400" b="1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3687415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6192838" algn="l"/>
              </a:tabLst>
            </a:pPr>
            <a:r>
              <a:rPr lang="cs-CZ" sz="2400" b="1" dirty="0" smtClean="0"/>
              <a:t>18:1 n-9	k. (9Z) </a:t>
            </a:r>
            <a:r>
              <a:rPr lang="cs-CZ" sz="2400" b="1" dirty="0" err="1" smtClean="0"/>
              <a:t>oktadec</a:t>
            </a:r>
            <a:r>
              <a:rPr lang="cs-CZ" sz="2400" b="1" dirty="0" smtClean="0"/>
              <a:t>-9-</a:t>
            </a:r>
            <a:r>
              <a:rPr lang="cs-CZ" sz="2400" b="1" dirty="0" err="1" smtClean="0"/>
              <a:t>enová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olejová) </a:t>
            </a:r>
            <a:endParaRPr lang="cs-CZ" sz="2400" b="1" i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51520" y="469552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6192838" algn="l"/>
              </a:tabLst>
            </a:pPr>
            <a:r>
              <a:rPr lang="cs-CZ" sz="2400" b="1" dirty="0" smtClean="0"/>
              <a:t>22:1 n-9	k. (13Z) </a:t>
            </a:r>
            <a:r>
              <a:rPr lang="cs-CZ" sz="2400" b="1" dirty="0" err="1" smtClean="0"/>
              <a:t>heneikos</a:t>
            </a:r>
            <a:r>
              <a:rPr lang="cs-CZ" sz="2400" b="1" dirty="0" smtClean="0"/>
              <a:t>-13-</a:t>
            </a:r>
            <a:r>
              <a:rPr lang="cs-CZ" sz="2400" b="1" dirty="0" err="1" smtClean="0"/>
              <a:t>enová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eruková) </a:t>
            </a:r>
            <a:endParaRPr lang="cs-CZ" sz="2400" b="1" i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51520" y="5847655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6192838" algn="l"/>
              </a:tabLst>
            </a:pPr>
            <a:r>
              <a:rPr lang="cs-CZ" sz="2400" b="1" dirty="0" smtClean="0"/>
              <a:t>24:1 n-9	k. (15Z) </a:t>
            </a:r>
            <a:r>
              <a:rPr lang="cs-CZ" sz="2400" b="1" dirty="0" err="1" smtClean="0"/>
              <a:t>tetrakos</a:t>
            </a:r>
            <a:r>
              <a:rPr lang="cs-CZ" sz="2400" b="1" dirty="0" smtClean="0"/>
              <a:t>-15-</a:t>
            </a:r>
            <a:r>
              <a:rPr lang="cs-CZ" sz="2400" b="1" dirty="0" err="1" smtClean="0"/>
              <a:t>enová</a:t>
            </a:r>
            <a:r>
              <a:rPr lang="cs-CZ" sz="2400" b="1" dirty="0" smtClean="0"/>
              <a:t>	</a:t>
            </a:r>
            <a:r>
              <a:rPr lang="cs-CZ" sz="2400" b="1" i="1" dirty="0" smtClean="0"/>
              <a:t>(k. </a:t>
            </a:r>
            <a:r>
              <a:rPr lang="cs-CZ" sz="2400" b="1" i="1" dirty="0" err="1" smtClean="0"/>
              <a:t>nervonová</a:t>
            </a:r>
            <a:r>
              <a:rPr lang="cs-CZ" sz="2400" b="1" i="1" dirty="0" smtClean="0"/>
              <a:t>) </a:t>
            </a:r>
            <a:endParaRPr lang="cs-CZ" sz="2400" b="1" i="1" dirty="0"/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5496" y="5157192"/>
          <a:ext cx="9101138" cy="522288"/>
        </p:xfrm>
        <a:graphic>
          <a:graphicData uri="http://schemas.openxmlformats.org/presentationml/2006/ole">
            <p:oleObj spid="_x0000_s24586" name="ChemSketch" r:id="rId5" imgW="4514040" imgH="259200" progId="ACD.ChemSketch.20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0637" y="4254302"/>
          <a:ext cx="9159875" cy="485775"/>
        </p:xfrm>
        <a:graphic>
          <a:graphicData uri="http://schemas.openxmlformats.org/presentationml/2006/ole">
            <p:oleObj spid="_x0000_s24588" name="ChemSketch" r:id="rId6" imgW="4825080" imgH="255960" progId="ACD.ChemSketch.20">
              <p:embed/>
            </p:oleObj>
          </a:graphicData>
        </a:graphic>
      </p:graphicFrame>
      <p:sp>
        <p:nvSpPr>
          <p:cNvPr id="21" name="TextovéPole 20"/>
          <p:cNvSpPr txBox="1"/>
          <p:nvPr/>
        </p:nvSpPr>
        <p:spPr>
          <a:xfrm>
            <a:off x="313228" y="1383159"/>
            <a:ext cx="6117316" cy="830997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NENASYCENÉ KARBOXYLOVÉ KYSELINY</a:t>
            </a:r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jedna dvojná </a:t>
            </a:r>
            <a:r>
              <a:rPr lang="cs-CZ" sz="2400" b="1" dirty="0" err="1" smtClean="0">
                <a:solidFill>
                  <a:srgbClr val="FF0000"/>
                </a:solidFill>
              </a:rPr>
              <a:t>vazbaC</a:t>
            </a:r>
            <a:r>
              <a:rPr lang="cs-CZ" sz="2400" b="1" dirty="0" smtClean="0">
                <a:solidFill>
                  <a:srgbClr val="FF0000"/>
                </a:solidFill>
              </a:rPr>
              <a:t>=C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 MASTNÝCH KYSELIN</a:t>
            </a:r>
            <a:endParaRPr lang="cs-CZ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95536" y="2204864"/>
          <a:ext cx="8518525" cy="522287"/>
        </p:xfrm>
        <a:graphic>
          <a:graphicData uri="http://schemas.openxmlformats.org/presentationml/2006/ole">
            <p:oleObj spid="_x0000_s25603" name="ChemSketch" r:id="rId3" imgW="3834360" imgH="234720" progId="ACD.ChemSketch.20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67618" y="3212976"/>
          <a:ext cx="8424862" cy="528637"/>
        </p:xfrm>
        <a:graphic>
          <a:graphicData uri="http://schemas.openxmlformats.org/presentationml/2006/ole">
            <p:oleObj spid="_x0000_s25604" name="ChemSketch" r:id="rId4" imgW="3843360" imgH="240840" progId="ACD.ChemSketch.20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07504" y="5394672"/>
          <a:ext cx="9001125" cy="482600"/>
        </p:xfrm>
        <a:graphic>
          <a:graphicData uri="http://schemas.openxmlformats.org/presentationml/2006/ole">
            <p:oleObj spid="_x0000_s25605" name="ChemSketch" r:id="rId5" imgW="4264200" imgH="22860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51520" y="270892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6192838" algn="l"/>
              </a:tabLst>
            </a:pPr>
            <a:r>
              <a:rPr lang="cs-CZ" sz="2400" b="1" dirty="0" smtClean="0"/>
              <a:t>18:2 n-6	k. (9Z,12Z) </a:t>
            </a:r>
            <a:r>
              <a:rPr lang="cs-CZ" sz="2400" b="1" dirty="0" err="1" smtClean="0"/>
              <a:t>oktadeka</a:t>
            </a:r>
            <a:r>
              <a:rPr lang="cs-CZ" sz="2400" b="1" dirty="0" smtClean="0"/>
              <a:t>-9,12-dienová	</a:t>
            </a:r>
            <a:r>
              <a:rPr lang="cs-CZ" sz="2400" b="1" i="1" dirty="0" smtClean="0"/>
              <a:t>(k. </a:t>
            </a:r>
            <a:r>
              <a:rPr lang="cs-CZ" sz="2400" b="1" i="1" dirty="0" err="1" smtClean="0"/>
              <a:t>linolová</a:t>
            </a:r>
            <a:r>
              <a:rPr lang="cs-CZ" sz="2400" b="1" i="1" dirty="0" smtClean="0"/>
              <a:t>) 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51520" y="5838363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5292725" algn="l"/>
              </a:tabLst>
            </a:pPr>
            <a:r>
              <a:rPr lang="cs-CZ" sz="2400" b="1" dirty="0" smtClean="0"/>
              <a:t>20:4 n-6	k. (5Z,8Z,11Z,14Z) </a:t>
            </a:r>
            <a:r>
              <a:rPr lang="cs-CZ" sz="2400" b="1" dirty="0" err="1" smtClean="0"/>
              <a:t>eikosa</a:t>
            </a:r>
            <a:r>
              <a:rPr lang="cs-CZ" sz="2400" b="1" dirty="0" smtClean="0"/>
              <a:t>-5,8,11,14-</a:t>
            </a:r>
            <a:r>
              <a:rPr lang="cs-CZ" sz="2400" b="1" dirty="0" err="1" smtClean="0"/>
              <a:t>tetraenová</a:t>
            </a:r>
            <a:endParaRPr lang="cs-CZ" sz="2400" b="1" dirty="0" smtClean="0"/>
          </a:p>
          <a:p>
            <a:pPr>
              <a:tabLst>
                <a:tab pos="1260475" algn="l"/>
                <a:tab pos="5292725" algn="l"/>
              </a:tabLst>
            </a:pPr>
            <a:r>
              <a:rPr lang="cs-CZ" sz="2400" b="1" i="1" dirty="0" smtClean="0"/>
              <a:t>(k. arachidonová) </a:t>
            </a:r>
            <a:endParaRPr lang="cs-CZ" sz="2400" b="1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4544" y="3645024"/>
            <a:ext cx="7991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1088" algn="l"/>
                <a:tab pos="6816725" algn="l"/>
              </a:tabLst>
            </a:pPr>
            <a:r>
              <a:rPr lang="cs-CZ" sz="2400" b="1" dirty="0" smtClean="0"/>
              <a:t>18:3 n-3	k. (9Z,12Z,15Z) </a:t>
            </a:r>
            <a:r>
              <a:rPr lang="cs-CZ" sz="2400" b="1" dirty="0" err="1" smtClean="0"/>
              <a:t>oktadeka</a:t>
            </a:r>
            <a:r>
              <a:rPr lang="cs-CZ" sz="2400" b="1" dirty="0" smtClean="0"/>
              <a:t>-9,12,15-</a:t>
            </a:r>
            <a:r>
              <a:rPr lang="cs-CZ" sz="2400" b="1" dirty="0" err="1" smtClean="0"/>
              <a:t>trienová</a:t>
            </a:r>
            <a:endParaRPr lang="cs-CZ" sz="2400" b="1" dirty="0" smtClean="0"/>
          </a:p>
          <a:p>
            <a:pPr>
              <a:tabLst>
                <a:tab pos="1081088" algn="l"/>
                <a:tab pos="6816725" algn="l"/>
              </a:tabLst>
            </a:pPr>
            <a:r>
              <a:rPr lang="cs-CZ" sz="2400" b="1" i="1" dirty="0" smtClean="0"/>
              <a:t>(k. </a:t>
            </a:r>
            <a:r>
              <a:rPr lang="cs-CZ" sz="2400" b="1" i="1" dirty="0" smtClean="0">
                <a:sym typeface="Symbol"/>
              </a:rPr>
              <a:t>-</a:t>
            </a:r>
            <a:r>
              <a:rPr lang="cs-CZ" sz="2400" b="1" i="1" dirty="0" err="1" smtClean="0"/>
              <a:t>linolenová</a:t>
            </a:r>
            <a:r>
              <a:rPr lang="cs-CZ" sz="2400" b="1" i="1" dirty="0" smtClean="0"/>
              <a:t>) </a:t>
            </a:r>
            <a:endParaRPr lang="cs-CZ" sz="2400" b="1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13228" y="1383159"/>
            <a:ext cx="6117316" cy="830997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NENASYCENÉ KARBOXYLOVÉ KYSELINY</a:t>
            </a:r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více dvojných vazeb C=C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611560" y="4293096"/>
          <a:ext cx="8256587" cy="608013"/>
        </p:xfrm>
        <a:graphic>
          <a:graphicData uri="http://schemas.openxmlformats.org/presentationml/2006/ole">
            <p:oleObj spid="_x0000_s25606" name="ChemSketch" r:id="rId6" imgW="3843360" imgH="283320" progId="ACD.ChemSketch.20">
              <p:embed/>
            </p:oleObj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396552" y="4758243"/>
            <a:ext cx="7991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1088" algn="l"/>
                <a:tab pos="6816725" algn="l"/>
              </a:tabLst>
            </a:pPr>
            <a:r>
              <a:rPr lang="cs-CZ" sz="2400" b="1" dirty="0" smtClean="0"/>
              <a:t>18:3 n-6	k. (6Z,9Z,12Z) </a:t>
            </a:r>
            <a:r>
              <a:rPr lang="cs-CZ" sz="2400" b="1" dirty="0" err="1" smtClean="0"/>
              <a:t>oktadeka</a:t>
            </a:r>
            <a:r>
              <a:rPr lang="cs-CZ" sz="2400" b="1" dirty="0" smtClean="0"/>
              <a:t>-6,9,12-</a:t>
            </a:r>
            <a:r>
              <a:rPr lang="cs-CZ" sz="2400" b="1" dirty="0" err="1" smtClean="0"/>
              <a:t>trienová</a:t>
            </a:r>
            <a:endParaRPr lang="cs-CZ" sz="2400" b="1" dirty="0" smtClean="0"/>
          </a:p>
          <a:p>
            <a:pPr>
              <a:tabLst>
                <a:tab pos="1081088" algn="l"/>
                <a:tab pos="6816725" algn="l"/>
              </a:tabLst>
            </a:pPr>
            <a:r>
              <a:rPr lang="cs-CZ" sz="2400" b="1" i="1" dirty="0" smtClean="0"/>
              <a:t>(k. </a:t>
            </a:r>
            <a:r>
              <a:rPr lang="cs-CZ" sz="2400" b="1" i="1" dirty="0" smtClean="0">
                <a:sym typeface="Symbol"/>
              </a:rPr>
              <a:t>-</a:t>
            </a:r>
            <a:r>
              <a:rPr lang="cs-CZ" sz="2400" b="1" i="1" dirty="0" err="1" smtClean="0"/>
              <a:t>linolenová</a:t>
            </a:r>
            <a:r>
              <a:rPr lang="cs-CZ" sz="2400" b="1" i="1" dirty="0" smtClean="0"/>
              <a:t>) 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 MASTNÝCH KYSELIN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3228" y="1383159"/>
            <a:ext cx="6117316" cy="830997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NENASYCENÉ KARBOXYLOVÉ KYSELINY</a:t>
            </a:r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více dvojných vazeb C=C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5496" y="2348880"/>
          <a:ext cx="9094788" cy="488950"/>
        </p:xfrm>
        <a:graphic>
          <a:graphicData uri="http://schemas.openxmlformats.org/presentationml/2006/ole">
            <p:oleObj spid="_x0000_s27650" name="ChemSketch" r:id="rId3" imgW="4428720" imgH="23760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51520" y="292494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5292725" algn="l"/>
              </a:tabLst>
            </a:pPr>
            <a:r>
              <a:rPr lang="cs-CZ" sz="2400" b="1" dirty="0" smtClean="0"/>
              <a:t>20:5 n-3	k. (5Z,8Z,11Z,14Z,17Z) </a:t>
            </a:r>
            <a:r>
              <a:rPr lang="cs-CZ" sz="2400" b="1" dirty="0" err="1" smtClean="0"/>
              <a:t>eikosa</a:t>
            </a:r>
            <a:r>
              <a:rPr lang="cs-CZ" sz="2400" b="1" dirty="0" smtClean="0"/>
              <a:t>-5,8,11,14,17-</a:t>
            </a:r>
            <a:r>
              <a:rPr lang="cs-CZ" sz="2400" b="1" dirty="0" err="1" smtClean="0"/>
              <a:t>pentaenová</a:t>
            </a:r>
            <a:endParaRPr lang="cs-CZ" sz="2400" b="1" dirty="0" smtClean="0"/>
          </a:p>
          <a:p>
            <a:pPr>
              <a:tabLst>
                <a:tab pos="1260475" algn="l"/>
                <a:tab pos="5292725" algn="l"/>
              </a:tabLst>
            </a:pPr>
            <a:r>
              <a:rPr lang="cs-CZ" sz="2400" b="1" i="1" dirty="0" smtClean="0"/>
              <a:t>(k. </a:t>
            </a:r>
            <a:r>
              <a:rPr lang="cs-CZ" sz="2400" b="1" i="1" dirty="0" err="1" smtClean="0"/>
              <a:t>timnodonová</a:t>
            </a:r>
            <a:r>
              <a:rPr lang="cs-CZ" sz="2400" b="1" i="1" dirty="0" smtClean="0"/>
              <a:t>) 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4293096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5292725" algn="l"/>
              </a:tabLst>
            </a:pPr>
            <a:r>
              <a:rPr lang="cs-CZ" sz="2400" b="1" dirty="0" smtClean="0"/>
              <a:t>22:5 n-3  k. (7Z,10Z,13Z,16Z,19Z) </a:t>
            </a:r>
            <a:r>
              <a:rPr lang="cs-CZ" sz="2400" b="1" dirty="0" err="1" smtClean="0"/>
              <a:t>dokosa</a:t>
            </a:r>
            <a:r>
              <a:rPr lang="cs-CZ" sz="2400" b="1" dirty="0" smtClean="0"/>
              <a:t>-7,10,13,16,19-</a:t>
            </a:r>
          </a:p>
          <a:p>
            <a:pPr>
              <a:tabLst>
                <a:tab pos="1260475" algn="l"/>
                <a:tab pos="6816725" algn="l"/>
              </a:tabLst>
            </a:pPr>
            <a:r>
              <a:rPr lang="cs-CZ" sz="2400" b="1" i="1" dirty="0" smtClean="0"/>
              <a:t>(k. </a:t>
            </a:r>
            <a:r>
              <a:rPr lang="cs-CZ" sz="2400" b="1" i="1" dirty="0" err="1" smtClean="0"/>
              <a:t>klupanodonová</a:t>
            </a:r>
            <a:r>
              <a:rPr lang="cs-CZ" sz="2400" b="1" i="1" dirty="0" smtClean="0"/>
              <a:t>) 	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pentaenová</a:t>
            </a:r>
            <a:endParaRPr lang="cs-CZ" sz="2400" b="1" dirty="0" smtClean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64529" y="3717032"/>
          <a:ext cx="8943975" cy="514350"/>
        </p:xfrm>
        <a:graphic>
          <a:graphicData uri="http://schemas.openxmlformats.org/presentationml/2006/ole">
            <p:oleObj spid="_x0000_s27652" name="ChemSketch" r:id="rId4" imgW="4550760" imgH="262080" progId="ACD.ChemSketch.20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323528" y="5085184"/>
          <a:ext cx="8658225" cy="604837"/>
        </p:xfrm>
        <a:graphic>
          <a:graphicData uri="http://schemas.openxmlformats.org/presentationml/2006/ole">
            <p:oleObj spid="_x0000_s27653" name="ChemSketch" r:id="rId5" imgW="4550760" imgH="317160" progId="ACD.ChemSketch.20">
              <p:embed/>
            </p:oleObj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323528" y="5766355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60475" algn="l"/>
                <a:tab pos="5292725" algn="l"/>
              </a:tabLst>
            </a:pPr>
            <a:r>
              <a:rPr lang="cs-CZ" sz="2400" b="1" dirty="0" smtClean="0"/>
              <a:t>22:6 n-3  k. (4Z,7Z,10Z,13Z,16Z,19Z) </a:t>
            </a:r>
            <a:r>
              <a:rPr lang="cs-CZ" sz="2400" b="1" dirty="0" err="1" smtClean="0"/>
              <a:t>dokosa</a:t>
            </a:r>
            <a:r>
              <a:rPr lang="cs-CZ" sz="2400" b="1" dirty="0" smtClean="0"/>
              <a:t>-4,7,10,13,16,19-</a:t>
            </a:r>
          </a:p>
          <a:p>
            <a:pPr>
              <a:tabLst>
                <a:tab pos="1260475" algn="l"/>
                <a:tab pos="6816725" algn="l"/>
              </a:tabLst>
            </a:pPr>
            <a:r>
              <a:rPr lang="cs-CZ" sz="2400" b="1" i="1" dirty="0" smtClean="0"/>
              <a:t>(k. </a:t>
            </a:r>
            <a:r>
              <a:rPr lang="cs-CZ" sz="2400" b="1" i="1" dirty="0" err="1" smtClean="0"/>
              <a:t>cervonová</a:t>
            </a:r>
            <a:r>
              <a:rPr lang="cs-CZ" sz="2400" b="1" i="1" dirty="0" smtClean="0"/>
              <a:t>) 	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hexaenová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5266928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PROSTAGLANDINY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/>
          <a:lstStyle/>
          <a:p>
            <a:pPr>
              <a:spcAft>
                <a:spcPts val="6600"/>
              </a:spcAft>
            </a:pPr>
            <a:r>
              <a:rPr lang="cs-CZ" dirty="0" smtClean="0"/>
              <a:t>Látky odvozené od </a:t>
            </a:r>
            <a:r>
              <a:rPr lang="cs-CZ" u="sng" dirty="0" smtClean="0"/>
              <a:t>kyseliny arachidonové</a:t>
            </a:r>
            <a:r>
              <a:rPr lang="cs-CZ" dirty="0" smtClean="0"/>
              <a:t> 20:4(n-6).</a:t>
            </a:r>
          </a:p>
          <a:p>
            <a:r>
              <a:rPr lang="cs-CZ" dirty="0" smtClean="0"/>
              <a:t>Ve struktuře obsahují pětičlenný kruh.</a:t>
            </a:r>
          </a:p>
          <a:p>
            <a:r>
              <a:rPr lang="cs-CZ" dirty="0" smtClean="0"/>
              <a:t>Patří mezi </a:t>
            </a:r>
            <a:r>
              <a:rPr lang="cs-CZ" b="1" u="sng" dirty="0" smtClean="0">
                <a:solidFill>
                  <a:srgbClr val="FF0000"/>
                </a:solidFill>
              </a:rPr>
              <a:t>AUTAKOIDY</a:t>
            </a:r>
            <a:r>
              <a:rPr lang="cs-CZ" dirty="0" smtClean="0"/>
              <a:t> – látky endogenního původu s nízkou mezí účinnosti (podobně jako hormony), působící blízko místa své tvorby.</a:t>
            </a:r>
          </a:p>
          <a:p>
            <a:r>
              <a:rPr lang="cs-CZ" dirty="0" smtClean="0"/>
              <a:t>Na rozdíl od hormonů nejsou závislé na krevní cirkulaci.</a:t>
            </a:r>
          </a:p>
          <a:p>
            <a:r>
              <a:rPr lang="cs-CZ" dirty="0" smtClean="0"/>
              <a:t>Společně s </a:t>
            </a:r>
            <a:r>
              <a:rPr lang="cs-CZ" dirty="0" err="1" smtClean="0"/>
              <a:t>prostacykliny</a:t>
            </a:r>
            <a:r>
              <a:rPr lang="cs-CZ" dirty="0" smtClean="0"/>
              <a:t>, </a:t>
            </a:r>
            <a:r>
              <a:rPr lang="cs-CZ" dirty="0" err="1" smtClean="0"/>
              <a:t>leukotrieny</a:t>
            </a:r>
            <a:r>
              <a:rPr lang="cs-CZ" dirty="0" smtClean="0"/>
              <a:t> a </a:t>
            </a:r>
            <a:r>
              <a:rPr lang="cs-CZ" dirty="0" err="1" smtClean="0"/>
              <a:t>tromboxany</a:t>
            </a:r>
            <a:r>
              <a:rPr lang="cs-CZ" dirty="0" smtClean="0"/>
              <a:t> patří mezi </a:t>
            </a:r>
            <a:r>
              <a:rPr lang="cs-CZ" dirty="0" err="1" smtClean="0"/>
              <a:t>eikosanoidy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267744" y="1916832"/>
          <a:ext cx="3920655" cy="964555"/>
        </p:xfrm>
        <a:graphic>
          <a:graphicData uri="http://schemas.openxmlformats.org/presentationml/2006/ole">
            <p:oleObj spid="_x0000_s28674" name="ChemSketch" r:id="rId3" imgW="1993320" imgH="490680" progId="ACD.ChemSketch.20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4932040" cy="6093296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sz="4000" b="1" u="sng" dirty="0" smtClean="0"/>
              <a:t>Příklady účinků:</a:t>
            </a:r>
          </a:p>
          <a:p>
            <a:r>
              <a:rPr lang="cs-CZ" dirty="0" err="1" smtClean="0"/>
              <a:t>Vazodilatace</a:t>
            </a:r>
            <a:r>
              <a:rPr lang="cs-CZ" dirty="0" smtClean="0"/>
              <a:t> cév</a:t>
            </a:r>
          </a:p>
          <a:p>
            <a:r>
              <a:rPr lang="cs-CZ" dirty="0" smtClean="0"/>
              <a:t>Pokles krevního tlaku</a:t>
            </a:r>
          </a:p>
          <a:p>
            <a:r>
              <a:rPr lang="cs-CZ" dirty="0" smtClean="0"/>
              <a:t>Zvýšení průtoku  krve srdcem, ledvinami a </a:t>
            </a:r>
            <a:r>
              <a:rPr lang="cs-CZ" dirty="0" err="1" smtClean="0"/>
              <a:t>mesenterickými</a:t>
            </a:r>
            <a:r>
              <a:rPr lang="cs-CZ" dirty="0" smtClean="0"/>
              <a:t> oblastmi.</a:t>
            </a:r>
          </a:p>
          <a:p>
            <a:r>
              <a:rPr lang="cs-CZ" dirty="0" err="1" smtClean="0"/>
              <a:t>Cytoprotektivita</a:t>
            </a:r>
            <a:r>
              <a:rPr lang="cs-CZ" dirty="0" smtClean="0"/>
              <a:t> ve vztahu k žaludeční sliznici</a:t>
            </a:r>
          </a:p>
          <a:p>
            <a:r>
              <a:rPr lang="cs-CZ" dirty="0" err="1" smtClean="0"/>
              <a:t>Snižení</a:t>
            </a:r>
            <a:r>
              <a:rPr lang="cs-CZ" dirty="0" smtClean="0"/>
              <a:t> sekrece </a:t>
            </a:r>
            <a:r>
              <a:rPr lang="cs-CZ" dirty="0" err="1" smtClean="0"/>
              <a:t>HCl</a:t>
            </a:r>
            <a:r>
              <a:rPr lang="cs-CZ" dirty="0" smtClean="0"/>
              <a:t> v parietálních buňkách a zároveň zvýšení tvorby (HCO </a:t>
            </a:r>
            <a:r>
              <a:rPr lang="cs-CZ" baseline="-25000" dirty="0" smtClean="0"/>
              <a:t>3</a:t>
            </a:r>
            <a:r>
              <a:rPr lang="cs-CZ" dirty="0" smtClean="0"/>
              <a:t>)</a:t>
            </a:r>
            <a:r>
              <a:rPr lang="cs-CZ" baseline="-25000" dirty="0" smtClean="0"/>
              <a:t> </a:t>
            </a:r>
            <a:r>
              <a:rPr lang="cs-CZ" baseline="30000" dirty="0" smtClean="0"/>
              <a:t>-</a:t>
            </a:r>
          </a:p>
          <a:p>
            <a:r>
              <a:rPr lang="cs-CZ" dirty="0" smtClean="0"/>
              <a:t>Zvýšení vylučování moči - diuréza . </a:t>
            </a:r>
          </a:p>
          <a:p>
            <a:r>
              <a:rPr lang="cs-CZ" dirty="0" err="1" smtClean="0"/>
              <a:t>Uterotonický</a:t>
            </a:r>
            <a:r>
              <a:rPr lang="cs-CZ" dirty="0" smtClean="0"/>
              <a:t> účinek - podporují kontrakce dělohy . </a:t>
            </a:r>
          </a:p>
          <a:p>
            <a:r>
              <a:rPr lang="cs-CZ" dirty="0" smtClean="0"/>
              <a:t>Důležité zánětlivé </a:t>
            </a:r>
            <a:r>
              <a:rPr lang="cs-CZ" dirty="0" err="1" smtClean="0"/>
              <a:t>mediátory</a:t>
            </a:r>
            <a:r>
              <a:rPr lang="cs-CZ" dirty="0" smtClean="0"/>
              <a:t> (zodpovědné za zánětlivou bolest tím, že </a:t>
            </a:r>
            <a:r>
              <a:rPr lang="cs-CZ" dirty="0" err="1" smtClean="0"/>
              <a:t>senzitivizují</a:t>
            </a:r>
            <a:r>
              <a:rPr lang="cs-CZ" dirty="0" smtClean="0"/>
              <a:t> receptory bolesti</a:t>
            </a:r>
          </a:p>
          <a:p>
            <a:r>
              <a:rPr lang="cs-CZ" dirty="0" smtClean="0"/>
              <a:t>Snížení nitroočního tlaku atd.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496" y="-27384"/>
            <a:ext cx="5410944" cy="1008112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PROSTAGLANDINY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4706304" y="2781160"/>
          <a:ext cx="4402200" cy="2088000"/>
        </p:xfrm>
        <a:graphic>
          <a:graphicData uri="http://schemas.openxmlformats.org/presentationml/2006/ole">
            <p:oleObj spid="_x0000_s29698" name="ChemSketch" r:id="rId3" imgW="2286000" imgH="1085040" progId="ACD.ChemSketch.20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826446" y="980728"/>
          <a:ext cx="4210050" cy="2016125"/>
        </p:xfrm>
        <a:graphic>
          <a:graphicData uri="http://schemas.openxmlformats.org/presentationml/2006/ole">
            <p:oleObj spid="_x0000_s29699" name="ChemSketch" r:id="rId4" imgW="2206800" imgH="1057680" progId="ACD.ChemSketch.20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572000" y="4725814"/>
          <a:ext cx="4445000" cy="2087562"/>
        </p:xfrm>
        <a:graphic>
          <a:graphicData uri="http://schemas.openxmlformats.org/presentationml/2006/ole">
            <p:oleObj spid="_x0000_s29700" name="ChemSketch" r:id="rId5" imgW="2310480" imgH="108504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220072" y="2535287"/>
            <a:ext cx="936104" cy="461665"/>
          </a:xfrm>
          <a:prstGeom prst="rect">
            <a:avLst/>
          </a:prstGeom>
          <a:solidFill>
            <a:srgbClr val="002060">
              <a:alpha val="20000"/>
            </a:srgb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PGB</a:t>
            </a:r>
            <a:r>
              <a:rPr lang="cs-CZ" sz="2400" b="1" baseline="-25000" dirty="0" smtClean="0">
                <a:solidFill>
                  <a:srgbClr val="002060"/>
                </a:solidFill>
              </a:rPr>
              <a:t>1</a:t>
            </a:r>
            <a:endParaRPr lang="cs-CZ" sz="2400" b="1" baseline="-25000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220072" y="4407495"/>
            <a:ext cx="936104" cy="461665"/>
          </a:xfrm>
          <a:prstGeom prst="rect">
            <a:avLst/>
          </a:prstGeom>
          <a:solidFill>
            <a:srgbClr val="002060">
              <a:alpha val="20000"/>
            </a:srgb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PGA</a:t>
            </a:r>
            <a:r>
              <a:rPr lang="cs-CZ" sz="2400" b="1" baseline="-25000" dirty="0" smtClean="0">
                <a:solidFill>
                  <a:srgbClr val="002060"/>
                </a:solidFill>
              </a:rPr>
              <a:t>1</a:t>
            </a:r>
            <a:endParaRPr lang="cs-CZ" sz="2400" b="1" baseline="-25000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20072" y="6279703"/>
            <a:ext cx="936104" cy="461665"/>
          </a:xfrm>
          <a:prstGeom prst="rect">
            <a:avLst/>
          </a:prstGeom>
          <a:solidFill>
            <a:srgbClr val="002060">
              <a:alpha val="20000"/>
            </a:srgb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PGE</a:t>
            </a:r>
            <a:r>
              <a:rPr lang="cs-CZ" sz="2400" b="1" baseline="-25000" dirty="0" smtClean="0">
                <a:solidFill>
                  <a:srgbClr val="002060"/>
                </a:solidFill>
              </a:rPr>
              <a:t>1</a:t>
            </a:r>
            <a:endParaRPr lang="cs-CZ" sz="2400" b="1" baseline="-25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9600" dirty="0" smtClean="0">
                <a:solidFill>
                  <a:srgbClr val="FF0000"/>
                </a:solidFill>
              </a:rPr>
              <a:t>LIPIDY</a:t>
            </a:r>
            <a:endParaRPr lang="cs-CZ" sz="96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692624"/>
            <a:ext cx="7854696" cy="1752600"/>
          </a:xfrm>
        </p:spPr>
        <p:txBody>
          <a:bodyPr/>
          <a:lstStyle/>
          <a:p>
            <a:r>
              <a:rPr lang="cs-C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Lipidy I.</a:t>
            </a: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Rozdělení, funkce a struktura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86637" y="6309320"/>
            <a:ext cx="190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Mgr. </a:t>
            </a:r>
            <a:r>
              <a:rPr lang="cs-CZ" dirty="0" err="1" smtClean="0"/>
              <a:t>Mrtin</a:t>
            </a:r>
            <a:r>
              <a:rPr lang="cs-CZ" dirty="0" smtClean="0"/>
              <a:t> Krejčí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5352" y="332656"/>
            <a:ext cx="1810544" cy="8549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328592"/>
          </a:xfrm>
        </p:spPr>
        <p:txBody>
          <a:bodyPr>
            <a:normAutofit/>
          </a:bodyPr>
          <a:lstStyle/>
          <a:p>
            <a:r>
              <a:rPr lang="cs-CZ" dirty="0" smtClean="0"/>
              <a:t>Z řeckého </a:t>
            </a:r>
            <a:r>
              <a:rPr lang="cs-CZ" b="1" i="1" dirty="0" err="1" smtClean="0">
                <a:solidFill>
                  <a:srgbClr val="FF0000"/>
                </a:solidFill>
              </a:rPr>
              <a:t>lipos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=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tuk.</a:t>
            </a:r>
          </a:p>
          <a:p>
            <a:r>
              <a:rPr lang="cs-CZ" dirty="0" smtClean="0"/>
              <a:t>Heterogenní skupina přírodních nepolárních sloučenin velmi špatně nebo vůbec nerozpustné ve vodě (</a:t>
            </a:r>
            <a:r>
              <a:rPr lang="cs-CZ" dirty="0" err="1" smtClean="0"/>
              <a:t>hydrofobita</a:t>
            </a:r>
            <a:r>
              <a:rPr lang="cs-CZ" dirty="0" smtClean="0"/>
              <a:t>), rozpustné v nepolárních hlavně organických rozpouštědlech (např. chloroform, </a:t>
            </a:r>
            <a:r>
              <a:rPr lang="cs-CZ" dirty="0" err="1" smtClean="0"/>
              <a:t>ethanol</a:t>
            </a:r>
            <a:r>
              <a:rPr lang="cs-CZ" dirty="0" smtClean="0"/>
              <a:t>, ethery apod.). </a:t>
            </a:r>
            <a:r>
              <a:rPr lang="cs-CZ" dirty="0" smtClean="0">
                <a:sym typeface="Symbol"/>
              </a:rPr>
              <a:t> platnost pro jednoduché lipidy.</a:t>
            </a:r>
            <a:endParaRPr lang="cs-CZ" dirty="0" smtClean="0"/>
          </a:p>
          <a:p>
            <a:r>
              <a:rPr lang="cs-CZ" dirty="0" smtClean="0"/>
              <a:t> Složené lipidy obsahují v molekule navíc polární složku, vykazují výrazný </a:t>
            </a:r>
            <a:r>
              <a:rPr lang="cs-CZ" b="1" dirty="0" smtClean="0">
                <a:solidFill>
                  <a:srgbClr val="FF0000"/>
                </a:solidFill>
              </a:rPr>
              <a:t>AMFIPATICKÝ</a:t>
            </a:r>
            <a:r>
              <a:rPr lang="cs-CZ" dirty="0" smtClean="0"/>
              <a:t> charakter – část molekuly je </a:t>
            </a:r>
            <a:r>
              <a:rPr lang="cs-CZ" b="1" dirty="0" smtClean="0"/>
              <a:t>hydrofobní</a:t>
            </a:r>
            <a:r>
              <a:rPr lang="cs-CZ" dirty="0" smtClean="0"/>
              <a:t> a část </a:t>
            </a:r>
            <a:r>
              <a:rPr lang="cs-CZ" b="1" dirty="0" smtClean="0"/>
              <a:t>hydrofilní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Takové molekuly vytvářejí ve vodě útvary, kde styčná plocha hydrofobní části s rozpouštědlem je minimální </a:t>
            </a:r>
            <a:r>
              <a:rPr lang="cs-CZ" dirty="0" smtClean="0">
                <a:sym typeface="Symbol"/>
              </a:rPr>
              <a:t> základ biologických membrán.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248" y="188640"/>
            <a:ext cx="4762872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LIPIDY - rozdělení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59" y="1071900"/>
            <a:ext cx="36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1. Jednoduché lipidy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6705" y="1052736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ACYLGLYCEROLY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24376" y="1642655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VOSKY (CERIDY)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22353" y="2218719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ACYLSTEROLY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59" y="2944108"/>
            <a:ext cx="36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2. Složené lipidy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24376" y="2944108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FOSFOLIPIDY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832464" y="3520172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GLYCEROLFOSFOLIPIDY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>
            <a:spLocks noChangeAspect="1"/>
          </p:cNvSpPr>
          <p:nvPr/>
        </p:nvSpPr>
        <p:spPr>
          <a:xfrm>
            <a:off x="4815416" y="4323192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GLYKOLIPIDY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832463" y="3924550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SFINGOFOSFOLIPIDY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868143" y="4907685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GLYKOACYLGLYCEROLY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876761" y="5320372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SFINGOGLYKOLIPIDY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>
            <a:spLocks noChangeAspect="1"/>
          </p:cNvSpPr>
          <p:nvPr/>
        </p:nvSpPr>
        <p:spPr>
          <a:xfrm>
            <a:off x="611560" y="5841328"/>
            <a:ext cx="36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3. Odvozené lipidy</a:t>
            </a:r>
            <a:endParaRPr lang="cs-CZ" sz="2800" b="1" dirty="0"/>
          </a:p>
        </p:txBody>
      </p:sp>
      <p:sp>
        <p:nvSpPr>
          <p:cNvPr id="17" name="TextovéPole 16"/>
          <p:cNvSpPr txBox="1">
            <a:spLocks/>
          </p:cNvSpPr>
          <p:nvPr/>
        </p:nvSpPr>
        <p:spPr>
          <a:xfrm>
            <a:off x="4828979" y="5830394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ISOPRENOIDY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4455694" y="1916832"/>
            <a:ext cx="36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455694" y="2490163"/>
            <a:ext cx="36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4455694" y="1340768"/>
            <a:ext cx="36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441839" y="1340768"/>
            <a:ext cx="0" cy="11521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4225815" y="1340768"/>
            <a:ext cx="216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9" idx="3"/>
            <a:endCxn id="10" idx="1"/>
          </p:cNvCxnSpPr>
          <p:nvPr/>
        </p:nvCxnSpPr>
        <p:spPr>
          <a:xfrm>
            <a:off x="4211559" y="3214108"/>
            <a:ext cx="612817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4441839" y="3212976"/>
            <a:ext cx="0" cy="1368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4455694" y="4581128"/>
            <a:ext cx="36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4211960" y="6093296"/>
            <a:ext cx="612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13584" y="188640"/>
            <a:ext cx="4906888" cy="86636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LIPIDY - rozdělení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980728"/>
            <a:ext cx="36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2. Složené lipidy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57624" y="1620566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FOSFOLIPIDY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>
            <a:spLocks noChangeAspect="1"/>
          </p:cNvSpPr>
          <p:nvPr/>
        </p:nvSpPr>
        <p:spPr>
          <a:xfrm>
            <a:off x="4355976" y="1196752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GLYCEROLFOSFOLIPIDY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850081" y="4329160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GLYKOLIPIDY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355976" y="3775225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SFINGOFOSFOLIPIDY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350739" y="4653176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GLYKOACYLGLYCEROLY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350739" y="5085184"/>
            <a:ext cx="2916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SFINGOGLYKOLIPIDY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 flipH="1">
            <a:off x="323529" y="1507588"/>
            <a:ext cx="8980" cy="3096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endCxn id="7" idx="1"/>
          </p:cNvCxnSpPr>
          <p:nvPr/>
        </p:nvCxnSpPr>
        <p:spPr>
          <a:xfrm flipV="1">
            <a:off x="318655" y="1890566"/>
            <a:ext cx="538969" cy="4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>
            <a:spLocks/>
          </p:cNvSpPr>
          <p:nvPr/>
        </p:nvSpPr>
        <p:spPr>
          <a:xfrm>
            <a:off x="5486087" y="1628800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FOSFATIDYLCHOLINY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9" name="TextovéPole 38"/>
          <p:cNvSpPr txBox="1">
            <a:spLocks/>
          </p:cNvSpPr>
          <p:nvPr/>
        </p:nvSpPr>
        <p:spPr>
          <a:xfrm>
            <a:off x="5480394" y="2060886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FOSFATIDYLETHANOLAMINY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0" name="TextovéPole 39"/>
          <p:cNvSpPr txBox="1">
            <a:spLocks/>
          </p:cNvSpPr>
          <p:nvPr/>
        </p:nvSpPr>
        <p:spPr>
          <a:xfrm>
            <a:off x="5485860" y="2492932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FOSFATIDYLSERINY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1" name="TextovéPole 40"/>
          <p:cNvSpPr txBox="1">
            <a:spLocks/>
          </p:cNvSpPr>
          <p:nvPr/>
        </p:nvSpPr>
        <p:spPr>
          <a:xfrm>
            <a:off x="5480393" y="2924984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FOSFATIDYLINOSITOLY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2" name="TextovéPole 41"/>
          <p:cNvSpPr txBox="1">
            <a:spLocks/>
          </p:cNvSpPr>
          <p:nvPr/>
        </p:nvSpPr>
        <p:spPr>
          <a:xfrm>
            <a:off x="5480394" y="3357032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PLASMALOGENY</a:t>
            </a:r>
            <a:endParaRPr lang="cs-CZ" b="1" dirty="0">
              <a:solidFill>
                <a:srgbClr val="002060"/>
              </a:solidFill>
            </a:endParaRPr>
          </a:p>
        </p:txBody>
      </p:sp>
      <p:cxnSp>
        <p:nvCxnSpPr>
          <p:cNvPr id="44" name="Přímá spojovací čára 43"/>
          <p:cNvCxnSpPr/>
          <p:nvPr/>
        </p:nvCxnSpPr>
        <p:spPr>
          <a:xfrm>
            <a:off x="4139952" y="1398921"/>
            <a:ext cx="0" cy="2556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>
            <a:off x="5076056" y="1556792"/>
            <a:ext cx="0" cy="1980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>
            <a:off x="5076056" y="1817114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>
            <a:off x="3995936" y="1905710"/>
            <a:ext cx="144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>
            <a:off x="4148336" y="1385066"/>
            <a:ext cx="18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5076056" y="2232574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5076056" y="2667545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5076056" y="3096670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5076056" y="3528718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4139952" y="3946911"/>
            <a:ext cx="18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V="1">
            <a:off x="323528" y="4603888"/>
            <a:ext cx="538969" cy="4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>
            <a:spLocks/>
          </p:cNvSpPr>
          <p:nvPr/>
        </p:nvSpPr>
        <p:spPr>
          <a:xfrm>
            <a:off x="5491515" y="4221128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SFINGOMYELINY</a:t>
            </a:r>
            <a:endParaRPr lang="cs-CZ" b="1" dirty="0">
              <a:solidFill>
                <a:srgbClr val="002060"/>
              </a:solidFill>
            </a:endParaRPr>
          </a:p>
        </p:txBody>
      </p:sp>
      <p:cxnSp>
        <p:nvCxnSpPr>
          <p:cNvPr id="33" name="Přímá spojovací čára 32"/>
          <p:cNvCxnSpPr/>
          <p:nvPr/>
        </p:nvCxnSpPr>
        <p:spPr>
          <a:xfrm>
            <a:off x="5076056" y="4149080"/>
            <a:ext cx="0" cy="252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5076056" y="4409402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>
            <a:spLocks/>
          </p:cNvSpPr>
          <p:nvPr/>
        </p:nvSpPr>
        <p:spPr>
          <a:xfrm>
            <a:off x="5494641" y="5517272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CEREBROSIDY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7" name="TextovéPole 36"/>
          <p:cNvSpPr txBox="1">
            <a:spLocks/>
          </p:cNvSpPr>
          <p:nvPr/>
        </p:nvSpPr>
        <p:spPr>
          <a:xfrm>
            <a:off x="5494640" y="5949320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GANGLIOSIDY</a:t>
            </a:r>
            <a:endParaRPr lang="cs-CZ" b="1" dirty="0">
              <a:solidFill>
                <a:srgbClr val="002060"/>
              </a:solidFill>
            </a:endParaRPr>
          </a:p>
        </p:txBody>
      </p:sp>
      <p:cxnSp>
        <p:nvCxnSpPr>
          <p:cNvPr id="43" name="Přímá spojovací čára 42"/>
          <p:cNvCxnSpPr/>
          <p:nvPr/>
        </p:nvCxnSpPr>
        <p:spPr>
          <a:xfrm>
            <a:off x="5076056" y="5453546"/>
            <a:ext cx="0" cy="1116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5076056" y="5675103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5089906" y="6141272"/>
            <a:ext cx="3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3995931" y="4593575"/>
            <a:ext cx="144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>
            <a:spLocks/>
          </p:cNvSpPr>
          <p:nvPr/>
        </p:nvSpPr>
        <p:spPr>
          <a:xfrm>
            <a:off x="5494248" y="6381368"/>
            <a:ext cx="3528000" cy="36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SULFATIDY</a:t>
            </a:r>
            <a:endParaRPr lang="cs-CZ" b="1" dirty="0">
              <a:solidFill>
                <a:srgbClr val="002060"/>
              </a:solidFill>
            </a:endParaRP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5076056" y="6564176"/>
            <a:ext cx="396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4139952" y="4617416"/>
            <a:ext cx="0" cy="648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>
            <a:off x="4167657" y="4841450"/>
            <a:ext cx="18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>
            <a:off x="4139952" y="5270765"/>
            <a:ext cx="180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8904" y="197768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LIPIDY - rozdělení</a:t>
            </a:r>
            <a:endParaRPr lang="cs-CZ" dirty="0"/>
          </a:p>
        </p:txBody>
      </p:sp>
      <p:sp>
        <p:nvSpPr>
          <p:cNvPr id="4" name="TextovéPole 3"/>
          <p:cNvSpPr txBox="1">
            <a:spLocks noChangeAspect="1"/>
          </p:cNvSpPr>
          <p:nvPr/>
        </p:nvSpPr>
        <p:spPr>
          <a:xfrm>
            <a:off x="467544" y="1628800"/>
            <a:ext cx="36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3. Odvozené lipidy</a:t>
            </a:r>
            <a:endParaRPr lang="cs-CZ" sz="2800" b="1" dirty="0"/>
          </a:p>
        </p:txBody>
      </p:sp>
      <p:sp>
        <p:nvSpPr>
          <p:cNvPr id="6" name="TextovéPole 5"/>
          <p:cNvSpPr txBox="1">
            <a:spLocks/>
          </p:cNvSpPr>
          <p:nvPr/>
        </p:nvSpPr>
        <p:spPr>
          <a:xfrm>
            <a:off x="1512008" y="2564904"/>
            <a:ext cx="3132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ISOPRENOIDY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>
            <a:spLocks/>
          </p:cNvSpPr>
          <p:nvPr/>
        </p:nvSpPr>
        <p:spPr>
          <a:xfrm>
            <a:off x="5508496" y="1628800"/>
            <a:ext cx="35280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PROSTAGLANDINY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>
            <a:spLocks/>
          </p:cNvSpPr>
          <p:nvPr/>
        </p:nvSpPr>
        <p:spPr>
          <a:xfrm>
            <a:off x="5508104" y="2132896"/>
            <a:ext cx="35280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STEROIDY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>
            <a:spLocks/>
          </p:cNvSpPr>
          <p:nvPr/>
        </p:nvSpPr>
        <p:spPr>
          <a:xfrm>
            <a:off x="5508104" y="2636912"/>
            <a:ext cx="35280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KAROTENOIDY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>
            <a:spLocks/>
          </p:cNvSpPr>
          <p:nvPr/>
        </p:nvSpPr>
        <p:spPr>
          <a:xfrm>
            <a:off x="5508104" y="3140968"/>
            <a:ext cx="35280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LIPOFILNÍ VITAMÍNY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>
            <a:spLocks/>
          </p:cNvSpPr>
          <p:nvPr/>
        </p:nvSpPr>
        <p:spPr>
          <a:xfrm>
            <a:off x="5508496" y="3645064"/>
            <a:ext cx="352800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ŽLUČOVÉ KYSELINY</a:t>
            </a:r>
            <a:endParaRPr lang="cs-CZ" b="1" dirty="0">
              <a:solidFill>
                <a:srgbClr val="002060"/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993844" y="2204864"/>
            <a:ext cx="0" cy="6480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004048" y="1844824"/>
            <a:ext cx="0" cy="2016224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998547" y="3863781"/>
            <a:ext cx="504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5004048" y="3326549"/>
            <a:ext cx="504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5012397" y="2825226"/>
            <a:ext cx="504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5012397" y="2326636"/>
            <a:ext cx="504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5006781" y="1828236"/>
            <a:ext cx="504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4657863" y="2825226"/>
            <a:ext cx="504000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013221" y="2839081"/>
            <a:ext cx="504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LIPIDŮ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Zdroj a rezerva energie. Biologický poločas pro jaterní tuky  činí 1-2 dny, </a:t>
            </a:r>
            <a:r>
              <a:rPr lang="cs-CZ" sz="2800" dirty="0" err="1" smtClean="0"/>
              <a:t>depotní</a:t>
            </a:r>
            <a:r>
              <a:rPr lang="cs-CZ" sz="2800" dirty="0" smtClean="0"/>
              <a:t> tuky 15 -20 dní.</a:t>
            </a:r>
          </a:p>
          <a:p>
            <a:r>
              <a:rPr lang="cs-CZ" sz="2800" dirty="0" smtClean="0"/>
              <a:t>Mechanická ochrana vnitřních orgánů (př. ledviny).</a:t>
            </a:r>
          </a:p>
          <a:p>
            <a:r>
              <a:rPr lang="cs-CZ" sz="2800" dirty="0" smtClean="0"/>
              <a:t>Stavba </a:t>
            </a:r>
            <a:r>
              <a:rPr lang="cs-CZ" sz="2800" dirty="0" err="1" smtClean="0"/>
              <a:t>biomembrán</a:t>
            </a:r>
            <a:r>
              <a:rPr lang="cs-CZ" sz="2800" dirty="0" smtClean="0"/>
              <a:t> v buňkách všech typů. Nervová tkáň až 40% lipidů.</a:t>
            </a:r>
          </a:p>
          <a:p>
            <a:r>
              <a:rPr lang="cs-CZ" sz="2800" dirty="0" smtClean="0"/>
              <a:t>Tepelná a elektrická izolace (kůže).</a:t>
            </a:r>
          </a:p>
          <a:p>
            <a:r>
              <a:rPr lang="cs-CZ" sz="2800" dirty="0" smtClean="0"/>
              <a:t>Zábrana nadměrným ztrátám vody.</a:t>
            </a:r>
          </a:p>
          <a:p>
            <a:r>
              <a:rPr lang="pl-PL" sz="2800" dirty="0" smtClean="0"/>
              <a:t>Vitamíny a hormony a jejich prekurzory.</a:t>
            </a:r>
            <a:endParaRPr lang="cs-CZ" sz="2800" dirty="0" smtClean="0"/>
          </a:p>
          <a:p>
            <a:r>
              <a:rPr lang="cs-CZ" sz="2800" dirty="0" smtClean="0"/>
              <a:t>Ochrana před infekcí.</a:t>
            </a:r>
          </a:p>
          <a:p>
            <a:r>
              <a:rPr lang="cs-CZ" sz="2800" dirty="0" smtClean="0"/>
              <a:t>Žlučové kyseliny – emulgace lipidů.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MASTNÉ KYSELINY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Zásadní složka většiny lipidů.</a:t>
            </a:r>
          </a:p>
          <a:p>
            <a:r>
              <a:rPr lang="cs-CZ" dirty="0" smtClean="0"/>
              <a:t>Uhlovodíkový skelet s karboxylovou charakteristickou funkční skupinou na jednom konci. Téměř výhradně monokarboxylové kyseliny.</a:t>
            </a:r>
          </a:p>
          <a:p>
            <a:r>
              <a:rPr lang="cs-CZ" b="1" u="sng" dirty="0" smtClean="0"/>
              <a:t>Amfipatický charakter </a:t>
            </a:r>
            <a:r>
              <a:rPr lang="cs-CZ" dirty="0" smtClean="0"/>
              <a:t> - </a:t>
            </a:r>
            <a:r>
              <a:rPr lang="cs-CZ" b="1" dirty="0" smtClean="0"/>
              <a:t>nepolární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rgbClr val="FF0000"/>
                </a:solidFill>
              </a:rPr>
              <a:t>HYDROFOBNÍ</a:t>
            </a:r>
            <a:r>
              <a:rPr lang="cs-CZ" dirty="0" smtClean="0"/>
              <a:t>) část + </a:t>
            </a:r>
            <a:r>
              <a:rPr lang="cs-CZ" b="1" dirty="0" smtClean="0"/>
              <a:t>polární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rgbClr val="FF0000"/>
                </a:solidFill>
              </a:rPr>
              <a:t>HYDROFILNÍ</a:t>
            </a:r>
            <a:r>
              <a:rPr lang="cs-CZ" dirty="0" smtClean="0"/>
              <a:t>) část.</a:t>
            </a:r>
          </a:p>
          <a:p>
            <a:r>
              <a:rPr lang="cs-CZ" dirty="0" smtClean="0"/>
              <a:t>Nasycené nebo nenasycené kyseliny.</a:t>
            </a:r>
          </a:p>
          <a:p>
            <a:r>
              <a:rPr lang="pl-PL" dirty="0" smtClean="0"/>
              <a:t>Volná rotace kolem vazby jednoduchých vazeb C–C.</a:t>
            </a:r>
          </a:p>
          <a:p>
            <a:r>
              <a:rPr lang="cs-CZ" dirty="0" smtClean="0"/>
              <a:t>Nemožnost volné rotace kolem vazby dvojné vazby C=C.</a:t>
            </a:r>
          </a:p>
          <a:p>
            <a:r>
              <a:rPr lang="cs-CZ" dirty="0" smtClean="0"/>
              <a:t>Uhlovodíkový řetězec většinou nevětvený</a:t>
            </a:r>
          </a:p>
          <a:p>
            <a:r>
              <a:rPr lang="cs-CZ" dirty="0" smtClean="0"/>
              <a:t>Sudý počet atomů uhlíku v řetězci.</a:t>
            </a:r>
          </a:p>
          <a:p>
            <a:r>
              <a:rPr lang="cs-CZ" dirty="0" smtClean="0"/>
              <a:t>Dvojné vazby v konfiguraci </a:t>
            </a:r>
            <a:r>
              <a:rPr lang="cs-CZ" b="1" i="1" dirty="0" smtClean="0"/>
              <a:t>CIS</a:t>
            </a:r>
            <a:r>
              <a:rPr lang="cs-CZ" dirty="0" smtClean="0"/>
              <a:t> (</a:t>
            </a:r>
            <a:r>
              <a:rPr lang="cs-CZ" b="1" dirty="0" smtClean="0"/>
              <a:t>Z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128" y="764704"/>
            <a:ext cx="3235758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FA (z angl. </a:t>
            </a:r>
            <a:r>
              <a:rPr lang="it-IT" sz="2400" b="1" i="1" dirty="0" smtClean="0"/>
              <a:t>fatty acid)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osoúhelník 12"/>
          <p:cNvSpPr/>
          <p:nvPr/>
        </p:nvSpPr>
        <p:spPr>
          <a:xfrm rot="10800000">
            <a:off x="3563888" y="3284984"/>
            <a:ext cx="3456383" cy="720080"/>
          </a:xfrm>
          <a:prstGeom prst="parallelogram">
            <a:avLst>
              <a:gd name="adj" fmla="val 67328"/>
            </a:avLst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8155812" y="1700808"/>
            <a:ext cx="936000" cy="43204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5496" y="1700808"/>
            <a:ext cx="8064000" cy="936104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896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MASTNÉ KYSELINY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1571" y="1773238"/>
          <a:ext cx="8924925" cy="773112"/>
        </p:xfrm>
        <a:graphic>
          <a:graphicData uri="http://schemas.openxmlformats.org/presentationml/2006/ole">
            <p:oleObj spid="_x0000_s1026" name="ChemSketch" r:id="rId3" imgW="4114800" imgH="35352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187624" y="2708920"/>
            <a:ext cx="6325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kyselina </a:t>
            </a:r>
            <a:r>
              <a:rPr lang="cs-CZ" sz="2400" b="1" dirty="0" err="1" smtClean="0"/>
              <a:t>oktadekanová</a:t>
            </a:r>
            <a:r>
              <a:rPr lang="cs-CZ" sz="2400" b="1" dirty="0" smtClean="0"/>
              <a:t> </a:t>
            </a:r>
            <a:r>
              <a:rPr lang="cs-CZ" sz="2400" b="1" i="1" dirty="0" smtClean="0"/>
              <a:t>(kyselina stearová)</a:t>
            </a:r>
            <a:endParaRPr lang="cs-CZ" sz="2400" b="1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991351" y="5877272"/>
            <a:ext cx="46294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kyselina (9Z) </a:t>
            </a:r>
            <a:r>
              <a:rPr lang="cs-CZ" sz="2400" b="1" dirty="0" err="1" smtClean="0"/>
              <a:t>hexadec</a:t>
            </a:r>
            <a:r>
              <a:rPr lang="cs-CZ" sz="2400" b="1" dirty="0" smtClean="0"/>
              <a:t>-9-</a:t>
            </a:r>
            <a:r>
              <a:rPr lang="cs-CZ" sz="2400" b="1" dirty="0" err="1" smtClean="0"/>
              <a:t>enová</a:t>
            </a:r>
            <a:r>
              <a:rPr lang="cs-CZ" sz="2400" b="1" dirty="0" smtClean="0"/>
              <a:t> </a:t>
            </a:r>
          </a:p>
          <a:p>
            <a:pPr algn="ctr"/>
            <a:r>
              <a:rPr lang="cs-CZ" sz="2400" b="1" i="1" dirty="0" smtClean="0"/>
              <a:t>(kyselina </a:t>
            </a:r>
            <a:r>
              <a:rPr lang="cs-CZ" sz="2400" b="1" i="1" dirty="0" err="1" smtClean="0"/>
              <a:t>palmitoolejová</a:t>
            </a:r>
            <a:r>
              <a:rPr lang="cs-CZ" sz="2400" b="1" i="1" dirty="0" smtClean="0"/>
              <a:t>)</a:t>
            </a:r>
            <a:endParaRPr lang="cs-CZ" sz="2400" b="1" i="1" dirty="0"/>
          </a:p>
        </p:txBody>
      </p:sp>
      <p:sp>
        <p:nvSpPr>
          <p:cNvPr id="12" name="Kosoúhelník 11"/>
          <p:cNvSpPr/>
          <p:nvPr/>
        </p:nvSpPr>
        <p:spPr>
          <a:xfrm>
            <a:off x="-65656" y="3284984"/>
            <a:ext cx="4032448" cy="3384376"/>
          </a:xfrm>
          <a:prstGeom prst="parallelogram">
            <a:avLst>
              <a:gd name="adj" fmla="val 67983"/>
            </a:avLst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67544" y="3212976"/>
          <a:ext cx="7508725" cy="3456383"/>
        </p:xfrm>
        <a:graphic>
          <a:graphicData uri="http://schemas.openxmlformats.org/presentationml/2006/ole">
            <p:oleObj spid="_x0000_s1028" name="ChemSketch" r:id="rId4" imgW="3404520" imgH="1578960" progId="ACD.ChemSketch.20">
              <p:embed/>
            </p:oleObj>
          </a:graphicData>
        </a:graphic>
      </p:graphicFrame>
      <p:sp>
        <p:nvSpPr>
          <p:cNvPr id="15" name="Obdélník 14"/>
          <p:cNvSpPr/>
          <p:nvPr/>
        </p:nvSpPr>
        <p:spPr>
          <a:xfrm>
            <a:off x="7135712" y="3169544"/>
            <a:ext cx="936000" cy="43204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347864" y="4221088"/>
            <a:ext cx="5701293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16-C mastná kyselina s jednou</a:t>
            </a:r>
          </a:p>
          <a:p>
            <a:r>
              <a:rPr lang="cs-CZ" sz="2400" i="1" dirty="0" smtClean="0"/>
              <a:t>cis dvojnou vazbou: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16:1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cis</a:t>
            </a:r>
            <a:r>
              <a:rPr lang="en-US" sz="2800" b="1" i="1" dirty="0" smtClean="0">
                <a:solidFill>
                  <a:srgbClr val="FF0000"/>
                </a:solidFill>
              </a:rPr>
              <a:t>-</a:t>
            </a:r>
            <a:r>
              <a:rPr lang="en-US" sz="2800" b="1" i="1" dirty="0" smtClean="0">
                <a:solidFill>
                  <a:srgbClr val="FF0000"/>
                </a:solidFill>
                <a:sym typeface="Symbol"/>
              </a:rPr>
              <a:t></a:t>
            </a:r>
            <a:r>
              <a:rPr lang="en-US" sz="2800" b="1" i="1" baseline="52000" dirty="0" smtClean="0">
                <a:solidFill>
                  <a:srgbClr val="FF0000"/>
                </a:solidFill>
              </a:rPr>
              <a:t>9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smtClean="0"/>
              <a:t>nebo</a:t>
            </a:r>
            <a:r>
              <a:rPr lang="en-US" b="1" i="1" dirty="0" smtClean="0"/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16:1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cis</a:t>
            </a:r>
            <a:r>
              <a:rPr lang="en-US" sz="2800" b="1" i="1" dirty="0" smtClean="0">
                <a:solidFill>
                  <a:srgbClr val="FF0000"/>
                </a:solidFill>
              </a:rPr>
              <a:t>-</a:t>
            </a:r>
            <a:r>
              <a:rPr lang="en-US" sz="2800" b="1" i="1" dirty="0" smtClean="0">
                <a:solidFill>
                  <a:srgbClr val="FF0000"/>
                </a:solidFill>
                <a:sym typeface="Symbol"/>
              </a:rPr>
              <a:t></a:t>
            </a:r>
            <a:r>
              <a:rPr lang="cs-CZ" sz="2800" b="1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7 </a:t>
            </a:r>
            <a:r>
              <a:rPr lang="cs-CZ" b="1" i="1" dirty="0" smtClean="0"/>
              <a:t>nebo</a:t>
            </a:r>
            <a:r>
              <a:rPr lang="en-US" b="1" i="1" dirty="0" smtClean="0"/>
              <a:t> </a:t>
            </a:r>
            <a:endParaRPr lang="cs-CZ" b="1" i="1" dirty="0" smtClean="0"/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16:1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cis</a:t>
            </a:r>
            <a:r>
              <a:rPr lang="en-US" sz="2800" b="1" i="1" dirty="0" smtClean="0">
                <a:solidFill>
                  <a:srgbClr val="FF0000"/>
                </a:solidFill>
              </a:rPr>
              <a:t> n-7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687</Words>
  <Application>Microsoft Office PowerPoint</Application>
  <PresentationFormat>Předvádění na obrazovce (4:3)</PresentationFormat>
  <Paragraphs>170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Tok</vt:lpstr>
      <vt:lpstr>ChemSketch</vt:lpstr>
      <vt:lpstr>ACD/3D</vt:lpstr>
      <vt:lpstr>Snímek 1</vt:lpstr>
      <vt:lpstr>LIPIDY</vt:lpstr>
      <vt:lpstr>LIPIDY</vt:lpstr>
      <vt:lpstr>LIPIDY - rozdělení</vt:lpstr>
      <vt:lpstr>LIPIDY - rozdělení</vt:lpstr>
      <vt:lpstr>LIPIDY - rozdělení</vt:lpstr>
      <vt:lpstr>FUNKCE LIPIDŮ</vt:lpstr>
      <vt:lpstr>MASTNÉ KYSELINY</vt:lpstr>
      <vt:lpstr>MASTNÉ KYSELINY</vt:lpstr>
      <vt:lpstr>MASTNÉ KYSELINY</vt:lpstr>
      <vt:lpstr>MASTNÉ KYSELINY</vt:lpstr>
      <vt:lpstr>PŘEHLED MASTNÝCH KYSELIN</vt:lpstr>
      <vt:lpstr>PŘEHLED MASTNÝCH KYSELIN</vt:lpstr>
      <vt:lpstr>PŘEHLED MASTNÝCH KYSELIN</vt:lpstr>
      <vt:lpstr>PŘEHLED MASTNÝCH KYSELIN</vt:lpstr>
      <vt:lpstr>PROSTAGLANDINY</vt:lpstr>
      <vt:lpstr>PROSTAGLANDINY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</dc:title>
  <dc:creator>ucitel</dc:creator>
  <cp:lastModifiedBy>student</cp:lastModifiedBy>
  <cp:revision>19</cp:revision>
  <dcterms:created xsi:type="dcterms:W3CDTF">2014-01-27T20:47:57Z</dcterms:created>
  <dcterms:modified xsi:type="dcterms:W3CDTF">2016-12-14T08:47:25Z</dcterms:modified>
</cp:coreProperties>
</file>