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7" r:id="rId4"/>
    <p:sldId id="259" r:id="rId5"/>
    <p:sldId id="258" r:id="rId6"/>
    <p:sldId id="260" r:id="rId7"/>
    <p:sldId id="261" r:id="rId8"/>
    <p:sldId id="265" r:id="rId9"/>
    <p:sldId id="263" r:id="rId10"/>
    <p:sldId id="262" r:id="rId11"/>
    <p:sldId id="264" r:id="rId12"/>
    <p:sldId id="266" r:id="rId13"/>
    <p:sldId id="267" r:id="rId14"/>
    <p:sldId id="269" r:id="rId15"/>
    <p:sldId id="268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23DD2C"/>
    <a:srgbClr val="0C4C0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74D60D-42F4-423D-ADEE-4DA8923945D7}" type="datetimeFigureOut">
              <a:rPr lang="cs-CZ" smtClean="0"/>
              <a:pPr/>
              <a:t>13. 1. 2018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EE8E414-4B6C-4804-ACE9-498F43A20DF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oleObject" Target="../embeddings/oleObject19.bin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1.png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0.png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hyperlink" Target="http://en.wikipedia.org/wiki/Tephritidae" TargetMode="External"/><Relationship Id="rId4" Type="http://schemas.openxmlformats.org/officeDocument/2006/relationships/oleObject" Target="../embeddings/oleObject2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smtClean="0"/>
              <a:t>12 </a:t>
            </a:r>
            <a:r>
              <a:rPr lang="cs-CZ" b="1"/>
              <a:t>v sadě</a:t>
            </a:r>
          </a:p>
          <a:p>
            <a:pPr algn="ctr"/>
            <a:r>
              <a:rPr lang="cs-CZ" b="1" dirty="0"/>
              <a:t>22. Ch-1 </a:t>
            </a:r>
            <a:r>
              <a:rPr lang="pl-PL" b="1" dirty="0"/>
              <a:t>Biochemie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pPr marL="1165225" indent="-1165225"/>
            <a:r>
              <a:rPr lang="cs-CZ" sz="1400" dirty="0"/>
              <a:t>Anotace DUM: </a:t>
            </a:r>
            <a:r>
              <a:rPr lang="cs-CZ" sz="1400" dirty="0" smtClean="0"/>
              <a:t>Odvozené lipidy – </a:t>
            </a:r>
            <a:r>
              <a:rPr lang="cs-CZ" sz="1400" dirty="0" err="1" smtClean="0"/>
              <a:t>isoprenoidy</a:t>
            </a:r>
            <a:r>
              <a:rPr lang="cs-CZ" sz="1400" dirty="0" smtClean="0"/>
              <a:t>. Struktura, rozdělení, příklady </a:t>
            </a:r>
            <a:r>
              <a:rPr lang="cs-CZ" sz="1400" smtClean="0"/>
              <a:t>významných terpenů.</a:t>
            </a:r>
            <a:endParaRPr lang="cs-CZ" sz="1400" dirty="0"/>
          </a:p>
          <a:p>
            <a:r>
              <a:rPr lang="cs-CZ" sz="1400" dirty="0"/>
              <a:t> 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12" y="330392"/>
            <a:ext cx="3826768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229600" cy="41757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162472"/>
                <a:gridCol w="1944216"/>
                <a:gridCol w="2160240"/>
                <a:gridCol w="29626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Počet atomů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Počet </a:t>
                      </a:r>
                      <a:r>
                        <a:rPr lang="cs-CZ" sz="2000" dirty="0" err="1" smtClean="0">
                          <a:solidFill>
                            <a:schemeClr val="tx1"/>
                          </a:solidFill>
                        </a:rPr>
                        <a:t>isoprenových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 jednotek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Označení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Příklad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Hemiterpeny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isopentenyldifosfát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Monoterpeny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kafr, limonen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smtClean="0">
                          <a:solidFill>
                            <a:schemeClr val="tx1"/>
                          </a:solidFill>
                        </a:rPr>
                        <a:t>Seskviterpeny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solidFill>
                            <a:schemeClr val="tx1"/>
                          </a:solidFill>
                        </a:rPr>
                        <a:t>kadinen,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bisabolen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Diterpeny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solidFill>
                            <a:schemeClr val="tx1"/>
                          </a:solidFill>
                        </a:rPr>
                        <a:t>fytol, 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k.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abietová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Sesterterpeny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Triterpeny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skvalen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, cholesterol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Tetraterpeny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karotenoidy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&gt;40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&gt;8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cap="none" baseline="0" dirty="0" err="1" smtClean="0">
                          <a:solidFill>
                            <a:schemeClr val="tx1"/>
                          </a:solidFill>
                        </a:rPr>
                        <a:t>Polyterpeny</a:t>
                      </a:r>
                      <a:endParaRPr lang="cs-CZ" sz="2000" b="1" cap="non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přírodní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kaučuk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>
          <a:xfrm>
            <a:off x="395536" y="1340768"/>
            <a:ext cx="8229600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cs-CZ" sz="2000" dirty="0" smtClean="0"/>
              <a:t>V následující tabulce je naznačeno rozdělení terpenů dle počtu zapojených jednotek isoprenu.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404664"/>
            <a:ext cx="375476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Kde se </a:t>
            </a:r>
            <a:r>
              <a:rPr lang="cs-CZ" b="1" dirty="0" err="1" smtClean="0"/>
              <a:t>terpenoidní</a:t>
            </a:r>
            <a:r>
              <a:rPr lang="cs-CZ" b="1" dirty="0" smtClean="0"/>
              <a:t> sloučeniny vyskytují?</a:t>
            </a:r>
          </a:p>
          <a:p>
            <a:r>
              <a:rPr lang="cs-CZ" dirty="0" smtClean="0"/>
              <a:t>SILICE(éterické oleje, esenciální oleje) – aromatické, těkavé kapaliny nebo pevné látky, izolují se z rostlinných pletiv.</a:t>
            </a:r>
          </a:p>
          <a:p>
            <a:r>
              <a:rPr lang="cs-CZ" dirty="0" smtClean="0"/>
              <a:t>PRYSKYŘICE – pevné , lepkavé látky, často oxidační produkty silic.</a:t>
            </a:r>
          </a:p>
          <a:p>
            <a:r>
              <a:rPr lang="cs-CZ" dirty="0" smtClean="0"/>
              <a:t>BALZÁMY – polotekuté látky, viskózní směsi pryskyřic a silic.</a:t>
            </a:r>
            <a:endParaRPr lang="cs-CZ" dirty="0"/>
          </a:p>
          <a:p>
            <a:pPr>
              <a:buNone/>
            </a:pPr>
            <a:r>
              <a:rPr lang="cs-CZ" b="1" dirty="0" smtClean="0"/>
              <a:t>Jak je lze získat?</a:t>
            </a:r>
          </a:p>
          <a:p>
            <a:r>
              <a:rPr lang="cs-CZ" dirty="0" smtClean="0"/>
              <a:t>Lze je extrahovat etherem, nebo je lze získat destilací z vodní parou.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5004048" y="3861048"/>
            <a:ext cx="1080120" cy="1368152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576064"/>
          </a:xfrm>
        </p:spPr>
        <p:txBody>
          <a:bodyPr/>
          <a:lstStyle/>
          <a:p>
            <a:r>
              <a:rPr lang="cs-CZ" b="1" u="sng" dirty="0" err="1" smtClean="0"/>
              <a:t>Monoterpeny</a:t>
            </a:r>
            <a:r>
              <a:rPr lang="cs-CZ" b="1" u="sng" dirty="0" smtClean="0"/>
              <a:t>:</a:t>
            </a:r>
            <a:endParaRPr lang="cs-CZ" b="1" u="sng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393304" y="404664"/>
            <a:ext cx="375476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24917" y="1933128"/>
          <a:ext cx="766763" cy="1639888"/>
        </p:xfrm>
        <a:graphic>
          <a:graphicData uri="http://schemas.openxmlformats.org/presentationml/2006/ole">
            <p:oleObj spid="_x0000_s22530" name="ChemSketch" r:id="rId3" imgW="393120" imgH="844200" progId="ACD.ChemSketch.20">
              <p:embed/>
            </p:oleObj>
          </a:graphicData>
        </a:graphic>
      </p:graphicFrame>
      <p:grpSp>
        <p:nvGrpSpPr>
          <p:cNvPr id="15" name="Skupina 14"/>
          <p:cNvGrpSpPr/>
          <p:nvPr/>
        </p:nvGrpSpPr>
        <p:grpSpPr>
          <a:xfrm>
            <a:off x="2699792" y="1916832"/>
            <a:ext cx="1080120" cy="1800200"/>
            <a:chOff x="2699792" y="1772816"/>
            <a:chExt cx="1080120" cy="1800200"/>
          </a:xfrm>
        </p:grpSpPr>
        <p:sp>
          <p:nvSpPr>
            <p:cNvPr id="14" name="Zaoblený obdélník 13"/>
            <p:cNvSpPr/>
            <p:nvPr/>
          </p:nvSpPr>
          <p:spPr>
            <a:xfrm>
              <a:off x="2699792" y="1772816"/>
              <a:ext cx="1080120" cy="1800200"/>
            </a:xfrm>
            <a:prstGeom prst="roundRect">
              <a:avLst/>
            </a:prstGeom>
            <a:solidFill>
              <a:srgbClr val="00990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aphicFrame>
          <p:nvGraphicFramePr>
            <p:cNvPr id="22531" name="Object 3"/>
            <p:cNvGraphicFramePr>
              <a:graphicFrameLocks noChangeAspect="1"/>
            </p:cNvGraphicFramePr>
            <p:nvPr/>
          </p:nvGraphicFramePr>
          <p:xfrm>
            <a:off x="2915816" y="1916832"/>
            <a:ext cx="763588" cy="1636713"/>
          </p:xfrm>
          <a:graphic>
            <a:graphicData uri="http://schemas.openxmlformats.org/presentationml/2006/ole">
              <p:oleObj spid="_x0000_s22531" name="ChemSketch" r:id="rId4" imgW="393120" imgH="844200" progId="ACD.ChemSketch.20">
                <p:embed/>
              </p:oleObj>
            </a:graphicData>
          </a:graphic>
        </p:graphicFrame>
      </p:grp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7415540" y="3988627"/>
          <a:ext cx="698500" cy="1108075"/>
        </p:xfrm>
        <a:graphic>
          <a:graphicData uri="http://schemas.openxmlformats.org/presentationml/2006/ole">
            <p:oleObj spid="_x0000_s22532" name="ChemSketch" r:id="rId5" imgW="347400" imgH="551520" progId="ACD.ChemSketch.20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7328836" y="1073261"/>
          <a:ext cx="809625" cy="1108075"/>
        </p:xfrm>
        <a:graphic>
          <a:graphicData uri="http://schemas.openxmlformats.org/presentationml/2006/ole">
            <p:oleObj spid="_x0000_s22534" name="ChemSketch" r:id="rId6" imgW="402480" imgH="551520" progId="ACD.ChemSketch.20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5191869" y="951756"/>
          <a:ext cx="676275" cy="1181100"/>
        </p:xfrm>
        <a:graphic>
          <a:graphicData uri="http://schemas.openxmlformats.org/presentationml/2006/ole">
            <p:oleObj spid="_x0000_s22535" name="ChemSketch" r:id="rId7" imgW="347400" imgH="606600" progId="ACD.ChemSketch.20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5192355" y="3977867"/>
          <a:ext cx="701675" cy="1108075"/>
        </p:xfrm>
        <a:graphic>
          <a:graphicData uri="http://schemas.openxmlformats.org/presentationml/2006/ole">
            <p:oleObj spid="_x0000_s22536" name="ChemSketch" r:id="rId8" imgW="350640" imgH="554760" progId="ACD.ChemSketch.20">
              <p:embed/>
            </p:oleObj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395536" y="3573016"/>
            <a:ext cx="1800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myrcen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-</a:t>
            </a:r>
            <a:r>
              <a:rPr lang="cs-CZ" sz="2000" b="1" dirty="0" smtClean="0"/>
              <a:t> </a:t>
            </a:r>
            <a:r>
              <a:rPr lang="cs-CZ" sz="2000" dirty="0" smtClean="0"/>
              <a:t>Obsažen ve vavřínové silici</a:t>
            </a:r>
            <a:endParaRPr lang="cs-CZ" sz="20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755576" y="1916832"/>
            <a:ext cx="1080120" cy="1800200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204120" y="3645024"/>
            <a:ext cx="229587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limonen</a:t>
            </a:r>
          </a:p>
          <a:p>
            <a:r>
              <a:rPr lang="cs-CZ" sz="2400" dirty="0" smtClean="0"/>
              <a:t>-</a:t>
            </a:r>
            <a:r>
              <a:rPr lang="cs-CZ" sz="2400" b="1" dirty="0" smtClean="0"/>
              <a:t> </a:t>
            </a:r>
            <a:r>
              <a:rPr lang="cs-CZ" sz="2000" dirty="0" smtClean="0"/>
              <a:t>Obsažen v kůře citrusových plodů, kmínové silici, </a:t>
            </a:r>
            <a:r>
              <a:rPr lang="cs-CZ" sz="2000" dirty="0" err="1" smtClean="0"/>
              <a:t>silici</a:t>
            </a:r>
            <a:r>
              <a:rPr lang="cs-CZ" sz="2000" dirty="0" smtClean="0"/>
              <a:t> trav </a:t>
            </a:r>
            <a:r>
              <a:rPr lang="cs-CZ" sz="2000" i="1" dirty="0" err="1" smtClean="0"/>
              <a:t>Anddropogon</a:t>
            </a:r>
            <a:r>
              <a:rPr lang="cs-CZ" sz="2000" i="1" dirty="0" smtClean="0"/>
              <a:t> nardus </a:t>
            </a:r>
            <a:r>
              <a:rPr lang="cs-CZ" sz="2000" dirty="0" smtClean="0"/>
              <a:t>(získávání)</a:t>
            </a:r>
            <a:endParaRPr lang="cs-CZ" sz="2000" dirty="0"/>
          </a:p>
        </p:txBody>
      </p:sp>
      <p:sp>
        <p:nvSpPr>
          <p:cNvPr id="17" name="Zaoblený obdélník 16"/>
          <p:cNvSpPr/>
          <p:nvPr/>
        </p:nvSpPr>
        <p:spPr>
          <a:xfrm>
            <a:off x="5004048" y="908720"/>
            <a:ext cx="1080120" cy="1368152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7236296" y="908720"/>
            <a:ext cx="1080120" cy="1368152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7236296" y="3861048"/>
            <a:ext cx="1080120" cy="1368152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4932040" y="2348880"/>
            <a:ext cx="39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-</a:t>
            </a:r>
            <a:r>
              <a:rPr lang="cs-CZ" sz="2400" b="1" dirty="0" err="1" smtClean="0">
                <a:solidFill>
                  <a:srgbClr val="FF0000"/>
                </a:solidFill>
              </a:rPr>
              <a:t>pinen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/>
              <a:t>- </a:t>
            </a:r>
            <a:r>
              <a:rPr lang="cs-CZ" sz="2000" dirty="0" smtClean="0"/>
              <a:t>Obsažen v terpentýnovém oleji, vysoký obsah kůře stromů rodu </a:t>
            </a:r>
            <a:r>
              <a:rPr lang="cs-CZ" sz="2000" i="1" dirty="0" err="1" smtClean="0"/>
              <a:t>Pinus</a:t>
            </a:r>
            <a:r>
              <a:rPr lang="cs-CZ" sz="2000" dirty="0" smtClean="0"/>
              <a:t> (borovice)</a:t>
            </a:r>
            <a:endParaRPr lang="cs-CZ" sz="2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876256" y="234888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</a:t>
            </a:r>
            <a:r>
              <a:rPr lang="cs-CZ" sz="2400" b="1" dirty="0" err="1" smtClean="0">
                <a:solidFill>
                  <a:srgbClr val="FF0000"/>
                </a:solidFill>
              </a:rPr>
              <a:t>pinen</a:t>
            </a:r>
            <a:endParaRPr lang="cs-CZ" sz="2400" b="1" dirty="0" smtClean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732240" y="5160094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pinan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b="1" dirty="0" smtClean="0"/>
              <a:t>- </a:t>
            </a:r>
            <a:r>
              <a:rPr lang="cs-CZ" sz="2000" dirty="0" smtClean="0"/>
              <a:t>Základ od kterého jsou odvozeny </a:t>
            </a:r>
            <a:r>
              <a:rPr lang="cs-CZ" sz="2000" dirty="0" err="1" smtClean="0"/>
              <a:t>pineny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16016" y="5157192"/>
            <a:ext cx="180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Bornan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 algn="ctr"/>
            <a:r>
              <a:rPr lang="cs-CZ" sz="2400" dirty="0" smtClean="0"/>
              <a:t>-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Obsažen v jedlové a levandulové silici</a:t>
            </a:r>
            <a:endParaRPr lang="cs-CZ" sz="2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144016" y="5746030"/>
            <a:ext cx="197971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Příklady prostých terpenických uhlovodíků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1475656" y="4509120"/>
            <a:ext cx="1368152" cy="115212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>
            <a:off x="4355976" y="4468176"/>
            <a:ext cx="1368152" cy="115212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260648"/>
            <a:ext cx="3682752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475655" y="1349127"/>
          <a:ext cx="1216025" cy="1647825"/>
        </p:xfrm>
        <a:graphic>
          <a:graphicData uri="http://schemas.openxmlformats.org/presentationml/2006/ole">
            <p:oleObj spid="_x0000_s23554" name="ChemSketch" r:id="rId3" imgW="582120" imgH="789480" progId="ACD.ChemSketch.20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148063" y="1340768"/>
          <a:ext cx="1216025" cy="1647825"/>
        </p:xfrm>
        <a:graphic>
          <a:graphicData uri="http://schemas.openxmlformats.org/presentationml/2006/ole">
            <p:oleObj spid="_x0000_s23555" name="ChemSketch" r:id="rId4" imgW="582120" imgH="789480" progId="ACD.ChemSketch.20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5869334" y="1333823"/>
          <a:ext cx="1150938" cy="1735137"/>
        </p:xfrm>
        <a:graphic>
          <a:graphicData uri="http://schemas.openxmlformats.org/presentationml/2006/ole">
            <p:oleObj spid="_x0000_s23556" name="ChemSketch" r:id="rId5" imgW="560880" imgH="844200" progId="ACD.ChemSketch.20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2290589" y="1340768"/>
          <a:ext cx="1057275" cy="1644650"/>
        </p:xfrm>
        <a:graphic>
          <a:graphicData uri="http://schemas.openxmlformats.org/presentationml/2006/ole">
            <p:oleObj spid="_x0000_s23557" name="ChemSketch" r:id="rId6" imgW="505800" imgH="789480" progId="ACD.ChemSketch.20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1547664" y="4535414"/>
          <a:ext cx="1248208" cy="1086345"/>
        </p:xfrm>
        <a:graphic>
          <a:graphicData uri="http://schemas.openxmlformats.org/presentationml/2006/ole">
            <p:oleObj spid="_x0000_s23558" name="ChemSketch" r:id="rId7" imgW="637200" imgH="554760" progId="ACD.ChemSketch.20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4559548" y="4509120"/>
          <a:ext cx="1092572" cy="1080121"/>
        </p:xfrm>
        <a:graphic>
          <a:graphicData uri="http://schemas.openxmlformats.org/presentationml/2006/ole">
            <p:oleObj spid="_x0000_s23559" name="ChemSketch" r:id="rId8" imgW="557640" imgH="551520" progId="ACD.ChemSketch.20">
              <p:embed/>
            </p:oleObj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395536" y="1268760"/>
            <a:ext cx="1368152" cy="187220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2195736" y="1268760"/>
            <a:ext cx="1224136" cy="187220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067944" y="1268760"/>
            <a:ext cx="1368152" cy="187220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5868144" y="1268760"/>
            <a:ext cx="1224136" cy="187220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323528" y="3068960"/>
            <a:ext cx="158417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geraniol</a:t>
            </a:r>
          </a:p>
          <a:p>
            <a:r>
              <a:rPr lang="cs-CZ" sz="2000" dirty="0" smtClean="0"/>
              <a:t>- Obsažen v eukalyptovém a růžovém oleji.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979712" y="3068960"/>
            <a:ext cx="16561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citral</a:t>
            </a:r>
          </a:p>
          <a:p>
            <a:r>
              <a:rPr lang="cs-CZ" sz="2000" dirty="0" smtClean="0"/>
              <a:t>- Obsažen v pomerančové silici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707904" y="3068960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menthol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- Obsažen v mátě peprné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Mentha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piperita</a:t>
            </a:r>
            <a:r>
              <a:rPr lang="cs-CZ" sz="2000" i="1" dirty="0" smtClean="0"/>
              <a:t>)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868144" y="3212976"/>
            <a:ext cx="288032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karvon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r>
              <a:rPr lang="cs-CZ" sz="2000" dirty="0" smtClean="0"/>
              <a:t>- Obsažen v kmínovém oleji (50-70%), koprový olej (40-60%), mátový olej (&gt;50%) </a:t>
            </a:r>
            <a:endParaRPr lang="cs-CZ" sz="2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0" y="5592142"/>
            <a:ext cx="4355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borneol</a:t>
            </a:r>
          </a:p>
          <a:p>
            <a:r>
              <a:rPr lang="cs-CZ" sz="2000" dirty="0" smtClean="0"/>
              <a:t>– Obsažen v kafrové, levandulové, </a:t>
            </a:r>
            <a:r>
              <a:rPr lang="cs-CZ" sz="2000" dirty="0" err="1" smtClean="0"/>
              <a:t>rozmarínové</a:t>
            </a:r>
            <a:r>
              <a:rPr lang="cs-CZ" sz="2000" dirty="0" smtClean="0"/>
              <a:t> a jedlové silice. </a:t>
            </a:r>
            <a:endParaRPr lang="cs-CZ" sz="2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283968" y="5559624"/>
            <a:ext cx="39604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Kafr</a:t>
            </a:r>
          </a:p>
          <a:p>
            <a:r>
              <a:rPr lang="cs-CZ" sz="2000" dirty="0" smtClean="0"/>
              <a:t>- Obsažen v oleji stromu kafrovník lékařský </a:t>
            </a:r>
            <a:r>
              <a:rPr lang="cs-CZ" sz="2000" i="1" dirty="0" smtClean="0"/>
              <a:t>(</a:t>
            </a:r>
            <a:r>
              <a:rPr lang="cs-CZ" sz="2000" i="1" dirty="0" err="1" smtClean="0"/>
              <a:t>Camphora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officinarum</a:t>
            </a:r>
            <a:r>
              <a:rPr lang="cs-CZ" sz="2000" i="1" dirty="0" smtClean="0"/>
              <a:t>)</a:t>
            </a:r>
            <a:endParaRPr lang="cs-CZ" sz="2000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402400"/>
            <a:ext cx="375476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540758" y="1700783"/>
          <a:ext cx="1468437" cy="1800225"/>
        </p:xfrm>
        <a:graphic>
          <a:graphicData uri="http://schemas.openxmlformats.org/presentationml/2006/ole">
            <p:oleObj spid="_x0000_s26626" name="ChemSketch" r:id="rId3" imgW="905400" imgH="1109520" progId="ACD.ChemSketch.20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864770" y="1844824"/>
          <a:ext cx="1795462" cy="1800225"/>
        </p:xfrm>
        <a:graphic>
          <a:graphicData uri="http://schemas.openxmlformats.org/presentationml/2006/ole">
            <p:oleObj spid="_x0000_s26627" name="ChemSketch" r:id="rId4" imgW="1164240" imgH="1167480" progId="ACD.ChemSketch.20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6876256" y="1844824"/>
          <a:ext cx="1925637" cy="1801812"/>
        </p:xfrm>
        <a:graphic>
          <a:graphicData uri="http://schemas.openxmlformats.org/presentationml/2006/ole">
            <p:oleObj spid="_x0000_s26628" name="ChemSketch" r:id="rId5" imgW="1277280" imgH="1194840" progId="ACD.ChemSketch.20">
              <p:embed/>
            </p:oleObj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1547664" y="4293071"/>
          <a:ext cx="1928812" cy="1800225"/>
        </p:xfrm>
        <a:graphic>
          <a:graphicData uri="http://schemas.openxmlformats.org/presentationml/2006/ole">
            <p:oleObj spid="_x0000_s26629" name="ChemSketch" r:id="rId6" imgW="1188720" imgH="1109520" progId="ACD.ChemSketch.20">
              <p:embed/>
            </p:oleObj>
          </a:graphicData>
        </a:graphic>
      </p:graphicFrame>
      <p:pic>
        <p:nvPicPr>
          <p:cNvPr id="9" name="Obrázek 8" descr="Obrázek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0800000">
            <a:off x="251520" y="2060848"/>
            <a:ext cx="713173" cy="1121571"/>
          </a:xfrm>
          <a:prstGeom prst="rect">
            <a:avLst/>
          </a:prstGeom>
        </p:spPr>
      </p:pic>
      <p:sp>
        <p:nvSpPr>
          <p:cNvPr id="10" name="Je rovno 9"/>
          <p:cNvSpPr/>
          <p:nvPr/>
        </p:nvSpPr>
        <p:spPr>
          <a:xfrm>
            <a:off x="1259632" y="2276872"/>
            <a:ext cx="432048" cy="432048"/>
          </a:xfrm>
          <a:prstGeom prst="mathEqual">
            <a:avLst>
              <a:gd name="adj1" fmla="val 4567"/>
              <a:gd name="adj2" fmla="val 18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2" name="Obrázek 11" descr="Obrázek4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flipV="1">
            <a:off x="251520" y="4725144"/>
            <a:ext cx="1103285" cy="1091094"/>
          </a:xfrm>
          <a:prstGeom prst="rect">
            <a:avLst/>
          </a:prstGeom>
        </p:spPr>
      </p:pic>
      <p:sp>
        <p:nvSpPr>
          <p:cNvPr id="13" name="Je rovno 12"/>
          <p:cNvSpPr/>
          <p:nvPr/>
        </p:nvSpPr>
        <p:spPr>
          <a:xfrm>
            <a:off x="1259632" y="4869160"/>
            <a:ext cx="432048" cy="432048"/>
          </a:xfrm>
          <a:prstGeom prst="mathEqual">
            <a:avLst>
              <a:gd name="adj1" fmla="val 4567"/>
              <a:gd name="adj2" fmla="val 18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pic>
        <p:nvPicPr>
          <p:cNvPr id="15" name="Obrázek 14" descr="Obrázek5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V="1">
            <a:off x="6372200" y="459603"/>
            <a:ext cx="1261768" cy="1097189"/>
          </a:xfrm>
          <a:prstGeom prst="rect">
            <a:avLst/>
          </a:prstGeom>
        </p:spPr>
      </p:pic>
      <p:sp>
        <p:nvSpPr>
          <p:cNvPr id="16" name="Je rovno 15"/>
          <p:cNvSpPr/>
          <p:nvPr/>
        </p:nvSpPr>
        <p:spPr>
          <a:xfrm rot="18250305">
            <a:off x="6084168" y="1412776"/>
            <a:ext cx="432048" cy="432048"/>
          </a:xfrm>
          <a:prstGeom prst="mathEqual">
            <a:avLst>
              <a:gd name="adj1" fmla="val 4567"/>
              <a:gd name="adj2" fmla="val 18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Je rovno 16"/>
          <p:cNvSpPr/>
          <p:nvPr/>
        </p:nvSpPr>
        <p:spPr>
          <a:xfrm rot="3374697">
            <a:off x="7008664" y="1424384"/>
            <a:ext cx="432048" cy="432048"/>
          </a:xfrm>
          <a:prstGeom prst="mathEqual">
            <a:avLst>
              <a:gd name="adj1" fmla="val 4567"/>
              <a:gd name="adj2" fmla="val 180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3" name="Obrázek 22" descr="Obrázek7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059832" y="1556792"/>
            <a:ext cx="1725026" cy="1993227"/>
          </a:xfrm>
          <a:prstGeom prst="rect">
            <a:avLst/>
          </a:prstGeom>
        </p:spPr>
      </p:pic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6" name="Obrázek 25" descr="Obrázek8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08104" y="3861048"/>
            <a:ext cx="2520280" cy="2757483"/>
          </a:xfrm>
          <a:prstGeom prst="rect">
            <a:avLst/>
          </a:prstGeom>
        </p:spPr>
      </p:pic>
      <p:sp>
        <p:nvSpPr>
          <p:cNvPr id="28" name="TextovéPole 27"/>
          <p:cNvSpPr txBox="1"/>
          <p:nvPr/>
        </p:nvSpPr>
        <p:spPr>
          <a:xfrm>
            <a:off x="1115616" y="6021288"/>
            <a:ext cx="792088" cy="461665"/>
          </a:xfrm>
          <a:prstGeom prst="rect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C4C0F"/>
                </a:solidFill>
              </a:rPr>
              <a:t>kafr</a:t>
            </a:r>
            <a:endParaRPr lang="cs-CZ" sz="2400" b="1" dirty="0">
              <a:solidFill>
                <a:srgbClr val="0C4C0F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1691680" y="3573016"/>
            <a:ext cx="1296144" cy="461665"/>
          </a:xfrm>
          <a:prstGeom prst="rect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0C4C0F"/>
                </a:solidFill>
              </a:rPr>
              <a:t>bornan</a:t>
            </a:r>
            <a:endParaRPr lang="cs-CZ" sz="2400" b="1" dirty="0">
              <a:solidFill>
                <a:srgbClr val="0C4C0F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995936" y="5373216"/>
            <a:ext cx="1440160" cy="461665"/>
          </a:xfrm>
          <a:prstGeom prst="rect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C4C0F"/>
                </a:solidFill>
              </a:rPr>
              <a:t>borneol</a:t>
            </a:r>
            <a:endParaRPr lang="cs-CZ" sz="2400" b="1" dirty="0">
              <a:solidFill>
                <a:srgbClr val="0C4C0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4427984" y="1628800"/>
            <a:ext cx="3600400" cy="1656184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402400"/>
            <a:ext cx="3826768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1728192"/>
          </a:xfrm>
        </p:spPr>
        <p:txBody>
          <a:bodyPr/>
          <a:lstStyle/>
          <a:p>
            <a:r>
              <a:rPr lang="cs-CZ" b="1" u="sng" dirty="0" smtClean="0"/>
              <a:t>Seskviterpeny:</a:t>
            </a:r>
          </a:p>
          <a:p>
            <a:pPr>
              <a:buNone/>
            </a:pPr>
            <a:endParaRPr lang="cs-CZ" b="1" u="sng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899592" y="1988840"/>
          <a:ext cx="1971675" cy="2062163"/>
        </p:xfrm>
        <a:graphic>
          <a:graphicData uri="http://schemas.openxmlformats.org/presentationml/2006/ole">
            <p:oleObj spid="_x0000_s27651" name="ChemSketch" r:id="rId3" imgW="1042560" imgH="1091160" progId="ACD.ChemSketch.20">
              <p:embed/>
            </p:oleObj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539552" y="4119463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err="1" smtClean="0">
                <a:solidFill>
                  <a:srgbClr val="FF0000"/>
                </a:solidFill>
              </a:rPr>
              <a:t>farnesol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2000" dirty="0" smtClean="0">
                <a:solidFill>
                  <a:srgbClr val="0C4C0F"/>
                </a:solidFill>
              </a:rPr>
              <a:t> Obsažen v santalovém oleji, v silicích pomerančových, jasmínových a lipových květů,  má příjemnou konvalinkovou vůni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755576" y="1916832"/>
            <a:ext cx="2304256" cy="2232248"/>
          </a:xfrm>
          <a:prstGeom prst="roundRect">
            <a:avLst>
              <a:gd name="adj" fmla="val 17890"/>
            </a:avLst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4716016" y="1772816"/>
          <a:ext cx="3058715" cy="1397051"/>
        </p:xfrm>
        <a:graphic>
          <a:graphicData uri="http://schemas.openxmlformats.org/presentationml/2006/ole">
            <p:oleObj spid="_x0000_s27652" name="ChemSketch" r:id="rId4" imgW="1706760" imgH="780120" progId="ACD.ChemSketch.20">
              <p:embed/>
            </p:oleObj>
          </a:graphicData>
        </a:graphic>
      </p:graphicFrame>
      <p:sp>
        <p:nvSpPr>
          <p:cNvPr id="11" name="TextovéPole 10"/>
          <p:cNvSpPr txBox="1"/>
          <p:nvPr/>
        </p:nvSpPr>
        <p:spPr>
          <a:xfrm>
            <a:off x="4860032" y="3356992"/>
            <a:ext cx="295232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  <a:sym typeface="Symbol"/>
              </a:rPr>
              <a:t>-</a:t>
            </a:r>
            <a:r>
              <a:rPr lang="cs-CZ" sz="2400" b="1" dirty="0" err="1" smtClean="0">
                <a:solidFill>
                  <a:srgbClr val="FF0000"/>
                </a:solidFill>
                <a:sym typeface="Symbol"/>
              </a:rPr>
              <a:t>bisabolen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sz="2000" dirty="0" smtClean="0">
                <a:solidFill>
                  <a:srgbClr val="0C4C0F"/>
                </a:solidFill>
              </a:rPr>
              <a:t> Obsažen v </a:t>
            </a:r>
            <a:r>
              <a:rPr lang="cs-CZ" sz="2000" dirty="0" err="1" smtClean="0">
                <a:solidFill>
                  <a:srgbClr val="0C4C0F"/>
                </a:solidFill>
              </a:rPr>
              <a:t>oregánové</a:t>
            </a:r>
            <a:r>
              <a:rPr lang="cs-CZ" sz="2000" dirty="0" smtClean="0">
                <a:solidFill>
                  <a:srgbClr val="0C4C0F"/>
                </a:solidFill>
              </a:rPr>
              <a:t>, citronové silici , obsažen i v plodech rostliny </a:t>
            </a:r>
            <a:r>
              <a:rPr lang="cs-CZ" sz="2000" dirty="0" smtClean="0"/>
              <a:t>(</a:t>
            </a:r>
            <a:r>
              <a:rPr lang="cs-CZ" sz="2000" i="1" dirty="0" err="1" smtClean="0"/>
              <a:t>Piper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cubeba</a:t>
            </a:r>
            <a:r>
              <a:rPr lang="cs-CZ" sz="2000" dirty="0" smtClean="0"/>
              <a:t>) – pepř.</a:t>
            </a:r>
          </a:p>
          <a:p>
            <a:pPr>
              <a:buFontTx/>
              <a:buChar char="-"/>
            </a:pPr>
            <a:r>
              <a:rPr lang="cs-CZ" sz="2000" dirty="0" smtClean="0"/>
              <a:t> Deriváty také fungují jako feromony u různých  skupin hmyzu např. </a:t>
            </a:r>
            <a:r>
              <a:rPr lang="cs-CZ" sz="2000" i="1" dirty="0" err="1" smtClean="0"/>
              <a:t>Acrosternum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hilare</a:t>
            </a:r>
            <a:r>
              <a:rPr lang="cs-CZ" sz="2000" dirty="0" smtClean="0"/>
              <a:t> a </a:t>
            </a:r>
            <a:r>
              <a:rPr lang="cs-CZ" sz="2000" dirty="0" smtClean="0">
                <a:hlinkClick r:id="rId5" tooltip="Tephritidae"/>
              </a:rPr>
              <a:t>ovocné mušky</a:t>
            </a:r>
            <a:endParaRPr lang="cs-CZ" sz="2000" dirty="0" smtClean="0">
              <a:solidFill>
                <a:srgbClr val="0C4C0F"/>
              </a:solidFill>
            </a:endParaRPr>
          </a:p>
        </p:txBody>
      </p:sp>
      <p:sp>
        <p:nvSpPr>
          <p:cNvPr id="12" name="6cípá hvězda 11"/>
          <p:cNvSpPr>
            <a:spLocks noChangeAspect="1"/>
          </p:cNvSpPr>
          <p:nvPr/>
        </p:nvSpPr>
        <p:spPr>
          <a:xfrm>
            <a:off x="5566464" y="2470552"/>
            <a:ext cx="108012" cy="108000"/>
          </a:xfrm>
          <a:prstGeom prst="star6">
            <a:avLst>
              <a:gd name="adj" fmla="val 11663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2448272" cy="720080"/>
          </a:xfrm>
        </p:spPr>
        <p:txBody>
          <a:bodyPr/>
          <a:lstStyle/>
          <a:p>
            <a:r>
              <a:rPr lang="cs-CZ" b="1" u="sng" dirty="0" err="1" smtClean="0"/>
              <a:t>Diterpeny</a:t>
            </a:r>
            <a:r>
              <a:rPr lang="cs-CZ" b="1" u="sng" dirty="0" smtClean="0"/>
              <a:t>:</a:t>
            </a:r>
            <a:endParaRPr lang="cs-CZ" b="1" u="sng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3682752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4016" y="4653136"/>
            <a:ext cx="3851920" cy="1323439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isoprenoidní</a:t>
            </a:r>
            <a:r>
              <a:rPr lang="cs-CZ" sz="2000" dirty="0" smtClean="0"/>
              <a:t> alkohol </a:t>
            </a:r>
            <a:r>
              <a:rPr lang="cs-CZ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FYTOL</a:t>
            </a:r>
            <a:r>
              <a:rPr lang="cs-CZ" sz="2000" dirty="0" smtClean="0"/>
              <a:t> vázaný v chlorofylu esterovou vazbou umožňující zakotvení chlorofylu v lipidové membráně</a:t>
            </a:r>
            <a:endParaRPr lang="cs-CZ" dirty="0"/>
          </a:p>
        </p:txBody>
      </p:sp>
      <p:pic>
        <p:nvPicPr>
          <p:cNvPr id="7" name="Obrázek 6" descr="Obrázek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78826" y="981376"/>
            <a:ext cx="3417310" cy="5832000"/>
          </a:xfrm>
          <a:prstGeom prst="rect">
            <a:avLst/>
          </a:prstGeom>
        </p:spPr>
      </p:pic>
      <p:pic>
        <p:nvPicPr>
          <p:cNvPr id="9" name="Obrázek 8" descr="Obrázek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981376"/>
            <a:ext cx="3425143" cy="583200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195736" y="3564305"/>
            <a:ext cx="1872208" cy="584775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chlorofyl</a:t>
            </a:r>
            <a:r>
              <a:rPr lang="cs-CZ" sz="2400" b="1" dirty="0" smtClean="0">
                <a:solidFill>
                  <a:srgbClr val="FF0000"/>
                </a:solidFill>
              </a:rPr>
              <a:t>   </a:t>
            </a:r>
            <a:r>
              <a:rPr lang="cs-CZ" sz="3200" b="1" dirty="0" smtClean="0">
                <a:solidFill>
                  <a:srgbClr val="FF0000"/>
                </a:solidFill>
              </a:rPr>
              <a:t>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436096" y="3564305"/>
            <a:ext cx="1872208" cy="584775"/>
          </a:xfrm>
          <a:prstGeom prst="rect">
            <a:avLst/>
          </a:prstGeom>
          <a:solidFill>
            <a:srgbClr val="FF0000">
              <a:alpha val="20000"/>
            </a:srgb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chlorofyl</a:t>
            </a:r>
            <a:r>
              <a:rPr lang="cs-CZ" sz="2400" b="1" dirty="0" smtClean="0">
                <a:solidFill>
                  <a:srgbClr val="FF0000"/>
                </a:solidFill>
              </a:rPr>
              <a:t>   </a:t>
            </a:r>
            <a:r>
              <a:rPr lang="cs-CZ" sz="3200" b="1" dirty="0" smtClean="0">
                <a:solidFill>
                  <a:srgbClr val="FF0000"/>
                </a:solidFill>
              </a:rPr>
              <a:t>b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7452320" y="3356992"/>
            <a:ext cx="1008112" cy="3456384"/>
          </a:xfrm>
          <a:prstGeom prst="roundRect">
            <a:avLst/>
          </a:pr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aoblený obdélník 12"/>
          <p:cNvSpPr/>
          <p:nvPr/>
        </p:nvSpPr>
        <p:spPr>
          <a:xfrm>
            <a:off x="4211960" y="3356992"/>
            <a:ext cx="1008112" cy="3456384"/>
          </a:xfrm>
          <a:prstGeom prst="roundRect">
            <a:avLst/>
          </a:prstGeom>
          <a:solidFill>
            <a:schemeClr val="accent5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>
            <a:spLocks noChangeAspect="1"/>
          </p:cNvSpPr>
          <p:nvPr/>
        </p:nvSpPr>
        <p:spPr>
          <a:xfrm>
            <a:off x="3725348" y="2018644"/>
            <a:ext cx="539940" cy="540000"/>
          </a:xfrm>
          <a:prstGeom prst="ellipse">
            <a:avLst/>
          </a:prstGeom>
          <a:solidFill>
            <a:srgbClr val="23DD2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>
            <a:spLocks noChangeAspect="1"/>
          </p:cNvSpPr>
          <p:nvPr/>
        </p:nvSpPr>
        <p:spPr>
          <a:xfrm>
            <a:off x="6890324" y="1959036"/>
            <a:ext cx="539940" cy="540000"/>
          </a:xfrm>
          <a:prstGeom prst="ellipse">
            <a:avLst/>
          </a:prstGeom>
          <a:solidFill>
            <a:srgbClr val="23DD2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2915816" y="1268760"/>
            <a:ext cx="504056" cy="432048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5940152" y="908720"/>
            <a:ext cx="648072" cy="792088"/>
          </a:xfrm>
          <a:prstGeom prst="roundRect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5436096" y="5373216"/>
            <a:ext cx="1800200" cy="646331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127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FYTOL</a:t>
            </a:r>
            <a:endParaRPr lang="cs-CZ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3707904" y="1484784"/>
            <a:ext cx="5328592" cy="1800200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15400"/>
            <a:ext cx="2314600" cy="629424"/>
          </a:xfrm>
        </p:spPr>
        <p:txBody>
          <a:bodyPr/>
          <a:lstStyle/>
          <a:p>
            <a:r>
              <a:rPr lang="cs-CZ" b="1" u="sng" dirty="0" err="1" smtClean="0"/>
              <a:t>Diterpeny</a:t>
            </a:r>
            <a:r>
              <a:rPr lang="cs-CZ" b="1" u="sng" dirty="0" smtClean="0"/>
              <a:t>: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465312" y="330392"/>
            <a:ext cx="3826768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789317" y="1554881"/>
          <a:ext cx="5175171" cy="1730103"/>
        </p:xfrm>
        <a:graphic>
          <a:graphicData uri="http://schemas.openxmlformats.org/presentationml/2006/ole">
            <p:oleObj spid="_x0000_s28674" name="ChemSketch" r:id="rId3" imgW="2170080" imgH="725400" progId="ACD.ChemSketch.20">
              <p:embed/>
            </p:oleObj>
          </a:graphicData>
        </a:graphic>
      </p:graphicFrame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" name="Obrázek 9" descr="Obrázek1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949585"/>
            <a:ext cx="4895927" cy="1927687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5868144" y="2751311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retinol – vitamín A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1700808"/>
            <a:ext cx="3707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Vitamín A – retinol</a:t>
            </a:r>
          </a:p>
          <a:p>
            <a:pPr marL="177800" indent="-177800">
              <a:buFontTx/>
              <a:buChar char="-"/>
            </a:pPr>
            <a:r>
              <a:rPr lang="cs-CZ" sz="2400" dirty="0" smtClean="0"/>
              <a:t>tvorba </a:t>
            </a:r>
            <a:r>
              <a:rPr lang="cs-CZ" sz="2400" u="sng" dirty="0" smtClean="0">
                <a:solidFill>
                  <a:srgbClr val="FF0000"/>
                </a:solidFill>
              </a:rPr>
              <a:t>rodopsinu</a:t>
            </a:r>
            <a:r>
              <a:rPr lang="cs-CZ" sz="2400" dirty="0" smtClean="0"/>
              <a:t>, (zrakový pigment) používaný za nízkého osvětlení. Nedostatek </a:t>
            </a:r>
            <a:r>
              <a:rPr lang="cs-CZ" sz="2400" dirty="0" smtClean="0">
                <a:sym typeface="Symbol"/>
              </a:rPr>
              <a:t></a:t>
            </a:r>
            <a:r>
              <a:rPr lang="cs-CZ" sz="2400" dirty="0" smtClean="0"/>
              <a:t> šeroslepost.</a:t>
            </a:r>
          </a:p>
          <a:p>
            <a:pPr marL="177800" indent="-177800">
              <a:buFontTx/>
              <a:buChar char="-"/>
            </a:pPr>
            <a:r>
              <a:rPr lang="cs-CZ" sz="2400" dirty="0" smtClean="0"/>
              <a:t>Vitamín A je také důležitý </a:t>
            </a:r>
            <a:r>
              <a:rPr lang="cs-CZ" sz="2400" u="sng" dirty="0" smtClean="0">
                <a:solidFill>
                  <a:srgbClr val="FF0000"/>
                </a:solidFill>
              </a:rPr>
              <a:t>antioxidant</a:t>
            </a:r>
            <a:r>
              <a:rPr lang="cs-CZ" sz="2400" dirty="0" smtClean="0"/>
              <a:t>.</a:t>
            </a:r>
          </a:p>
          <a:p>
            <a:pPr marL="177800" indent="-177800">
              <a:buFontTx/>
              <a:buChar char="-"/>
            </a:pPr>
            <a:r>
              <a:rPr lang="cs-CZ" sz="2400" dirty="0" smtClean="0"/>
              <a:t>Zdrojem vitaminu  A je </a:t>
            </a:r>
            <a:r>
              <a:rPr lang="cs-CZ" sz="2400" u="sng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cs-CZ" sz="2400" u="sng" dirty="0" smtClean="0">
                <a:solidFill>
                  <a:srgbClr val="FF0000"/>
                </a:solidFill>
              </a:rPr>
              <a:t>-karoten, </a:t>
            </a:r>
            <a:r>
              <a:rPr lang="cs-CZ" sz="2400" u="sng" dirty="0" smtClean="0">
                <a:solidFill>
                  <a:srgbClr val="FF0000"/>
                </a:solidFill>
                <a:sym typeface="Symbol"/>
              </a:rPr>
              <a:t> </a:t>
            </a:r>
            <a:r>
              <a:rPr lang="cs-CZ" sz="2400" u="sng" dirty="0" smtClean="0">
                <a:solidFill>
                  <a:srgbClr val="FF0000"/>
                </a:solidFill>
              </a:rPr>
              <a:t>- </a:t>
            </a:r>
            <a:r>
              <a:rPr lang="cs-CZ" sz="2400" u="sng" dirty="0" err="1" smtClean="0">
                <a:solidFill>
                  <a:srgbClr val="FF0000"/>
                </a:solidFill>
              </a:rPr>
              <a:t>karoten</a:t>
            </a:r>
            <a:r>
              <a:rPr lang="cs-CZ" sz="2400" u="sng" dirty="0" smtClean="0">
                <a:solidFill>
                  <a:srgbClr val="FF0000"/>
                </a:solidFill>
              </a:rPr>
              <a:t> a lykopen</a:t>
            </a:r>
            <a:r>
              <a:rPr lang="cs-CZ" sz="2400" dirty="0" smtClean="0"/>
              <a:t>.</a:t>
            </a:r>
          </a:p>
          <a:p>
            <a:pPr marL="177800" indent="-177800"/>
            <a:r>
              <a:rPr lang="cs-CZ" sz="2400" dirty="0" smtClean="0"/>
              <a:t>- Vzniká z </a:t>
            </a:r>
            <a:r>
              <a:rPr lang="cs-CZ" sz="2400" u="sng" dirty="0" smtClean="0">
                <a:solidFill>
                  <a:srgbClr val="FF0000"/>
                </a:solidFill>
              </a:rPr>
              <a:t>provitamínu A</a:t>
            </a:r>
            <a:r>
              <a:rPr lang="cs-CZ" sz="2400" dirty="0" smtClean="0"/>
              <a:t>, tedy především z beta-karotenu.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2771800" y="1484784"/>
            <a:ext cx="6408712" cy="1800200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926423" y="1484784"/>
          <a:ext cx="6182081" cy="1728193"/>
        </p:xfrm>
        <a:graphic>
          <a:graphicData uri="http://schemas.openxmlformats.org/presentationml/2006/ole">
            <p:oleObj spid="_x0000_s30723" name="ChemSketch" r:id="rId3" imgW="3237120" imgH="905400" progId="ACD.ChemSketch.20">
              <p:embed/>
            </p:oleObj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2314600" cy="629424"/>
          </a:xfrm>
        </p:spPr>
        <p:txBody>
          <a:bodyPr/>
          <a:lstStyle/>
          <a:p>
            <a:r>
              <a:rPr lang="cs-CZ" b="1" u="sng" dirty="0" err="1" smtClean="0"/>
              <a:t>Diterpeny</a:t>
            </a:r>
            <a:r>
              <a:rPr lang="cs-CZ" b="1" u="sng" dirty="0" smtClean="0"/>
              <a:t>: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2401416" y="332656"/>
            <a:ext cx="3826768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364088" y="2751311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-</a:t>
            </a:r>
            <a:r>
              <a:rPr lang="cs-CZ" sz="2400" b="1" dirty="0" smtClean="0"/>
              <a:t>tokoferol – vitamín E</a:t>
            </a:r>
            <a:endParaRPr lang="cs-CZ" sz="2400" b="1" dirty="0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615586" y="4332312"/>
          <a:ext cx="5132878" cy="2121024"/>
        </p:xfrm>
        <a:graphic>
          <a:graphicData uri="http://schemas.openxmlformats.org/presentationml/2006/ole">
            <p:oleObj spid="_x0000_s30724" name="ACD/3D" r:id="rId4" imgW="4610744" imgH="1905266" progId="ACD.3D">
              <p:embed/>
            </p:oleObj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0" y="1196752"/>
            <a:ext cx="320384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Vitamín E 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nejdůležitější </a:t>
            </a:r>
            <a:r>
              <a:rPr lang="cs-CZ" sz="2300" u="sng" dirty="0" smtClean="0">
                <a:solidFill>
                  <a:srgbClr val="FF0000"/>
                </a:solidFill>
              </a:rPr>
              <a:t>antioxidant</a:t>
            </a:r>
            <a:r>
              <a:rPr lang="cs-CZ" sz="2300" dirty="0" smtClean="0"/>
              <a:t> v těle.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Chrání buňky před  účinky </a:t>
            </a:r>
            <a:r>
              <a:rPr lang="cs-CZ" sz="2300" u="sng" dirty="0" smtClean="0">
                <a:solidFill>
                  <a:srgbClr val="FF0000"/>
                </a:solidFill>
              </a:rPr>
              <a:t>volných radikálů</a:t>
            </a:r>
            <a:r>
              <a:rPr lang="cs-CZ" sz="2300" dirty="0" smtClean="0"/>
              <a:t> </a:t>
            </a:r>
            <a:r>
              <a:rPr lang="cs-CZ" sz="2300" dirty="0" smtClean="0">
                <a:sym typeface="Symbol"/>
              </a:rPr>
              <a:t> </a:t>
            </a:r>
            <a:r>
              <a:rPr lang="cs-CZ" sz="2300" dirty="0" smtClean="0"/>
              <a:t>pomáhá zpomalovat stárnutí.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Působí jako prevence proti nádorům.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Zlepšuje hojení ran.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Má pozitivní účinky na tvorbu pohlavních buněk, zvyšuje plodnost.</a:t>
            </a:r>
          </a:p>
          <a:p>
            <a:pPr marL="177800" indent="-177800">
              <a:buFontTx/>
              <a:buChar char="-"/>
            </a:pPr>
            <a:r>
              <a:rPr lang="cs-CZ" sz="2300" dirty="0" smtClean="0"/>
              <a:t>Podporuje činnost nervového systému.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251520" y="2132856"/>
            <a:ext cx="4536504" cy="3024336"/>
          </a:xfrm>
          <a:prstGeom prst="roundRect">
            <a:avLst/>
          </a:prstGeom>
          <a:solidFill>
            <a:srgbClr val="0099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404664"/>
            <a:ext cx="3682752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68760"/>
            <a:ext cx="2232248" cy="576064"/>
          </a:xfrm>
        </p:spPr>
        <p:txBody>
          <a:bodyPr/>
          <a:lstStyle/>
          <a:p>
            <a:r>
              <a:rPr lang="cs-CZ" b="1" u="sng" dirty="0" err="1" smtClean="0"/>
              <a:t>Triterpeny</a:t>
            </a:r>
            <a:r>
              <a:rPr lang="cs-CZ" b="1" u="sng" dirty="0" smtClean="0"/>
              <a:t>: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23528" y="2132856"/>
          <a:ext cx="4451350" cy="2901950"/>
        </p:xfrm>
        <a:graphic>
          <a:graphicData uri="http://schemas.openxmlformats.org/presentationml/2006/ole">
            <p:oleObj spid="_x0000_s31746" name="ChemSketch" r:id="rId3" imgW="2295000" imgH="149652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979712" y="515719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skvalen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004048" y="3861049"/>
            <a:ext cx="4032448" cy="283154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Skvalen</a:t>
            </a:r>
            <a:endParaRPr lang="cs-CZ" b="1" dirty="0" smtClean="0"/>
          </a:p>
          <a:p>
            <a:pPr marL="177800" indent="-177800">
              <a:buFontTx/>
              <a:buChar char="-"/>
            </a:pPr>
            <a:r>
              <a:rPr lang="cs-CZ" sz="2000" dirty="0" smtClean="0"/>
              <a:t>Poprvé izolována z jater žraloka.</a:t>
            </a:r>
          </a:p>
          <a:p>
            <a:pPr marL="177800" indent="-177800">
              <a:buFontTx/>
              <a:buChar char="-"/>
            </a:pPr>
            <a:r>
              <a:rPr lang="cs-CZ" sz="2000" dirty="0" smtClean="0"/>
              <a:t>Dnes získáván  i z jiných zdrojů, (např. olivový  olej nebo semena laskavce.</a:t>
            </a:r>
          </a:p>
          <a:p>
            <a:pPr marL="177800" indent="-177800">
              <a:buFontTx/>
              <a:buChar char="-"/>
            </a:pPr>
            <a:r>
              <a:rPr lang="cs-CZ" sz="2000" dirty="0" smtClean="0"/>
              <a:t>Alifatický nenasycený uhlovodík, </a:t>
            </a:r>
            <a:r>
              <a:rPr lang="cs-CZ" sz="2000" dirty="0" err="1" smtClean="0"/>
              <a:t>triterpen</a:t>
            </a:r>
            <a:r>
              <a:rPr lang="cs-CZ" sz="2000" dirty="0" smtClean="0"/>
              <a:t>, meziprodukt biosyntézy cholesterolu. </a:t>
            </a:r>
            <a:r>
              <a:rPr lang="cs-CZ" sz="2000" dirty="0" err="1" smtClean="0"/>
              <a:t>Prekurzor</a:t>
            </a:r>
            <a:r>
              <a:rPr lang="cs-CZ" sz="2000" dirty="0" smtClean="0"/>
              <a:t> steroidních </a:t>
            </a:r>
            <a:r>
              <a:rPr lang="cs-CZ" sz="2000" dirty="0" err="1" smtClean="0"/>
              <a:t>sločenin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31747" name="Picture 3" descr="requin-aiguillat-commun-squalus-acanthias-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08476" y="249763"/>
            <a:ext cx="2895972" cy="231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6156176" y="256490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 smtClean="0"/>
              <a:t>Squalus</a:t>
            </a:r>
            <a:r>
              <a:rPr lang="cs-CZ" i="1" dirty="0" smtClean="0"/>
              <a:t> </a:t>
            </a:r>
            <a:r>
              <a:rPr lang="cs-CZ" i="1" dirty="0" err="1" smtClean="0"/>
              <a:t>acanthias</a:t>
            </a:r>
            <a:endParaRPr lang="cs-CZ" i="1" dirty="0" smtClean="0"/>
          </a:p>
        </p:txBody>
      </p:sp>
      <p:sp>
        <p:nvSpPr>
          <p:cNvPr id="10" name="TextovéPole 9"/>
          <p:cNvSpPr txBox="1"/>
          <p:nvPr/>
        </p:nvSpPr>
        <p:spPr>
          <a:xfrm>
            <a:off x="6012160" y="2924944"/>
            <a:ext cx="2448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http://www.</a:t>
            </a:r>
            <a:r>
              <a:rPr lang="cs-CZ" sz="1400" b="1" dirty="0" err="1" smtClean="0"/>
              <a:t>auxbulles.com</a:t>
            </a:r>
            <a:r>
              <a:rPr lang="cs-CZ" sz="1400" b="1" dirty="0" smtClean="0"/>
              <a:t>/</a:t>
            </a:r>
            <a:r>
              <a:rPr lang="cs-CZ" sz="1400" b="1" dirty="0" err="1" smtClean="0"/>
              <a:t>decouverte</a:t>
            </a:r>
            <a:r>
              <a:rPr lang="cs-CZ" sz="1400" b="1" dirty="0" smtClean="0"/>
              <a:t>-biologie-</a:t>
            </a:r>
            <a:r>
              <a:rPr lang="cs-CZ" sz="1400" b="1" dirty="0" err="1" smtClean="0"/>
              <a:t>requin</a:t>
            </a:r>
            <a:r>
              <a:rPr lang="cs-CZ" sz="1400" b="1" dirty="0" smtClean="0"/>
              <a:t>_</a:t>
            </a:r>
            <a:r>
              <a:rPr lang="cs-CZ" sz="1400" b="1" dirty="0" err="1" smtClean="0"/>
              <a:t>aiguillat</a:t>
            </a:r>
            <a:r>
              <a:rPr lang="cs-CZ" sz="1400" b="1" dirty="0" smtClean="0"/>
              <a:t>_</a:t>
            </a:r>
            <a:r>
              <a:rPr lang="cs-CZ" sz="1400" b="1" dirty="0" err="1" smtClean="0"/>
              <a:t>commun</a:t>
            </a:r>
            <a:r>
              <a:rPr lang="cs-CZ" sz="1400" b="1" dirty="0" smtClean="0"/>
              <a:t>_</a:t>
            </a:r>
            <a:r>
              <a:rPr lang="cs-CZ" sz="1400" b="1" dirty="0" err="1" smtClean="0"/>
              <a:t>squalus</a:t>
            </a:r>
            <a:r>
              <a:rPr lang="cs-CZ" sz="1400" b="1" dirty="0" smtClean="0"/>
              <a:t>_</a:t>
            </a:r>
            <a:r>
              <a:rPr lang="cs-CZ" sz="1400" b="1" dirty="0" err="1" smtClean="0"/>
              <a:t>acanthias.html</a:t>
            </a:r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9600" dirty="0" smtClean="0">
                <a:solidFill>
                  <a:srgbClr val="FF0000"/>
                </a:solidFill>
              </a:rPr>
              <a:t>LIPIDY</a:t>
            </a:r>
            <a:endParaRPr lang="cs-CZ" sz="9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620616"/>
            <a:ext cx="7854696" cy="1752600"/>
          </a:xfrm>
        </p:spPr>
        <p:txBody>
          <a:bodyPr/>
          <a:lstStyle/>
          <a:p>
            <a:r>
              <a:rPr lang="cs-CZ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Lipidy V.</a:t>
            </a:r>
          </a:p>
          <a:p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Odvozené lipidy - ISOPRENOIDY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467544" y="1628800"/>
            <a:ext cx="8424936" cy="1584176"/>
          </a:xfrm>
          <a:prstGeom prst="roundRect">
            <a:avLst/>
          </a:prstGeom>
          <a:solidFill>
            <a:srgbClr val="0099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224" y="404664"/>
            <a:ext cx="3754760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661248"/>
          </a:xfrm>
        </p:spPr>
        <p:txBody>
          <a:bodyPr>
            <a:normAutofit lnSpcReduction="10000"/>
          </a:bodyPr>
          <a:lstStyle/>
          <a:p>
            <a:pPr>
              <a:spcAft>
                <a:spcPts val="13800"/>
              </a:spcAft>
            </a:pPr>
            <a:r>
              <a:rPr lang="cs-CZ" b="1" dirty="0" err="1" smtClean="0"/>
              <a:t>Tetraterpeny</a:t>
            </a:r>
            <a:endParaRPr lang="cs-CZ" b="1" dirty="0" smtClean="0"/>
          </a:p>
          <a:p>
            <a:r>
              <a:rPr lang="cs-CZ" sz="2800" dirty="0" smtClean="0"/>
              <a:t>Významnou skupinou </a:t>
            </a:r>
            <a:r>
              <a:rPr lang="cs-CZ" sz="2800" dirty="0" err="1" smtClean="0"/>
              <a:t>tetraperpenů</a:t>
            </a:r>
            <a:r>
              <a:rPr lang="cs-CZ" sz="2800" dirty="0" smtClean="0"/>
              <a:t> jsou </a:t>
            </a:r>
            <a:r>
              <a:rPr lang="cs-CZ" sz="2800" b="1" dirty="0" smtClean="0"/>
              <a:t>karotenoidy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 molekule obsahují větší množství </a:t>
            </a:r>
            <a:r>
              <a:rPr lang="cs-CZ" sz="2800" b="1" dirty="0" smtClean="0"/>
              <a:t>konjugovaných dvojných vazeb</a:t>
            </a:r>
            <a:r>
              <a:rPr lang="cs-CZ" sz="2800" dirty="0" smtClean="0"/>
              <a:t> (až 11), důsledkem je barevnost (odstíny </a:t>
            </a:r>
            <a:r>
              <a:rPr lang="cs-CZ" sz="2800" u="sng" dirty="0" smtClean="0"/>
              <a:t>žluté</a:t>
            </a:r>
            <a:r>
              <a:rPr lang="cs-CZ" sz="2800" dirty="0" smtClean="0"/>
              <a:t>, </a:t>
            </a:r>
            <a:r>
              <a:rPr lang="cs-CZ" sz="2800" u="sng" dirty="0" smtClean="0"/>
              <a:t>oranžové</a:t>
            </a:r>
            <a:r>
              <a:rPr lang="cs-CZ" sz="2800" dirty="0" smtClean="0"/>
              <a:t>, </a:t>
            </a:r>
            <a:r>
              <a:rPr lang="cs-CZ" sz="2800" u="sng" dirty="0" smtClean="0"/>
              <a:t>červené</a:t>
            </a:r>
            <a:r>
              <a:rPr lang="cs-CZ" sz="2800" dirty="0" smtClean="0"/>
              <a:t>, </a:t>
            </a:r>
            <a:r>
              <a:rPr lang="cs-CZ" sz="2800" u="sng" dirty="0" smtClean="0"/>
              <a:t>fialové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Všechny lze odvodit od </a:t>
            </a:r>
            <a:r>
              <a:rPr lang="cs-CZ" sz="2800" b="1" dirty="0" smtClean="0"/>
              <a:t>LYKOPENU</a:t>
            </a:r>
            <a:r>
              <a:rPr lang="cs-CZ" sz="2800" dirty="0" smtClean="0"/>
              <a:t>, hlavní pigment např. </a:t>
            </a:r>
            <a:r>
              <a:rPr lang="cs-CZ" sz="2800" dirty="0" err="1" smtClean="0"/>
              <a:t>rajča</a:t>
            </a:r>
            <a:r>
              <a:rPr lang="cs-CZ" sz="2800" dirty="0" smtClean="0"/>
              <a:t>, šípku atd.)</a:t>
            </a:r>
          </a:p>
          <a:p>
            <a:r>
              <a:rPr lang="cs-CZ" sz="2800" dirty="0" smtClean="0"/>
              <a:t>Lze rozdělit na skupinu </a:t>
            </a:r>
            <a:r>
              <a:rPr lang="cs-CZ" sz="2800" b="1" dirty="0" smtClean="0">
                <a:solidFill>
                  <a:srgbClr val="FF0000"/>
                </a:solidFill>
              </a:rPr>
              <a:t>KAROTENŮ</a:t>
            </a:r>
            <a:r>
              <a:rPr lang="cs-CZ" sz="2800" dirty="0" smtClean="0"/>
              <a:t> a jejich oxidačních produktů </a:t>
            </a:r>
            <a:r>
              <a:rPr lang="cs-CZ" sz="2800" b="1" dirty="0" smtClean="0">
                <a:solidFill>
                  <a:srgbClr val="FF0000"/>
                </a:solidFill>
              </a:rPr>
              <a:t>XANTOFYLŮ</a:t>
            </a:r>
            <a:r>
              <a:rPr lang="cs-CZ" sz="2800" dirty="0" smtClean="0"/>
              <a:t>.</a:t>
            </a:r>
            <a:endParaRPr lang="cs-CZ" sz="2800" b="1" dirty="0" smtClean="0">
              <a:solidFill>
                <a:srgbClr val="FF0000"/>
              </a:solidFill>
            </a:endParaRPr>
          </a:p>
          <a:p>
            <a:pPr>
              <a:spcAft>
                <a:spcPts val="16200"/>
              </a:spcAft>
            </a:pPr>
            <a:endParaRPr lang="cs-CZ" b="1" dirty="0" smtClean="0"/>
          </a:p>
          <a:p>
            <a:pPr>
              <a:spcAft>
                <a:spcPts val="16200"/>
              </a:spcAft>
            </a:pPr>
            <a:endParaRPr lang="cs-CZ" b="1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539552" y="1740793"/>
          <a:ext cx="8001000" cy="1400175"/>
        </p:xfrm>
        <a:graphic>
          <a:graphicData uri="http://schemas.openxmlformats.org/presentationml/2006/ole">
            <p:oleObj spid="_x0000_s32770" name="ChemSketch" r:id="rId3" imgW="4507920" imgH="78948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923928" y="26369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lykopen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83968" y="63346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Nejstabilnější prostorová forma uspořádání je </a:t>
            </a:r>
            <a:r>
              <a:rPr lang="cs-CZ" b="1" i="1" dirty="0" err="1" smtClean="0"/>
              <a:t>all</a:t>
            </a:r>
            <a:r>
              <a:rPr lang="cs-CZ" b="1" i="1" dirty="0" smtClean="0"/>
              <a:t>-trans, </a:t>
            </a:r>
            <a:r>
              <a:rPr lang="cs-CZ" dirty="0" smtClean="0"/>
              <a:t>absorpce kvanta EMG vyvolá </a:t>
            </a:r>
            <a:r>
              <a:rPr lang="cs-CZ" b="1" i="1" dirty="0" smtClean="0"/>
              <a:t>trans </a:t>
            </a:r>
            <a:r>
              <a:rPr lang="cs-CZ" b="1" i="1" dirty="0" smtClean="0">
                <a:sym typeface="Symbol"/>
              </a:rPr>
              <a:t> cis </a:t>
            </a:r>
            <a:r>
              <a:rPr lang="cs-CZ" dirty="0" smtClean="0">
                <a:sym typeface="Symbol"/>
              </a:rPr>
              <a:t>význam ve světločivných orgánech.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683568" y="4941168"/>
            <a:ext cx="7704856" cy="1440160"/>
          </a:xfrm>
          <a:prstGeom prst="roundRect">
            <a:avLst/>
          </a:prstGeom>
          <a:solidFill>
            <a:srgbClr val="0099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808558" y="1988840"/>
          <a:ext cx="7435850" cy="1331912"/>
        </p:xfrm>
        <a:graphic>
          <a:graphicData uri="http://schemas.openxmlformats.org/presentationml/2006/ole">
            <p:oleObj spid="_x0000_s33794" name="ChemSketch" r:id="rId3" imgW="4404240" imgH="789480" progId="ACD.ChemSketch.20">
              <p:embed/>
            </p:oleObj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683568" y="1916832"/>
            <a:ext cx="7704856" cy="1440160"/>
          </a:xfrm>
          <a:prstGeom prst="roundRect">
            <a:avLst/>
          </a:prstGeom>
          <a:solidFill>
            <a:srgbClr val="0099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12" y="330392"/>
            <a:ext cx="3754760" cy="938368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76064"/>
          </a:xfrm>
        </p:spPr>
        <p:txBody>
          <a:bodyPr/>
          <a:lstStyle/>
          <a:p>
            <a:r>
              <a:rPr lang="cs-CZ" dirty="0" smtClean="0"/>
              <a:t>Nejrozšířenějším karotenem v přírodě je </a:t>
            </a:r>
            <a:r>
              <a:rPr lang="cs-CZ" sz="2800" b="1" dirty="0" smtClean="0">
                <a:sym typeface="Symbol"/>
              </a:rPr>
              <a:t>-karoten</a:t>
            </a:r>
            <a:r>
              <a:rPr lang="cs-CZ" sz="2800" dirty="0" smtClean="0">
                <a:sym typeface="Symbol"/>
              </a:rPr>
              <a:t>.</a:t>
            </a:r>
            <a:endParaRPr lang="cs-CZ" sz="2800" b="1" dirty="0" smtClean="0"/>
          </a:p>
          <a:p>
            <a:endParaRPr lang="cs-CZ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827584" y="3504480"/>
          <a:ext cx="7459662" cy="1436688"/>
        </p:xfrm>
        <a:graphic>
          <a:graphicData uri="http://schemas.openxmlformats.org/presentationml/2006/ole">
            <p:oleObj spid="_x0000_s33797" name="ChemSketch" r:id="rId4" imgW="4404240" imgH="847440" progId="ACD.ChemSketch.20">
              <p:embed/>
            </p:oleObj>
          </a:graphicData>
        </a:graphic>
      </p:graphicFrame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755576" y="4874220"/>
          <a:ext cx="7550150" cy="1435100"/>
        </p:xfrm>
        <a:graphic>
          <a:graphicData uri="http://schemas.openxmlformats.org/presentationml/2006/ole">
            <p:oleObj spid="_x0000_s33798" name="ChemSketch" r:id="rId5" imgW="4462200" imgH="847440" progId="ACD.ChemSketch.20">
              <p:embed/>
            </p:oleObj>
          </a:graphicData>
        </a:graphic>
      </p:graphicFrame>
      <p:sp>
        <p:nvSpPr>
          <p:cNvPr id="10" name="Zaoblený obdélník 9"/>
          <p:cNvSpPr/>
          <p:nvPr/>
        </p:nvSpPr>
        <p:spPr>
          <a:xfrm>
            <a:off x="683568" y="3429000"/>
            <a:ext cx="7704856" cy="1440160"/>
          </a:xfrm>
          <a:prstGeom prst="roundRect">
            <a:avLst/>
          </a:prstGeom>
          <a:solidFill>
            <a:srgbClr val="0099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2924944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-karoten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91880" y="4335487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-karoten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91880" y="5775647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ym typeface="Symbol"/>
              </a:rPr>
              <a:t>-karoten</a:t>
            </a:r>
            <a:endParaRPr lang="cs-CZ" sz="24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35496" y="3356992"/>
            <a:ext cx="9145016" cy="2160240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/>
        </p:nvGraphicFramePr>
        <p:xfrm>
          <a:off x="370656" y="3357563"/>
          <a:ext cx="8305800" cy="2230437"/>
        </p:xfrm>
        <a:graphic>
          <a:graphicData uri="http://schemas.openxmlformats.org/presentationml/2006/ole">
            <p:oleObj spid="_x0000_s34819" name="ChemSketch" r:id="rId3" imgW="5038200" imgH="1353240" progId="ACD.ChemSketch.20">
              <p:embed/>
            </p:oleObj>
          </a:graphicData>
        </a:graphic>
      </p:graphicFrame>
      <p:sp>
        <p:nvSpPr>
          <p:cNvPr id="8" name="Zaoblený obdélník 7"/>
          <p:cNvSpPr/>
          <p:nvPr/>
        </p:nvSpPr>
        <p:spPr>
          <a:xfrm>
            <a:off x="0" y="1628800"/>
            <a:ext cx="9145016" cy="1656184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330392"/>
            <a:ext cx="3826768" cy="938368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215400"/>
            <a:ext cx="9036496" cy="557416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Xantofyly</a:t>
            </a:r>
            <a:r>
              <a:rPr lang="cs-CZ" dirty="0" smtClean="0"/>
              <a:t> – oxidační produkty karotenů (alkoholy, karbonylové </a:t>
            </a:r>
            <a:r>
              <a:rPr lang="cs-CZ" dirty="0" err="1" smtClean="0"/>
              <a:t>slouč</a:t>
            </a:r>
            <a:r>
              <a:rPr lang="cs-CZ" dirty="0" smtClean="0"/>
              <a:t>.) 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104204" y="1628800"/>
            <a:ext cx="9004300" cy="1601788"/>
            <a:chOff x="104204" y="1628800"/>
            <a:chExt cx="9004300" cy="1601788"/>
          </a:xfrm>
        </p:grpSpPr>
        <p:graphicFrame>
          <p:nvGraphicFramePr>
            <p:cNvPr id="34818" name="Object 2"/>
            <p:cNvGraphicFramePr>
              <a:graphicFrameLocks noChangeAspect="1"/>
            </p:cNvGraphicFramePr>
            <p:nvPr/>
          </p:nvGraphicFramePr>
          <p:xfrm>
            <a:off x="104204" y="1628800"/>
            <a:ext cx="9004300" cy="1601788"/>
          </p:xfrm>
          <a:graphic>
            <a:graphicData uri="http://schemas.openxmlformats.org/presentationml/2006/ole">
              <p:oleObj spid="_x0000_s34818" name="ChemSketch" r:id="rId4" imgW="5050440" imgH="899280" progId="ACD.ChemSketch.20">
                <p:embed/>
              </p:oleObj>
            </a:graphicData>
          </a:graphic>
        </p:graphicFrame>
        <p:sp>
          <p:nvSpPr>
            <p:cNvPr id="5" name="TextovéPole 4"/>
            <p:cNvSpPr txBox="1"/>
            <p:nvPr/>
          </p:nvSpPr>
          <p:spPr>
            <a:xfrm>
              <a:off x="3707904" y="2564904"/>
              <a:ext cx="165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dirty="0" err="1" smtClean="0"/>
                <a:t>zeaxantin</a:t>
              </a:r>
              <a:endParaRPr lang="cs-CZ" sz="2400" b="1" dirty="0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3491880" y="4653136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astaxanthin</a:t>
            </a:r>
            <a:endParaRPr lang="cs-CZ" sz="2400" b="1" dirty="0"/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720080" y="5445224"/>
            <a:ext cx="8388424" cy="1322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Nachází se zejména v řasách. Jedná se o nejsilnější známý </a:t>
            </a:r>
            <a:r>
              <a:rPr kumimoji="0" lang="cs-CZ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antioxidant.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Červený pigment rozpustný v tucích.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 organismů, které konzumují řasy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astaxanthin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obsahující, způsobuje zbarvení jejich masa do růžova až oranžova (kreveta, humr, losos, kryl).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332656"/>
            <a:ext cx="3898776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</a:rPr>
              <a:t>ISOPRENOIDY</a:t>
            </a:r>
            <a:endParaRPr lang="cs-CZ" b="1" u="sng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83488"/>
            <a:ext cx="9144000" cy="577451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Představují rozsáhlou skupinu </a:t>
            </a:r>
            <a:r>
              <a:rPr lang="cs-CZ" dirty="0" err="1" smtClean="0"/>
              <a:t>bioorganických</a:t>
            </a:r>
            <a:r>
              <a:rPr lang="cs-CZ" dirty="0" smtClean="0"/>
              <a:t> látek, nejčastěji rostlinného původu.</a:t>
            </a:r>
          </a:p>
          <a:p>
            <a:r>
              <a:rPr lang="cs-CZ" dirty="0" smtClean="0"/>
              <a:t>K lipidům (tzv. </a:t>
            </a:r>
            <a:r>
              <a:rPr lang="cs-CZ" b="1" dirty="0" smtClean="0"/>
              <a:t>nezmýdelnitelné lipidy</a:t>
            </a:r>
            <a:r>
              <a:rPr lang="cs-CZ" dirty="0" smtClean="0"/>
              <a:t>)bývají řazeny pro jejich nerozpustnost ve vodě respektive nemísitelnost s vodou, což je důsledkem jejich výrazně </a:t>
            </a:r>
            <a:r>
              <a:rPr lang="cs-CZ" b="1" dirty="0" smtClean="0"/>
              <a:t>hydrofobního charakteru</a:t>
            </a:r>
            <a:r>
              <a:rPr lang="cs-CZ" dirty="0" smtClean="0"/>
              <a:t>.</a:t>
            </a:r>
          </a:p>
          <a:p>
            <a:r>
              <a:rPr lang="cs-CZ" dirty="0" smtClean="0"/>
              <a:t>Chemicky odvozené od </a:t>
            </a:r>
            <a:r>
              <a:rPr lang="cs-CZ" b="1" dirty="0" smtClean="0">
                <a:solidFill>
                  <a:srgbClr val="FF0000"/>
                </a:solidFill>
              </a:rPr>
              <a:t>isoprenu</a:t>
            </a:r>
            <a:r>
              <a:rPr lang="cs-CZ" dirty="0" smtClean="0"/>
              <a:t> (</a:t>
            </a:r>
            <a:r>
              <a:rPr lang="cs-CZ" b="1" dirty="0" smtClean="0"/>
              <a:t>2-</a:t>
            </a:r>
            <a:r>
              <a:rPr lang="cs-CZ" b="1" dirty="0" err="1" smtClean="0"/>
              <a:t>methylbuta</a:t>
            </a:r>
            <a:r>
              <a:rPr lang="cs-CZ" b="1" dirty="0" smtClean="0"/>
              <a:t>-1,3-dienu</a:t>
            </a:r>
            <a:r>
              <a:rPr lang="cs-CZ" dirty="0" smtClean="0"/>
              <a:t>) a vznikají vzájemným poutáním 2 nebo více </a:t>
            </a:r>
            <a:r>
              <a:rPr lang="cs-CZ" dirty="0" err="1" smtClean="0"/>
              <a:t>isoprenových</a:t>
            </a:r>
            <a:r>
              <a:rPr lang="cs-CZ" dirty="0" smtClean="0"/>
              <a:t> jednotek. (pozn. Samotný isopren nebyl v přírodě nalezen)!</a:t>
            </a:r>
          </a:p>
          <a:p>
            <a:r>
              <a:rPr lang="cs-CZ" dirty="0" err="1" smtClean="0"/>
              <a:t>Isoprenoidní</a:t>
            </a:r>
            <a:r>
              <a:rPr lang="cs-CZ" dirty="0" smtClean="0"/>
              <a:t> struktury mohou být součástí i složitějších biologicky aktivních molekul (např. chlorofyl, </a:t>
            </a:r>
            <a:r>
              <a:rPr lang="cs-CZ" dirty="0" err="1" smtClean="0"/>
              <a:t>ubichinon</a:t>
            </a:r>
            <a:r>
              <a:rPr lang="cs-CZ" dirty="0" smtClean="0"/>
              <a:t>, tokoferol, </a:t>
            </a:r>
            <a:r>
              <a:rPr lang="cs-CZ" dirty="0" err="1" smtClean="0"/>
              <a:t>fyllochinon</a:t>
            </a:r>
            <a:r>
              <a:rPr lang="cs-CZ" dirty="0" smtClean="0"/>
              <a:t> apod.).</a:t>
            </a:r>
          </a:p>
          <a:p>
            <a:r>
              <a:rPr lang="cs-CZ" dirty="0" smtClean="0"/>
              <a:t>Z přírody je známo více než 20 000 </a:t>
            </a:r>
            <a:r>
              <a:rPr lang="cs-CZ" dirty="0" err="1" smtClean="0"/>
              <a:t>isoprenoidů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Vyskytují se ve všech typech buněk.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288" y="404664"/>
            <a:ext cx="3970784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</a:rPr>
              <a:t>ISOPRENOIDY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76064"/>
          </a:xfrm>
        </p:spPr>
        <p:txBody>
          <a:bodyPr>
            <a:normAutofit/>
          </a:bodyPr>
          <a:lstStyle/>
          <a:p>
            <a:r>
              <a:rPr lang="cs-CZ" dirty="0" smtClean="0"/>
              <a:t>Rozdělují se na </a:t>
            </a:r>
            <a:r>
              <a:rPr lang="cs-CZ" b="1" dirty="0" smtClean="0">
                <a:solidFill>
                  <a:srgbClr val="FF0000"/>
                </a:solidFill>
              </a:rPr>
              <a:t>TERPENOIDY</a:t>
            </a:r>
            <a:r>
              <a:rPr lang="cs-CZ" dirty="0" smtClean="0"/>
              <a:t> a </a:t>
            </a:r>
            <a:r>
              <a:rPr lang="cs-CZ" b="1" dirty="0" smtClean="0">
                <a:solidFill>
                  <a:srgbClr val="FF0000"/>
                </a:solidFill>
              </a:rPr>
              <a:t>STEROIDY</a:t>
            </a:r>
            <a:r>
              <a:rPr lang="cs-CZ" dirty="0" smtClean="0"/>
              <a:t>.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419872" y="3831704"/>
          <a:ext cx="5051062" cy="2405608"/>
        </p:xfrm>
        <a:graphic>
          <a:graphicData uri="http://schemas.openxmlformats.org/presentationml/2006/ole">
            <p:oleObj spid="_x0000_s1026" name="ChemSketch" r:id="rId3" imgW="2240280" imgH="1066680" progId="ACD.ChemSketch.20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68313" y="1989138"/>
          <a:ext cx="6981825" cy="1490662"/>
        </p:xfrm>
        <a:graphic>
          <a:graphicData uri="http://schemas.openxmlformats.org/presentationml/2006/ole">
            <p:oleObj spid="_x0000_s1027" name="ChemSketch" r:id="rId4" imgW="3154680" imgH="673560" progId="ACD.ChemSketch.20">
              <p:embed/>
            </p:oleObj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395536" y="1916832"/>
            <a:ext cx="7200800" cy="1584176"/>
          </a:xfrm>
          <a:prstGeom prst="roundRect">
            <a:avLst/>
          </a:prstGeom>
          <a:solidFill>
            <a:srgbClr val="23DD2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3203848" y="3789040"/>
            <a:ext cx="5328592" cy="2520280"/>
          </a:xfrm>
          <a:prstGeom prst="roundRect">
            <a:avLst/>
          </a:prstGeom>
          <a:solidFill>
            <a:srgbClr val="23DD2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331640" y="3573016"/>
            <a:ext cx="1368152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u="sng" dirty="0" smtClean="0">
                <a:solidFill>
                  <a:srgbClr val="FF0000"/>
                </a:solidFill>
              </a:rPr>
              <a:t>TERPENY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86767" y="6355219"/>
            <a:ext cx="1584759" cy="4001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u="sng" dirty="0" smtClean="0">
                <a:solidFill>
                  <a:srgbClr val="FF0000"/>
                </a:solidFill>
              </a:rPr>
              <a:t>STEROIDY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99792" y="29876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ym typeface="Symbol"/>
              </a:rPr>
              <a:t>-karoten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516216" y="572396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cholesterol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4082768"/>
            <a:ext cx="7772400" cy="1362456"/>
          </a:xfrm>
        </p:spPr>
        <p:txBody>
          <a:bodyPr/>
          <a:lstStyle/>
          <a:p>
            <a:pPr algn="r"/>
            <a:r>
              <a:rPr lang="cs-CZ" u="sng" dirty="0" smtClean="0">
                <a:solidFill>
                  <a:srgbClr val="FF0000"/>
                </a:solidFill>
              </a:rPr>
              <a:t>TERPENOIDY</a:t>
            </a:r>
            <a:endParaRPr lang="cs-CZ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12" y="402400"/>
            <a:ext cx="3682752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3285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5600"/>
              </a:spcAft>
            </a:pPr>
            <a:r>
              <a:rPr lang="cs-CZ" dirty="0" smtClean="0"/>
              <a:t>Izopren (2-</a:t>
            </a:r>
            <a:r>
              <a:rPr lang="cs-CZ" dirty="0" err="1" smtClean="0"/>
              <a:t>metylbuta</a:t>
            </a:r>
            <a:r>
              <a:rPr lang="cs-CZ" dirty="0" smtClean="0"/>
              <a:t>-1,3-dien)</a:t>
            </a:r>
          </a:p>
          <a:p>
            <a:r>
              <a:rPr lang="cs-CZ" dirty="0" smtClean="0"/>
              <a:t>Jednotky isoprenu e mohou spolu spojovat a vznikají potom </a:t>
            </a:r>
            <a:r>
              <a:rPr lang="cs-CZ" b="1" dirty="0" smtClean="0"/>
              <a:t>alifatické</a:t>
            </a:r>
            <a:r>
              <a:rPr lang="cs-CZ" dirty="0" smtClean="0"/>
              <a:t> popřípadě </a:t>
            </a:r>
            <a:r>
              <a:rPr lang="cs-CZ" b="1" dirty="0" smtClean="0"/>
              <a:t>alicyklické</a:t>
            </a:r>
            <a:r>
              <a:rPr lang="cs-CZ" dirty="0" smtClean="0"/>
              <a:t> </a:t>
            </a:r>
            <a:r>
              <a:rPr lang="cs-CZ" dirty="0" err="1" smtClean="0"/>
              <a:t>terpenoidní</a:t>
            </a:r>
            <a:r>
              <a:rPr lang="cs-CZ" dirty="0" smtClean="0"/>
              <a:t> sloučeniny. Mohou být nasycené i nenasycené.</a:t>
            </a:r>
          </a:p>
          <a:p>
            <a:r>
              <a:rPr lang="cs-CZ" dirty="0" smtClean="0"/>
              <a:t>Počet atomů uhlíků, který </a:t>
            </a:r>
            <a:r>
              <a:rPr lang="cs-CZ" dirty="0" err="1" smtClean="0"/>
              <a:t>terpenoidy</a:t>
            </a:r>
            <a:r>
              <a:rPr lang="cs-CZ" dirty="0" smtClean="0"/>
              <a:t> obsahují, je obvykle n-násobkem pěti, což je počet uhlíků isoprenu.</a:t>
            </a:r>
          </a:p>
          <a:p>
            <a:r>
              <a:rPr lang="cs-CZ" dirty="0" smtClean="0"/>
              <a:t>Krom prostých uhlovodíků sem patří i oxidační produkty (např. alkoholy, karbonylové sloučeniny i karboxylové kyseliny).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Obrázek 5" descr="Obrázek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836712"/>
            <a:ext cx="3248900" cy="2669827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156176" y="34917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3D model isoprenu</a:t>
            </a:r>
            <a:endParaRPr lang="cs-CZ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691680" y="2173809"/>
          <a:ext cx="2557654" cy="1399207"/>
        </p:xfrm>
        <a:graphic>
          <a:graphicData uri="http://schemas.openxmlformats.org/presentationml/2006/ole">
            <p:oleObj spid="_x0000_s3075" name="ChemSketch" r:id="rId4" imgW="1164240" imgH="637200" progId="ACD.ChemSketch.20">
              <p:embed/>
            </p:oleObj>
          </a:graphicData>
        </a:graphic>
      </p:graphicFrame>
      <p:sp>
        <p:nvSpPr>
          <p:cNvPr id="9" name="Zaoblený obdélník 8"/>
          <p:cNvSpPr/>
          <p:nvPr/>
        </p:nvSpPr>
        <p:spPr>
          <a:xfrm>
            <a:off x="1475656" y="2060848"/>
            <a:ext cx="2952328" cy="1656184"/>
          </a:xfrm>
          <a:prstGeom prst="roundRect">
            <a:avLst/>
          </a:prstGeom>
          <a:solidFill>
            <a:srgbClr val="23DD2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056478" y="2833176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1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601478" y="284909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06926" y="331663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3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676840" y="33477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4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755576" y="2708920"/>
            <a:ext cx="864096" cy="216024"/>
          </a:xfrm>
          <a:prstGeom prst="rightArrow">
            <a:avLst/>
          </a:prstGeom>
          <a:solidFill>
            <a:srgbClr val="23DD2C"/>
          </a:solidFill>
          <a:ln>
            <a:solidFill>
              <a:srgbClr val="23D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14"/>
          <p:cNvSpPr/>
          <p:nvPr/>
        </p:nvSpPr>
        <p:spPr>
          <a:xfrm rot="10800000">
            <a:off x="4355976" y="3212976"/>
            <a:ext cx="864096" cy="216024"/>
          </a:xfrm>
          <a:prstGeom prst="rightArrow">
            <a:avLst/>
          </a:prstGeom>
          <a:solidFill>
            <a:srgbClr val="23DD2C"/>
          </a:solidFill>
          <a:ln>
            <a:solidFill>
              <a:srgbClr val="23DD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4499992" y="2780928"/>
            <a:ext cx="720080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pata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539552" y="2276872"/>
            <a:ext cx="864096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hlava</a:t>
            </a:r>
            <a:endParaRPr lang="cs-CZ" sz="2000" b="1" dirty="0">
              <a:solidFill>
                <a:srgbClr val="0C4C0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827584" y="3716338"/>
          <a:ext cx="7377112" cy="2990850"/>
        </p:xfrm>
        <a:graphic>
          <a:graphicData uri="http://schemas.openxmlformats.org/presentationml/2006/ole">
            <p:oleObj spid="_x0000_s21506" name="ChemSketch" r:id="rId3" imgW="3843360" imgH="1557360" progId="ACD.ChemSketch.20">
              <p:embed/>
            </p:oleObj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3816424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2736304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 err="1" smtClean="0"/>
              <a:t>Isoprenové</a:t>
            </a:r>
            <a:r>
              <a:rPr lang="cs-CZ" b="1" u="sng" dirty="0" smtClean="0"/>
              <a:t> pravidlo:</a:t>
            </a:r>
            <a:r>
              <a:rPr lang="cs-CZ" dirty="0" smtClean="0"/>
              <a:t> (autor Leopold RUZICKA)</a:t>
            </a:r>
          </a:p>
          <a:p>
            <a:pPr marL="1077913" indent="0">
              <a:buFontTx/>
              <a:buChar char="-"/>
            </a:pPr>
            <a:r>
              <a:rPr lang="cs-CZ" dirty="0" err="1" smtClean="0"/>
              <a:t>Isoprenové</a:t>
            </a:r>
            <a:r>
              <a:rPr lang="cs-CZ" dirty="0" smtClean="0"/>
              <a:t> jednotky se spolu pojí zpravidla interakcí hlava </a:t>
            </a:r>
            <a:r>
              <a:rPr lang="cs-CZ" dirty="0" smtClean="0">
                <a:sym typeface="Symbol"/>
              </a:rPr>
              <a:t> pata, Jako hlava </a:t>
            </a:r>
            <a:r>
              <a:rPr lang="cs-CZ" dirty="0" err="1" smtClean="0">
                <a:sym typeface="Symbol"/>
              </a:rPr>
              <a:t>isoprenové</a:t>
            </a:r>
            <a:r>
              <a:rPr lang="cs-CZ" dirty="0" smtClean="0">
                <a:sym typeface="Symbol"/>
              </a:rPr>
              <a:t> jednotky se označuje C1 a jako pata C4</a:t>
            </a:r>
          </a:p>
          <a:p>
            <a:pPr marL="1077913" indent="0">
              <a:buFontTx/>
              <a:buChar char="-"/>
            </a:pPr>
            <a:r>
              <a:rPr lang="cs-CZ" dirty="0" smtClean="0">
                <a:sym typeface="Symbol"/>
              </a:rPr>
              <a:t>V současné době jsou známy i </a:t>
            </a:r>
            <a:r>
              <a:rPr lang="cs-CZ" dirty="0" err="1" smtClean="0">
                <a:sym typeface="Symbol"/>
              </a:rPr>
              <a:t>terpenoidy</a:t>
            </a:r>
            <a:r>
              <a:rPr lang="cs-CZ" dirty="0" smtClean="0">
                <a:sym typeface="Symbol"/>
              </a:rPr>
              <a:t> vznikající interakcí </a:t>
            </a:r>
            <a:r>
              <a:rPr lang="cs-CZ" dirty="0" err="1" smtClean="0">
                <a:sym typeface="Symbol"/>
              </a:rPr>
              <a:t>hlava</a:t>
            </a:r>
            <a:r>
              <a:rPr lang="cs-CZ" dirty="0" smtClean="0">
                <a:sym typeface="Symbol"/>
              </a:rPr>
              <a:t>hlava respektive </a:t>
            </a:r>
            <a:r>
              <a:rPr lang="cs-CZ" dirty="0" err="1" smtClean="0">
                <a:sym typeface="Symbol"/>
              </a:rPr>
              <a:t>pata</a:t>
            </a:r>
            <a:r>
              <a:rPr lang="cs-CZ" dirty="0" smtClean="0">
                <a:sym typeface="Symbol"/>
              </a:rPr>
              <a:t>pata.</a:t>
            </a:r>
          </a:p>
          <a:p>
            <a:pPr marL="1077913" indent="0" algn="r">
              <a:buNone/>
            </a:pPr>
            <a:r>
              <a:rPr lang="cs-CZ" sz="1500" dirty="0" smtClean="0">
                <a:sym typeface="Symbol"/>
              </a:rPr>
              <a:t>(viz. následující schéma)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641432" y="4604656"/>
            <a:ext cx="576064" cy="381224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1979712" y="5067768"/>
            <a:ext cx="576064" cy="432048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2614136" y="4180144"/>
            <a:ext cx="576064" cy="400984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>
            <a:spLocks/>
          </p:cNvSpPr>
          <p:nvPr/>
        </p:nvSpPr>
        <p:spPr>
          <a:xfrm>
            <a:off x="1993416" y="4049776"/>
            <a:ext cx="540000" cy="36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>
            <a:spLocks/>
          </p:cNvSpPr>
          <p:nvPr/>
        </p:nvSpPr>
        <p:spPr>
          <a:xfrm>
            <a:off x="2034303" y="5809032"/>
            <a:ext cx="540000" cy="36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>
            <a:spLocks/>
          </p:cNvSpPr>
          <p:nvPr/>
        </p:nvSpPr>
        <p:spPr>
          <a:xfrm>
            <a:off x="2686200" y="5894687"/>
            <a:ext cx="540000" cy="36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83568" y="3356992"/>
            <a:ext cx="720080" cy="40011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</a:rPr>
              <a:t>pata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3" name="Ohnutá šipka 12"/>
          <p:cNvSpPr/>
          <p:nvPr/>
        </p:nvSpPr>
        <p:spPr>
          <a:xfrm rot="5400000">
            <a:off x="1547664" y="3356992"/>
            <a:ext cx="540060" cy="828092"/>
          </a:xfrm>
          <a:prstGeom prst="bentArrow">
            <a:avLst>
              <a:gd name="adj1" fmla="val 25000"/>
              <a:gd name="adj2" fmla="val 6047"/>
              <a:gd name="adj3" fmla="val 25000"/>
              <a:gd name="adj4" fmla="val 639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563888" y="3356992"/>
            <a:ext cx="864096" cy="400110"/>
          </a:xfrm>
          <a:prstGeom prst="rect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hlava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15" name="Ohnutá šipka 14"/>
          <p:cNvSpPr/>
          <p:nvPr/>
        </p:nvSpPr>
        <p:spPr>
          <a:xfrm rot="5400000" flipV="1">
            <a:off x="2843808" y="3501008"/>
            <a:ext cx="720080" cy="720080"/>
          </a:xfrm>
          <a:prstGeom prst="bentArrow">
            <a:avLst>
              <a:gd name="adj1" fmla="val 25000"/>
              <a:gd name="adj2" fmla="val 4152"/>
              <a:gd name="adj3" fmla="val 25000"/>
              <a:gd name="adj4" fmla="val 63967"/>
            </a:avLst>
          </a:prstGeom>
          <a:solidFill>
            <a:srgbClr val="0C4C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>
            <a:spLocks noChangeAspect="1"/>
          </p:cNvSpPr>
          <p:nvPr/>
        </p:nvSpPr>
        <p:spPr>
          <a:xfrm>
            <a:off x="6521176" y="4114248"/>
            <a:ext cx="180000" cy="18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>
            <a:spLocks noChangeAspect="1"/>
          </p:cNvSpPr>
          <p:nvPr/>
        </p:nvSpPr>
        <p:spPr>
          <a:xfrm>
            <a:off x="6529864" y="5913296"/>
            <a:ext cx="180000" cy="18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>
            <a:spLocks noChangeAspect="1"/>
          </p:cNvSpPr>
          <p:nvPr/>
        </p:nvSpPr>
        <p:spPr>
          <a:xfrm>
            <a:off x="6826624" y="6057312"/>
            <a:ext cx="180000" cy="180000"/>
          </a:xfrm>
          <a:prstGeom prst="rect">
            <a:avLst/>
          </a:prstGeom>
          <a:solidFill>
            <a:srgbClr val="FF0000">
              <a:alpha val="30000"/>
            </a:srgb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>
            <a:spLocks noChangeAspect="1"/>
          </p:cNvSpPr>
          <p:nvPr/>
        </p:nvSpPr>
        <p:spPr>
          <a:xfrm>
            <a:off x="6826644" y="4290752"/>
            <a:ext cx="179980" cy="180000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>
            <a:spLocks noChangeAspect="1"/>
          </p:cNvSpPr>
          <p:nvPr/>
        </p:nvSpPr>
        <p:spPr>
          <a:xfrm>
            <a:off x="6817896" y="4948128"/>
            <a:ext cx="179980" cy="180000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>
            <a:spLocks noChangeAspect="1"/>
          </p:cNvSpPr>
          <p:nvPr/>
        </p:nvSpPr>
        <p:spPr>
          <a:xfrm>
            <a:off x="6516216" y="5111904"/>
            <a:ext cx="179980" cy="180000"/>
          </a:xfrm>
          <a:prstGeom prst="ellipse">
            <a:avLst/>
          </a:prstGeom>
          <a:solidFill>
            <a:srgbClr val="23DD2C">
              <a:alpha val="30000"/>
            </a:srgbClr>
          </a:solidFill>
          <a:ln w="12700">
            <a:solidFill>
              <a:srgbClr val="0C4C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1296" y="402400"/>
            <a:ext cx="3754760" cy="866360"/>
          </a:xfrm>
        </p:spPr>
        <p:txBody>
          <a:bodyPr/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3432"/>
            <a:ext cx="8229600" cy="989464"/>
          </a:xfrm>
        </p:spPr>
        <p:txBody>
          <a:bodyPr>
            <a:normAutofit/>
          </a:bodyPr>
          <a:lstStyle/>
          <a:p>
            <a:r>
              <a:rPr lang="cs-CZ" dirty="0" smtClean="0"/>
              <a:t>Spojování </a:t>
            </a:r>
            <a:r>
              <a:rPr lang="cs-CZ" dirty="0" err="1" smtClean="0"/>
              <a:t>isoprenových</a:t>
            </a:r>
            <a:r>
              <a:rPr lang="cs-CZ" dirty="0" smtClean="0"/>
              <a:t> jednotek může vést k </a:t>
            </a:r>
            <a:r>
              <a:rPr lang="cs-CZ" b="1" u="sng" dirty="0" smtClean="0"/>
              <a:t>alifatickým</a:t>
            </a:r>
            <a:r>
              <a:rPr lang="cs-CZ" dirty="0" smtClean="0"/>
              <a:t> terpenům.</a:t>
            </a:r>
            <a:endParaRPr lang="cs-CZ" dirty="0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899592" y="2924944"/>
          <a:ext cx="6296890" cy="2425675"/>
        </p:xfrm>
        <a:graphic>
          <a:graphicData uri="http://schemas.openxmlformats.org/presentationml/2006/ole">
            <p:oleObj spid="_x0000_s20482" name="ChemSketch" r:id="rId3" imgW="3243240" imgH="1249560" progId="ACD.ChemSketch.20">
              <p:embed/>
            </p:oleObj>
          </a:graphicData>
        </a:graphic>
      </p:graphicFrame>
      <p:sp>
        <p:nvSpPr>
          <p:cNvPr id="5" name="Zaoblený obdélník 4"/>
          <p:cNvSpPr/>
          <p:nvPr/>
        </p:nvSpPr>
        <p:spPr>
          <a:xfrm>
            <a:off x="2339752" y="4077072"/>
            <a:ext cx="4824536" cy="1440160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3563888" y="2852936"/>
            <a:ext cx="864096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hlava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267744" y="2852936"/>
            <a:ext cx="720080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pata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8" name="Zahnutá šipka doleva 7"/>
          <p:cNvSpPr/>
          <p:nvPr/>
        </p:nvSpPr>
        <p:spPr>
          <a:xfrm>
            <a:off x="3059832" y="3068960"/>
            <a:ext cx="216024" cy="432048"/>
          </a:xfrm>
          <a:prstGeom prst="curvedLeftArrow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prava 8"/>
          <p:cNvSpPr/>
          <p:nvPr/>
        </p:nvSpPr>
        <p:spPr>
          <a:xfrm>
            <a:off x="3851920" y="3284984"/>
            <a:ext cx="216024" cy="432048"/>
          </a:xfrm>
          <a:prstGeom prst="curvedRightArrow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267744" y="5529426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7-</a:t>
            </a:r>
            <a:r>
              <a:rPr lang="cs-CZ" sz="2000" b="1" dirty="0" err="1" smtClean="0"/>
              <a:t>methyl</a:t>
            </a:r>
            <a:r>
              <a:rPr lang="cs-CZ" sz="2000" b="1" dirty="0" smtClean="0"/>
              <a:t>-2-</a:t>
            </a:r>
            <a:r>
              <a:rPr lang="cs-CZ" sz="2000" b="1" dirty="0" err="1" smtClean="0"/>
              <a:t>methylidenokta</a:t>
            </a:r>
            <a:r>
              <a:rPr lang="cs-CZ" sz="2000" b="1" dirty="0" smtClean="0"/>
              <a:t>-1,6-dien</a:t>
            </a:r>
          </a:p>
          <a:p>
            <a:pPr algn="ctr"/>
            <a:r>
              <a:rPr lang="cs-CZ" sz="2000" b="1" dirty="0" err="1" smtClean="0">
                <a:solidFill>
                  <a:srgbClr val="FF0000"/>
                </a:solidFill>
              </a:rPr>
              <a:t>myrcen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2600488" y="3199328"/>
            <a:ext cx="576064" cy="576064"/>
          </a:xfrm>
          <a:prstGeom prst="ellipse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3738968" y="3514656"/>
            <a:ext cx="576064" cy="576064"/>
          </a:xfrm>
          <a:prstGeom prst="ellipse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372200" y="2350621"/>
            <a:ext cx="252028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Schéma vzniku alifatického terpenu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211960" y="2996952"/>
            <a:ext cx="1656184" cy="2592288"/>
          </a:xfrm>
          <a:prstGeom prst="roundRect">
            <a:avLst/>
          </a:prstGeom>
          <a:solidFill>
            <a:srgbClr val="0099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3304" y="402400"/>
            <a:ext cx="3826768" cy="86636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TERPENOIDY</a:t>
            </a:r>
            <a:endParaRPr lang="cs-CZ" dirty="0"/>
          </a:p>
        </p:txBody>
      </p:sp>
      <p:pic>
        <p:nvPicPr>
          <p:cNvPr id="15" name="Zástupný symbol pro obsah 14" descr="Obrázek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228184" y="404664"/>
            <a:ext cx="2699792" cy="4219729"/>
          </a:xfrm>
        </p:spPr>
      </p:pic>
      <p:sp>
        <p:nvSpPr>
          <p:cNvPr id="4" name="TextovéPole 3"/>
          <p:cNvSpPr txBox="1"/>
          <p:nvPr/>
        </p:nvSpPr>
        <p:spPr>
          <a:xfrm>
            <a:off x="3563888" y="2276872"/>
            <a:ext cx="237626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smtClean="0"/>
              <a:t>Schéma vzniku cyklického terpenu.</a:t>
            </a:r>
            <a:endParaRPr lang="cs-CZ" b="1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763688" y="2852936"/>
          <a:ext cx="3999652" cy="2615158"/>
        </p:xfrm>
        <a:graphic>
          <a:graphicData uri="http://schemas.openxmlformats.org/presentationml/2006/ole">
            <p:oleObj spid="_x0000_s19458" name="ChemSketch" r:id="rId4" imgW="2270880" imgH="1484280" progId="ACD.ChemSketch.20">
              <p:embed/>
            </p:oleObj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83568" y="4653136"/>
            <a:ext cx="720080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pata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2911296"/>
            <a:ext cx="864096" cy="400110"/>
          </a:xfrm>
          <a:prstGeom prst="rect">
            <a:avLst/>
          </a:prstGeom>
          <a:noFill/>
          <a:ln w="25400">
            <a:solidFill>
              <a:srgbClr val="0C4C0F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0C4C0F"/>
                </a:solidFill>
              </a:rPr>
              <a:t>hlava</a:t>
            </a:r>
            <a:endParaRPr lang="cs-CZ" sz="2000" b="1" dirty="0">
              <a:solidFill>
                <a:srgbClr val="0C4C0F"/>
              </a:solidFill>
            </a:endParaRPr>
          </a:p>
        </p:txBody>
      </p:sp>
      <p:sp>
        <p:nvSpPr>
          <p:cNvPr id="9" name="Ohnutá šipka 8"/>
          <p:cNvSpPr/>
          <p:nvPr/>
        </p:nvSpPr>
        <p:spPr>
          <a:xfrm>
            <a:off x="971600" y="4293096"/>
            <a:ext cx="720080" cy="360040"/>
          </a:xfrm>
          <a:prstGeom prst="bentArrow">
            <a:avLst>
              <a:gd name="adj1" fmla="val 14800"/>
              <a:gd name="adj2" fmla="val 7400"/>
              <a:gd name="adj3" fmla="val 20334"/>
              <a:gd name="adj4" fmla="val 63185"/>
            </a:avLst>
          </a:prstGeom>
          <a:solidFill>
            <a:srgbClr val="0C4C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Ohnutá šipka 9"/>
          <p:cNvSpPr/>
          <p:nvPr/>
        </p:nvSpPr>
        <p:spPr>
          <a:xfrm flipV="1">
            <a:off x="971600" y="3284984"/>
            <a:ext cx="720080" cy="432048"/>
          </a:xfrm>
          <a:prstGeom prst="bentArrow">
            <a:avLst>
              <a:gd name="adj1" fmla="val 14800"/>
              <a:gd name="adj2" fmla="val 7400"/>
              <a:gd name="adj3" fmla="val 20334"/>
              <a:gd name="adj4" fmla="val 63185"/>
            </a:avLst>
          </a:prstGeom>
          <a:solidFill>
            <a:srgbClr val="0C4C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699792" y="5661248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(4R) 1-</a:t>
            </a:r>
            <a:r>
              <a:rPr lang="cs-CZ" sz="2000" b="1" dirty="0" err="1" smtClean="0"/>
              <a:t>methyl</a:t>
            </a:r>
            <a:r>
              <a:rPr lang="cs-CZ" sz="2000" b="1" dirty="0" smtClean="0"/>
              <a:t>-4-</a:t>
            </a:r>
            <a:r>
              <a:rPr lang="cs-CZ" sz="2000" b="1" dirty="0" err="1" smtClean="0"/>
              <a:t>isopropenylcyklohexen</a:t>
            </a:r>
            <a:endParaRPr lang="cs-CZ" sz="2000" b="1" dirty="0" smtClean="0"/>
          </a:p>
          <a:p>
            <a:pPr algn="ctr"/>
            <a:r>
              <a:rPr lang="cs-CZ" sz="2000" b="1" dirty="0" smtClean="0">
                <a:solidFill>
                  <a:srgbClr val="FF0000"/>
                </a:solidFill>
              </a:rPr>
              <a:t>limonen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" name="6cípá hvězda 15"/>
          <p:cNvSpPr>
            <a:spLocks noChangeAspect="1"/>
          </p:cNvSpPr>
          <p:nvPr/>
        </p:nvSpPr>
        <p:spPr>
          <a:xfrm>
            <a:off x="4959336" y="4347688"/>
            <a:ext cx="108012" cy="108000"/>
          </a:xfrm>
          <a:prstGeom prst="star6">
            <a:avLst>
              <a:gd name="adj" fmla="val 11663"/>
              <a:gd name="hf" fmla="val 11547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1691680" y="3397936"/>
            <a:ext cx="576064" cy="576064"/>
          </a:xfrm>
          <a:prstGeom prst="ellipse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1718976" y="4077072"/>
            <a:ext cx="576064" cy="576064"/>
          </a:xfrm>
          <a:prstGeom prst="ellipse">
            <a:avLst/>
          </a:prstGeom>
          <a:solidFill>
            <a:srgbClr val="009900">
              <a:alpha val="30000"/>
            </a:srgbClr>
          </a:solidFill>
          <a:ln w="12700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107504" y="1412776"/>
            <a:ext cx="5976664" cy="12241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Spojování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isoprenových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jednotek může vést i k </a:t>
            </a:r>
            <a:r>
              <a:rPr kumimoji="0" lang="cs-CZ" sz="2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alicyklickým 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terpenům.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179512" y="6237312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Pozn. U terpenů se setkáváme i s </a:t>
            </a:r>
            <a:r>
              <a:rPr lang="cs-CZ" b="1" dirty="0" smtClean="0"/>
              <a:t>optickou isomerií </a:t>
            </a:r>
            <a:r>
              <a:rPr lang="cs-CZ" dirty="0" smtClean="0">
                <a:sym typeface="Symbol"/>
              </a:rPr>
              <a:t> přítomnost </a:t>
            </a:r>
            <a:r>
              <a:rPr lang="cs-CZ" b="1" dirty="0" err="1" smtClean="0">
                <a:sym typeface="Symbol"/>
              </a:rPr>
              <a:t>stereogenních</a:t>
            </a:r>
            <a:r>
              <a:rPr lang="cs-CZ" dirty="0" smtClean="0">
                <a:sym typeface="Symbol"/>
              </a:rPr>
              <a:t> </a:t>
            </a:r>
            <a:r>
              <a:rPr lang="cs-CZ" b="1" dirty="0" smtClean="0">
                <a:sym typeface="Symbol"/>
              </a:rPr>
              <a:t>center</a:t>
            </a:r>
            <a:r>
              <a:rPr lang="cs-CZ" dirty="0" smtClean="0">
                <a:sym typeface="Symbol"/>
              </a:rPr>
              <a:t>).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1" name="Ohnutá šipka 20"/>
          <p:cNvSpPr/>
          <p:nvPr/>
        </p:nvSpPr>
        <p:spPr>
          <a:xfrm flipH="1">
            <a:off x="5148064" y="4365104"/>
            <a:ext cx="2736304" cy="1944216"/>
          </a:xfrm>
          <a:prstGeom prst="bentArrow">
            <a:avLst>
              <a:gd name="adj1" fmla="val 25000"/>
              <a:gd name="adj2" fmla="val 721"/>
              <a:gd name="adj3" fmla="val 26868"/>
              <a:gd name="adj4" fmla="val 10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1446</TotalTime>
  <Words>874</Words>
  <Application>Microsoft Office PowerPoint</Application>
  <PresentationFormat>Předvádění na obrazovce (4:3)</PresentationFormat>
  <Paragraphs>198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Tok</vt:lpstr>
      <vt:lpstr>ChemSketch</vt:lpstr>
      <vt:lpstr>ACD/3D</vt:lpstr>
      <vt:lpstr>Snímek 1</vt:lpstr>
      <vt:lpstr>LIPIDY</vt:lpstr>
      <vt:lpstr>ISOPRENOIDY</vt:lpstr>
      <vt:lpstr>ISOPRENOIDY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TERPENOIDY</vt:lpstr>
      <vt:lpstr>Snímek 23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LIPIDY</dc:title>
  <dc:creator>ucitel</dc:creator>
  <cp:lastModifiedBy>admin2</cp:lastModifiedBy>
  <cp:revision>14</cp:revision>
  <dcterms:created xsi:type="dcterms:W3CDTF">2014-03-02T17:19:44Z</dcterms:created>
  <dcterms:modified xsi:type="dcterms:W3CDTF">2018-01-13T20:37:09Z</dcterms:modified>
</cp:coreProperties>
</file>