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D2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56356-AA95-4D9D-AAFF-31F1A6DE40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156356-AA95-4D9D-AAFF-31F1A6DE404A}" type="datetimeFigureOut">
              <a:rPr lang="cs-CZ" smtClean="0"/>
              <a:pPr/>
              <a:t>26.9.2014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366511-6C66-4F5C-B587-B725D9221699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obrázek 1" descr="c:\Temp\Rar$DR07.770\Zakladni_logolink_OPVK (ESF, EU, MSMT, OP VK)\01_Zakladni_logolink_horizontalni_cz\OPVK_hor_zakladni_logolink_RGB_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8638" y="5397500"/>
            <a:ext cx="5762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/>
              <a:t>Materiály jsou určeny pro bezplatné používání pro potřeby výuky a vzdělávání na všech typech škol a školských zařízení. Jakékoliv další využití podléhá autorskému zákonu.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300788" y="333375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400"/>
              <a:t>projekt GML Brno Docens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403350" y="765175"/>
            <a:ext cx="5761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DUM č. </a:t>
            </a:r>
            <a:r>
              <a:rPr lang="cs-CZ" b="1" smtClean="0"/>
              <a:t>11 </a:t>
            </a:r>
            <a:r>
              <a:rPr lang="cs-CZ" b="1"/>
              <a:t>v sadě</a:t>
            </a:r>
          </a:p>
          <a:p>
            <a:pPr algn="ctr"/>
            <a:r>
              <a:rPr lang="cs-CZ" b="1" dirty="0"/>
              <a:t>22. Ch-1 </a:t>
            </a:r>
            <a:r>
              <a:rPr lang="pl-PL" b="1" dirty="0"/>
              <a:t>Biochemie</a:t>
            </a:r>
            <a:r>
              <a:rPr lang="cs-CZ" dirty="0"/>
              <a:t>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55650" y="1773238"/>
            <a:ext cx="76327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/>
              <a:t>Autor: Martin Krejčí</a:t>
            </a:r>
          </a:p>
          <a:p>
            <a:endParaRPr lang="cs-CZ" sz="1400" dirty="0"/>
          </a:p>
          <a:p>
            <a:r>
              <a:rPr lang="cs-CZ" sz="1400" dirty="0"/>
              <a:t>Datum: 30. 6. 2014</a:t>
            </a:r>
          </a:p>
          <a:p>
            <a:endParaRPr lang="cs-CZ" sz="1400" dirty="0"/>
          </a:p>
          <a:p>
            <a:r>
              <a:rPr lang="cs-CZ" sz="1400" dirty="0"/>
              <a:t>Ročník: 6. ročník šestiletého </a:t>
            </a:r>
            <a:r>
              <a:rPr lang="cs-CZ" sz="1400" dirty="0" smtClean="0"/>
              <a:t>studia, 8. ročník osmiletého studia, 4. ročník čtyřletého studia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Anotace DUM: </a:t>
            </a:r>
            <a:r>
              <a:rPr lang="cs-CZ" sz="1400" dirty="0" smtClean="0"/>
              <a:t>Složené lipidy – glykolipidy. Struktura </a:t>
            </a:r>
            <a:r>
              <a:rPr lang="cs-CZ" sz="1400" smtClean="0"/>
              <a:t>a funkce</a:t>
            </a:r>
            <a:endParaRPr lang="cs-CZ" sz="1400" dirty="0"/>
          </a:p>
          <a:p>
            <a:r>
              <a:rPr lang="cs-CZ" sz="1400" dirty="0"/>
              <a:t> 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9600" dirty="0" smtClean="0">
                <a:solidFill>
                  <a:srgbClr val="FF0000"/>
                </a:solidFill>
              </a:rPr>
              <a:t>LIPIDY</a:t>
            </a:r>
            <a:endParaRPr lang="cs-CZ" sz="9600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692624"/>
            <a:ext cx="7854696" cy="1752600"/>
          </a:xfrm>
        </p:spPr>
        <p:txBody>
          <a:bodyPr>
            <a:normAutofit/>
          </a:bodyPr>
          <a:lstStyle/>
          <a:p>
            <a:r>
              <a:rPr lang="cs-CZ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Lipidy IV.</a:t>
            </a:r>
          </a:p>
          <a:p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Glykolipidy</a:t>
            </a:r>
            <a:endParaRPr lang="cs-CZ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986637" y="6309320"/>
            <a:ext cx="1905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Mgr. </a:t>
            </a:r>
            <a:r>
              <a:rPr lang="cs-CZ" dirty="0" err="1" smtClean="0"/>
              <a:t>Mrtin</a:t>
            </a:r>
            <a:r>
              <a:rPr lang="cs-CZ" dirty="0" smtClean="0"/>
              <a:t> Krejčí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3304" y="692696"/>
            <a:ext cx="3466728" cy="720080"/>
          </a:xfrm>
        </p:spPr>
        <p:txBody>
          <a:bodyPr>
            <a:normAutofit fontScale="90000"/>
          </a:bodyPr>
          <a:lstStyle/>
          <a:p>
            <a:r>
              <a:rPr lang="cs-CZ" sz="5400" b="1" u="sng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Glykolipidy</a:t>
            </a:r>
            <a:endParaRPr lang="cs-CZ" u="sng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6184"/>
            <a:ext cx="8640960" cy="4389120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Glykolipidy</a:t>
            </a:r>
            <a:r>
              <a:rPr lang="cs-CZ" dirty="0" smtClean="0"/>
              <a:t> jsou lipidy s cukernou složkou v molekule. Jejich hlavní rolí je zřejmě účast v buněčném rozpoznávání.</a:t>
            </a:r>
          </a:p>
          <a:p>
            <a:r>
              <a:rPr lang="cs-CZ" dirty="0" smtClean="0"/>
              <a:t>Vznikají </a:t>
            </a:r>
            <a:r>
              <a:rPr lang="cs-CZ" b="1" dirty="0" smtClean="0">
                <a:solidFill>
                  <a:srgbClr val="FF0000"/>
                </a:solidFill>
              </a:rPr>
              <a:t>spojením sacharidového řetězce s fosfolipidem buněčné membrány</a:t>
            </a:r>
            <a:r>
              <a:rPr lang="cs-CZ" dirty="0" smtClean="0"/>
              <a:t>.</a:t>
            </a:r>
          </a:p>
          <a:p>
            <a:r>
              <a:rPr lang="cs-CZ" dirty="0" smtClean="0"/>
              <a:t>Glykolipidy se nacházejí na povrchu všech eukaryontních buněk. Jejich cukerné části vyčnívají z membrány do okolního prostředí, kde fungují:</a:t>
            </a:r>
          </a:p>
          <a:p>
            <a:pPr marL="895350" indent="-355600">
              <a:buFontTx/>
              <a:buChar char="-"/>
            </a:pPr>
            <a:r>
              <a:rPr lang="cs-CZ" dirty="0" smtClean="0"/>
              <a:t>jako </a:t>
            </a:r>
            <a:r>
              <a:rPr lang="cs-CZ" b="1" dirty="0" smtClean="0"/>
              <a:t>receptory</a:t>
            </a:r>
            <a:r>
              <a:rPr lang="cs-CZ" dirty="0" smtClean="0"/>
              <a:t> pro </a:t>
            </a:r>
            <a:r>
              <a:rPr lang="cs-CZ" b="1" dirty="0" smtClean="0"/>
              <a:t>specifické látky </a:t>
            </a:r>
          </a:p>
          <a:p>
            <a:pPr marL="900113" indent="-360363">
              <a:buFontTx/>
              <a:buChar char="-"/>
            </a:pPr>
            <a:r>
              <a:rPr lang="cs-CZ" dirty="0" smtClean="0"/>
              <a:t>pomáhají </a:t>
            </a:r>
            <a:r>
              <a:rPr lang="cs-CZ" b="1" dirty="0" smtClean="0"/>
              <a:t>zakotvit</a:t>
            </a:r>
            <a:r>
              <a:rPr lang="cs-CZ" dirty="0" smtClean="0"/>
              <a:t> buňku do okolní tkáně.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3600400" cy="866360"/>
          </a:xfrm>
        </p:spPr>
        <p:txBody>
          <a:bodyPr>
            <a:normAutofit fontScale="90000"/>
          </a:bodyPr>
          <a:lstStyle/>
          <a:p>
            <a:r>
              <a:rPr lang="cs-CZ" sz="5400" b="1" u="sng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Glykolipidy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3312368"/>
          </a:xfrm>
        </p:spPr>
        <p:txBody>
          <a:bodyPr>
            <a:normAutofit fontScale="92500"/>
          </a:bodyPr>
          <a:lstStyle/>
          <a:p>
            <a:r>
              <a:rPr lang="cs-CZ" sz="2800" dirty="0" smtClean="0"/>
              <a:t>Glykolipidy živočichů jsou odvozeny od </a:t>
            </a:r>
            <a:r>
              <a:rPr lang="cs-CZ" sz="2800" dirty="0" err="1" smtClean="0"/>
              <a:t>sfingosinu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 Aminoskupina </a:t>
            </a:r>
            <a:r>
              <a:rPr lang="cs-CZ" sz="2800" dirty="0" err="1" smtClean="0"/>
              <a:t>sfingosinu</a:t>
            </a:r>
            <a:r>
              <a:rPr lang="cs-CZ" sz="2800" dirty="0" smtClean="0"/>
              <a:t> je </a:t>
            </a:r>
            <a:r>
              <a:rPr lang="cs-CZ" sz="2800" dirty="0" err="1" smtClean="0"/>
              <a:t>acylována</a:t>
            </a:r>
            <a:r>
              <a:rPr lang="cs-CZ" sz="2800" dirty="0" smtClean="0"/>
              <a:t> mastnou kyselinou (shodné se </a:t>
            </a:r>
            <a:r>
              <a:rPr lang="cs-CZ" sz="2800" dirty="0" err="1" smtClean="0"/>
              <a:t>sfingomyelinem</a:t>
            </a:r>
            <a:r>
              <a:rPr lang="cs-CZ" sz="2800" dirty="0" smtClean="0"/>
              <a:t>). </a:t>
            </a:r>
          </a:p>
          <a:p>
            <a:r>
              <a:rPr lang="cs-CZ" sz="2800" dirty="0" smtClean="0"/>
              <a:t>Na rozdíl od </a:t>
            </a:r>
            <a:r>
              <a:rPr lang="cs-CZ" sz="2800" dirty="0" err="1" smtClean="0"/>
              <a:t>sfingomyelinu</a:t>
            </a:r>
            <a:r>
              <a:rPr lang="cs-CZ" sz="2800" dirty="0" smtClean="0"/>
              <a:t> je na hydroxylu </a:t>
            </a:r>
            <a:r>
              <a:rPr lang="cs-CZ" sz="2800" dirty="0" err="1" smtClean="0"/>
              <a:t>sfingosinu</a:t>
            </a:r>
            <a:r>
              <a:rPr lang="cs-CZ" sz="2800" dirty="0" smtClean="0"/>
              <a:t> </a:t>
            </a:r>
            <a:r>
              <a:rPr lang="cs-CZ" sz="2800" dirty="0" smtClean="0">
                <a:sym typeface="Symbol"/>
              </a:rPr>
              <a:t></a:t>
            </a:r>
            <a:r>
              <a:rPr lang="cs-CZ" sz="2800" dirty="0" smtClean="0"/>
              <a:t>–O–</a:t>
            </a:r>
            <a:r>
              <a:rPr lang="cs-CZ" sz="2800" dirty="0" err="1" smtClean="0"/>
              <a:t>glykosidovou</a:t>
            </a:r>
            <a:r>
              <a:rPr lang="cs-CZ" sz="2800" dirty="0" smtClean="0"/>
              <a:t> vazbou vázán sacharid. </a:t>
            </a:r>
          </a:p>
          <a:p>
            <a:r>
              <a:rPr lang="cs-CZ" sz="2800" dirty="0" smtClean="0"/>
              <a:t>Rostlinné glykolipidy obsahuji glukosu, živočišné galaktosu. </a:t>
            </a:r>
          </a:p>
          <a:p>
            <a:endParaRPr lang="cs-CZ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611560" y="4293096"/>
          <a:ext cx="7846226" cy="2088232"/>
        </p:xfrm>
        <a:graphic>
          <a:graphicData uri="http://schemas.openxmlformats.org/presentationml/2006/ole">
            <p:oleObj spid="_x0000_s1026" name="ChemSketch" r:id="rId3" imgW="4056840" imgH="1078920" progId="">
              <p:embed/>
            </p:oleObj>
          </a:graphicData>
        </a:graphic>
      </p:graphicFrame>
      <p:sp>
        <p:nvSpPr>
          <p:cNvPr id="6" name="Zaoblený obdélník 5"/>
          <p:cNvSpPr/>
          <p:nvPr/>
        </p:nvSpPr>
        <p:spPr>
          <a:xfrm>
            <a:off x="4223082" y="4293096"/>
            <a:ext cx="4392488" cy="1296144"/>
          </a:xfrm>
          <a:prstGeom prst="roundRect">
            <a:avLst/>
          </a:prstGeom>
          <a:solidFill>
            <a:srgbClr val="19D21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539552" y="4293096"/>
            <a:ext cx="2088232" cy="1944216"/>
          </a:xfrm>
          <a:prstGeom prst="roundRect">
            <a:avLst/>
          </a:prstGeom>
          <a:solidFill>
            <a:srgbClr val="19D21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var L 7"/>
          <p:cNvSpPr/>
          <p:nvPr/>
        </p:nvSpPr>
        <p:spPr>
          <a:xfrm>
            <a:off x="2699792" y="4293096"/>
            <a:ext cx="4896544" cy="2304256"/>
          </a:xfrm>
          <a:prstGeom prst="corner">
            <a:avLst>
              <a:gd name="adj1" fmla="val 41582"/>
              <a:gd name="adj2" fmla="val 63562"/>
            </a:avLst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-36512" y="6197242"/>
            <a:ext cx="2699792" cy="400110"/>
          </a:xfrm>
          <a:prstGeom prst="rect">
            <a:avLst/>
          </a:prstGeom>
          <a:noFill/>
          <a:ln w="12700">
            <a:solidFill>
              <a:srgbClr val="19D21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ym typeface="Symbol"/>
              </a:rPr>
              <a:t>-D-</a:t>
            </a:r>
            <a:r>
              <a:rPr lang="cs-CZ" sz="2000" b="1" dirty="0" err="1" smtClean="0">
                <a:sym typeface="Symbol"/>
              </a:rPr>
              <a:t>galaktopyranosa</a:t>
            </a:r>
            <a:endParaRPr lang="cs-CZ" sz="20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076056" y="4365104"/>
            <a:ext cx="2195736" cy="400110"/>
          </a:xfrm>
          <a:prstGeom prst="rect">
            <a:avLst/>
          </a:prstGeom>
          <a:noFill/>
          <a:ln w="12700">
            <a:solidFill>
              <a:srgbClr val="19D21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ym typeface="Symbol"/>
              </a:rPr>
              <a:t>kyselina olejová</a:t>
            </a:r>
            <a:endParaRPr lang="cs-CZ" sz="20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88024" y="6309320"/>
            <a:ext cx="1368152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err="1" smtClean="0"/>
              <a:t>sfingosin</a:t>
            </a:r>
            <a:endParaRPr lang="cs-CZ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0" y="4005064"/>
            <a:ext cx="2123728" cy="2088232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9288" y="260648"/>
            <a:ext cx="3754760" cy="720080"/>
          </a:xfrm>
        </p:spPr>
        <p:txBody>
          <a:bodyPr>
            <a:normAutofit fontScale="90000"/>
          </a:bodyPr>
          <a:lstStyle/>
          <a:p>
            <a:r>
              <a:rPr lang="cs-CZ" sz="5400" b="1" u="sng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Glykolipidy</a:t>
            </a:r>
            <a:endParaRPr lang="cs-CZ" sz="5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4808" y="908720"/>
            <a:ext cx="8877672" cy="1872208"/>
          </a:xfrm>
        </p:spPr>
        <p:txBody>
          <a:bodyPr/>
          <a:lstStyle/>
          <a:p>
            <a:r>
              <a:rPr lang="cs-CZ" b="1" u="sng" dirty="0" smtClean="0"/>
              <a:t>CEREBROSIDY</a:t>
            </a:r>
          </a:p>
          <a:p>
            <a:pPr marL="539750" indent="-193675">
              <a:buFontTx/>
              <a:buChar char="-"/>
            </a:pPr>
            <a:r>
              <a:rPr lang="cs-CZ" dirty="0" smtClean="0"/>
              <a:t>Nejběžnější jsou </a:t>
            </a:r>
            <a:r>
              <a:rPr lang="cs-CZ" dirty="0" err="1" smtClean="0"/>
              <a:t>galaktocerebrosidy</a:t>
            </a:r>
            <a:r>
              <a:rPr lang="cs-CZ" dirty="0" smtClean="0"/>
              <a:t> (v nervové tkáni – tvoří 11 % sušiny mozkové hmoty) a </a:t>
            </a:r>
            <a:r>
              <a:rPr lang="cs-CZ" dirty="0" err="1" smtClean="0"/>
              <a:t>glukocerebrosidy</a:t>
            </a:r>
            <a:r>
              <a:rPr lang="cs-CZ" dirty="0" smtClean="0"/>
              <a:t> (v ostatních tkáních).</a:t>
            </a: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35496" y="4005064"/>
          <a:ext cx="9013899" cy="2015604"/>
        </p:xfrm>
        <a:graphic>
          <a:graphicData uri="http://schemas.openxmlformats.org/presentationml/2006/ole">
            <p:oleObj spid="_x0000_s16386" name="ChemSketch" r:id="rId3" imgW="4827960" imgH="1078920" progId="">
              <p:embed/>
            </p:oleObj>
          </a:graphicData>
        </a:graphic>
      </p:graphicFrame>
      <p:sp>
        <p:nvSpPr>
          <p:cNvPr id="5" name="Elipsa 4"/>
          <p:cNvSpPr/>
          <p:nvPr/>
        </p:nvSpPr>
        <p:spPr>
          <a:xfrm>
            <a:off x="1605817" y="4378959"/>
            <a:ext cx="504056" cy="504056"/>
          </a:xfrm>
          <a:prstGeom prst="ellipse">
            <a:avLst/>
          </a:prstGeom>
          <a:solidFill>
            <a:srgbClr val="19D21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979712" y="3717032"/>
            <a:ext cx="3096344" cy="400110"/>
          </a:xfrm>
          <a:prstGeom prst="rect">
            <a:avLst/>
          </a:prstGeom>
          <a:solidFill>
            <a:srgbClr val="19D210">
              <a:alpha val="30000"/>
            </a:srgbClr>
          </a:solidFill>
          <a:ln w="12700">
            <a:solidFill>
              <a:srgbClr val="19D21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ym typeface="Symbol"/>
              </a:rPr>
              <a:t>-O-glykosidická vazba</a:t>
            </a:r>
            <a:endParaRPr lang="cs-CZ" sz="2000" b="1" dirty="0"/>
          </a:p>
        </p:txBody>
      </p:sp>
      <p:cxnSp>
        <p:nvCxnSpPr>
          <p:cNvPr id="8" name="Přímá spojovací čára 7"/>
          <p:cNvCxnSpPr>
            <a:stCxn id="6" idx="1"/>
            <a:endCxn id="5" idx="0"/>
          </p:cNvCxnSpPr>
          <p:nvPr/>
        </p:nvCxnSpPr>
        <p:spPr>
          <a:xfrm flipH="1">
            <a:off x="1857845" y="3917087"/>
            <a:ext cx="121867" cy="461872"/>
          </a:xfrm>
          <a:prstGeom prst="line">
            <a:avLst/>
          </a:prstGeom>
          <a:ln w="31750">
            <a:solidFill>
              <a:srgbClr val="19D2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aoblený obdélník 12"/>
          <p:cNvSpPr/>
          <p:nvPr/>
        </p:nvSpPr>
        <p:spPr>
          <a:xfrm>
            <a:off x="3419872" y="4221088"/>
            <a:ext cx="5724128" cy="1296144"/>
          </a:xfrm>
          <a:prstGeom prst="roundRect">
            <a:avLst/>
          </a:prstGeom>
          <a:solidFill>
            <a:srgbClr val="19D21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5220072" y="5117122"/>
            <a:ext cx="3096344" cy="400110"/>
          </a:xfrm>
          <a:prstGeom prst="rect">
            <a:avLst/>
          </a:prstGeom>
          <a:noFill/>
          <a:ln w="12700">
            <a:solidFill>
              <a:srgbClr val="19D21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ym typeface="Symbol"/>
              </a:rPr>
              <a:t>kyselina </a:t>
            </a:r>
            <a:r>
              <a:rPr lang="cs-CZ" sz="2000" b="1" dirty="0" err="1" smtClean="0">
                <a:sym typeface="Symbol"/>
              </a:rPr>
              <a:t>cerebronová</a:t>
            </a:r>
            <a:endParaRPr lang="cs-CZ" sz="20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5496" y="6165304"/>
            <a:ext cx="2880320" cy="400110"/>
          </a:xfrm>
          <a:prstGeom prst="rect">
            <a:avLst/>
          </a:prstGeom>
          <a:solidFill>
            <a:srgbClr val="FF0000">
              <a:alpha val="20000"/>
            </a:srgbClr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ym typeface="Symbol"/>
              </a:rPr>
              <a:t>-D-</a:t>
            </a:r>
            <a:r>
              <a:rPr lang="cs-CZ" sz="2000" b="1" dirty="0" err="1" smtClean="0">
                <a:sym typeface="Symbol"/>
              </a:rPr>
              <a:t>galaktopyranosa</a:t>
            </a:r>
            <a:endParaRPr lang="cs-CZ" sz="2000" b="1" dirty="0"/>
          </a:p>
        </p:txBody>
      </p:sp>
      <p:sp>
        <p:nvSpPr>
          <p:cNvPr id="17" name="Tvar L 16"/>
          <p:cNvSpPr/>
          <p:nvPr/>
        </p:nvSpPr>
        <p:spPr>
          <a:xfrm>
            <a:off x="2195736" y="4221088"/>
            <a:ext cx="4608512" cy="1872208"/>
          </a:xfrm>
          <a:prstGeom prst="corner">
            <a:avLst>
              <a:gd name="adj1" fmla="val 27800"/>
              <a:gd name="adj2" fmla="val 62580"/>
            </a:avLst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3851920" y="6165304"/>
            <a:ext cx="1440160" cy="400110"/>
          </a:xfrm>
          <a:prstGeom prst="rect">
            <a:avLst/>
          </a:prstGeom>
          <a:solidFill>
            <a:srgbClr val="002060">
              <a:alpha val="20000"/>
            </a:srgb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err="1" smtClean="0"/>
              <a:t>sfingosin</a:t>
            </a:r>
            <a:endParaRPr lang="cs-CZ" sz="2000" b="1" dirty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" name="Obrázek 20" descr="Obrázek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66431" y="2383540"/>
            <a:ext cx="4553661" cy="123057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9288" y="402400"/>
            <a:ext cx="3538736" cy="866360"/>
          </a:xfrm>
        </p:spPr>
        <p:txBody>
          <a:bodyPr/>
          <a:lstStyle/>
          <a:p>
            <a:r>
              <a:rPr lang="cs-CZ" sz="4800" b="1" u="sng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Glykolipidy</a:t>
            </a:r>
            <a:endParaRPr lang="cs-CZ" dirty="0"/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-36512" y="1412776"/>
            <a:ext cx="6264696" cy="525658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600" b="1" i="0" u="sng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Gangliosidy</a:t>
            </a:r>
          </a:p>
          <a:p>
            <a:pPr marL="539750" lvl="0" indent="-193675">
              <a:spcBef>
                <a:spcPct val="20000"/>
              </a:spcBef>
              <a:buClr>
                <a:schemeClr val="accent3"/>
              </a:buClr>
              <a:buSzPct val="95000"/>
              <a:buFontTx/>
              <a:buChar char="-"/>
            </a:pP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Ceramid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olygosacharidy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obsahují v oligosacharidové fragmentu alespoň jednu molekulu </a:t>
            </a:r>
            <a:r>
              <a:rPr lang="cs-CZ" sz="2600" dirty="0" smtClean="0"/>
              <a:t>kyseliny sialové (kyseliny N-acetyl-</a:t>
            </a:r>
            <a:r>
              <a:rPr lang="cs-CZ" sz="2600" dirty="0" err="1" smtClean="0"/>
              <a:t>neuraminové</a:t>
            </a:r>
            <a:r>
              <a:rPr lang="cs-CZ" sz="2600" dirty="0" smtClean="0"/>
              <a:t>).</a:t>
            </a:r>
            <a:endParaRPr kumimoji="0" lang="cs-CZ" sz="2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39750" marR="0" lvl="0" indent="-1936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Char char="-"/>
              <a:tabLst/>
              <a:defRPr/>
            </a:pP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Ceramid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 oligosacharidem poutány </a:t>
            </a:r>
            <a:r>
              <a:rPr lang="cs-CZ" sz="2600" dirty="0" smtClean="0"/>
              <a:t> přes glukosu.</a:t>
            </a:r>
          </a:p>
          <a:p>
            <a:pPr marL="539750" marR="0" lvl="0" indent="-1936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Char char="-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šedé mozkové hmotě  – tvoří 6 % sušiny.</a:t>
            </a:r>
          </a:p>
          <a:p>
            <a:pPr marL="539750" marR="0" lvl="0" indent="-1936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Tx/>
              <a:buChar char="-"/>
              <a:tabLst/>
              <a:defRPr/>
            </a:pPr>
            <a:r>
              <a:rPr lang="cs-CZ" sz="2600" dirty="0" smtClean="0"/>
              <a:t>Oligosacharidové složky vytváří receptory na povrchu </a:t>
            </a:r>
            <a:r>
              <a:rPr lang="cs-CZ" sz="2600" dirty="0" err="1" smtClean="0"/>
              <a:t>biomembrán</a:t>
            </a:r>
            <a:r>
              <a:rPr lang="cs-CZ" sz="2600" dirty="0" smtClean="0"/>
              <a:t> pro některé hormony, bakteriální bílkovinné toxiny apod.</a:t>
            </a: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292080" y="1017662"/>
          <a:ext cx="3630612" cy="1619250"/>
        </p:xfrm>
        <a:graphic>
          <a:graphicData uri="http://schemas.openxmlformats.org/presentationml/2006/ole">
            <p:oleObj spid="_x0000_s17410" name="ChemSketch" r:id="rId3" imgW="2063520" imgH="920520" progId="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580112" y="2721114"/>
            <a:ext cx="3293530" cy="707886"/>
          </a:xfrm>
          <a:prstGeom prst="rect">
            <a:avLst/>
          </a:prstGeom>
          <a:solidFill>
            <a:srgbClr val="19D210">
              <a:alpha val="20000"/>
            </a:srgbClr>
          </a:solidFill>
          <a:ln w="12700">
            <a:solidFill>
              <a:srgbClr val="19D21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/>
              <a:t>k. N-acetyl-</a:t>
            </a:r>
            <a:r>
              <a:rPr lang="cs-CZ" sz="2000" b="1" dirty="0" err="1" smtClean="0"/>
              <a:t>neuraminové</a:t>
            </a:r>
            <a:endParaRPr lang="cs-CZ" sz="2000" b="1" dirty="0" smtClean="0"/>
          </a:p>
          <a:p>
            <a:pPr algn="ctr"/>
            <a:r>
              <a:rPr lang="cs-CZ" sz="2000" b="1" dirty="0" smtClean="0"/>
              <a:t>kyselina sialová</a:t>
            </a:r>
            <a:endParaRPr lang="cs-CZ" sz="2000" b="1" dirty="0"/>
          </a:p>
        </p:txBody>
      </p:sp>
      <p:sp>
        <p:nvSpPr>
          <p:cNvPr id="8" name="Zaoblený obdélník 7"/>
          <p:cNvSpPr/>
          <p:nvPr/>
        </p:nvSpPr>
        <p:spPr>
          <a:xfrm>
            <a:off x="5292080" y="764704"/>
            <a:ext cx="3744416" cy="1872208"/>
          </a:xfrm>
          <a:prstGeom prst="roundRect">
            <a:avLst/>
          </a:prstGeom>
          <a:solidFill>
            <a:srgbClr val="19D21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9288" y="404664"/>
            <a:ext cx="3898776" cy="866360"/>
          </a:xfrm>
        </p:spPr>
        <p:txBody>
          <a:bodyPr>
            <a:normAutofit fontScale="90000"/>
          </a:bodyPr>
          <a:lstStyle/>
          <a:p>
            <a:r>
              <a:rPr lang="cs-CZ" sz="5400" b="1" u="sng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Glykolipidy</a:t>
            </a:r>
            <a:endParaRPr lang="cs-CZ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07504" y="2006649"/>
          <a:ext cx="8817175" cy="4446687"/>
        </p:xfrm>
        <a:graphic>
          <a:graphicData uri="http://schemas.openxmlformats.org/presentationml/2006/ole">
            <p:oleObj spid="_x0000_s18434" name="ChemSketch" r:id="rId3" imgW="5791320" imgH="2919960" progId="">
              <p:embed/>
            </p:oleObj>
          </a:graphicData>
        </a:graphic>
      </p:graphicFrame>
      <p:sp>
        <p:nvSpPr>
          <p:cNvPr id="4" name="Zaoblený obdélník 3"/>
          <p:cNvSpPr/>
          <p:nvPr/>
        </p:nvSpPr>
        <p:spPr>
          <a:xfrm>
            <a:off x="5436096" y="1916832"/>
            <a:ext cx="1512168" cy="1584176"/>
          </a:xfrm>
          <a:prstGeom prst="roundRect">
            <a:avLst/>
          </a:prstGeom>
          <a:solidFill>
            <a:srgbClr val="19D21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79512" y="2177154"/>
            <a:ext cx="1512168" cy="1584176"/>
          </a:xfrm>
          <a:prstGeom prst="roundRect">
            <a:avLst/>
          </a:prstGeom>
          <a:solidFill>
            <a:srgbClr val="19D21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907704" y="1916832"/>
            <a:ext cx="1512168" cy="2160240"/>
          </a:xfrm>
          <a:prstGeom prst="roundRect">
            <a:avLst/>
          </a:prstGeom>
          <a:solidFill>
            <a:srgbClr val="19D21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3707904" y="1916832"/>
            <a:ext cx="1512168" cy="1584176"/>
          </a:xfrm>
          <a:prstGeom prst="roundRect">
            <a:avLst/>
          </a:prstGeom>
          <a:solidFill>
            <a:srgbClr val="19D21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107504" y="4149080"/>
            <a:ext cx="3456384" cy="1584176"/>
          </a:xfrm>
          <a:prstGeom prst="roundRect">
            <a:avLst/>
          </a:prstGeom>
          <a:solidFill>
            <a:srgbClr val="19D21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7380312" y="3068960"/>
            <a:ext cx="864096" cy="3456384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var L 9"/>
          <p:cNvSpPr/>
          <p:nvPr/>
        </p:nvSpPr>
        <p:spPr>
          <a:xfrm rot="16200000" flipH="1">
            <a:off x="6120172" y="3104964"/>
            <a:ext cx="4032448" cy="1656184"/>
          </a:xfrm>
          <a:prstGeom prst="corner">
            <a:avLst>
              <a:gd name="adj1" fmla="val 39962"/>
              <a:gd name="adj2" fmla="val 62249"/>
            </a:avLst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2051720" y="6021288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Př. </a:t>
            </a:r>
            <a:r>
              <a:rPr lang="cs-CZ" sz="2800" b="1" dirty="0" smtClean="0"/>
              <a:t>Galaktosid GM1</a:t>
            </a:r>
            <a:endParaRPr lang="cs-CZ" sz="28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37947" y="1763524"/>
            <a:ext cx="1584176" cy="369332"/>
          </a:xfrm>
          <a:prstGeom prst="rect">
            <a:avLst/>
          </a:prstGeom>
          <a:noFill/>
          <a:ln w="12700">
            <a:solidFill>
              <a:srgbClr val="19D21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D-galaktosa</a:t>
            </a:r>
            <a:endParaRPr lang="cs-CZ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187624" y="1340768"/>
            <a:ext cx="2985510" cy="369332"/>
          </a:xfrm>
          <a:prstGeom prst="rect">
            <a:avLst/>
          </a:prstGeom>
          <a:noFill/>
          <a:ln w="12700">
            <a:solidFill>
              <a:srgbClr val="19D21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N-acetyl-D-galaktosamin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707904" y="3563724"/>
            <a:ext cx="1584176" cy="369332"/>
          </a:xfrm>
          <a:prstGeom prst="rect">
            <a:avLst/>
          </a:prstGeom>
          <a:noFill/>
          <a:ln w="12700">
            <a:solidFill>
              <a:srgbClr val="19D21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D-galaktosa</a:t>
            </a:r>
            <a:endParaRPr lang="cs-CZ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535814" y="3563724"/>
            <a:ext cx="1368152" cy="369332"/>
          </a:xfrm>
          <a:prstGeom prst="rect">
            <a:avLst/>
          </a:prstGeom>
          <a:noFill/>
          <a:ln w="12700">
            <a:solidFill>
              <a:srgbClr val="19D21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D-glukosa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452320" y="1475492"/>
            <a:ext cx="1368152" cy="369332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sfingosin</a:t>
            </a:r>
            <a:endParaRPr lang="cs-CZ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768334" y="6444044"/>
            <a:ext cx="2124146" cy="3693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kyselina stearová</a:t>
            </a:r>
            <a:endParaRPr lang="cs-CZ" b="1" dirty="0"/>
          </a:p>
        </p:txBody>
      </p:sp>
      <p:sp>
        <p:nvSpPr>
          <p:cNvPr id="18" name="Elipsa 17"/>
          <p:cNvSpPr/>
          <p:nvPr/>
        </p:nvSpPr>
        <p:spPr>
          <a:xfrm>
            <a:off x="5134209" y="2573293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4815734" y="1403484"/>
            <a:ext cx="100811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sym typeface="Symbol"/>
              </a:rPr>
              <a:t>-(14)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21" name="Přímá spojovací čára 20"/>
          <p:cNvCxnSpPr>
            <a:stCxn id="19" idx="2"/>
            <a:endCxn id="18" idx="0"/>
          </p:cNvCxnSpPr>
          <p:nvPr/>
        </p:nvCxnSpPr>
        <p:spPr>
          <a:xfrm flipH="1">
            <a:off x="5314229" y="1772816"/>
            <a:ext cx="5561" cy="80047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ipsa 21"/>
          <p:cNvSpPr/>
          <p:nvPr/>
        </p:nvSpPr>
        <p:spPr>
          <a:xfrm>
            <a:off x="3361719" y="2263017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1677825" y="2578759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3289711" y="3559161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1348228" y="3442855"/>
            <a:ext cx="100811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sym typeface="Symbol"/>
              </a:rPr>
              <a:t>-(13)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27" name="Přímá spojovací čára 26"/>
          <p:cNvCxnSpPr>
            <a:stCxn id="23" idx="4"/>
            <a:endCxn id="25" idx="0"/>
          </p:cNvCxnSpPr>
          <p:nvPr/>
        </p:nvCxnSpPr>
        <p:spPr>
          <a:xfrm flipH="1">
            <a:off x="1852284" y="2938799"/>
            <a:ext cx="5561" cy="50405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3032122" y="1763524"/>
            <a:ext cx="1008112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sym typeface="Symbol"/>
              </a:rPr>
              <a:t>-(14)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30" name="Přímá spojovací čára 29"/>
          <p:cNvCxnSpPr>
            <a:stCxn id="28" idx="2"/>
            <a:endCxn id="22" idx="0"/>
          </p:cNvCxnSpPr>
          <p:nvPr/>
        </p:nvCxnSpPr>
        <p:spPr>
          <a:xfrm>
            <a:off x="3536178" y="2132856"/>
            <a:ext cx="5561" cy="13016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3491880" y="4211796"/>
            <a:ext cx="86409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sym typeface="Symbol"/>
              </a:rPr>
              <a:t>(23)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33" name="Přímá spojovací čára 32"/>
          <p:cNvCxnSpPr>
            <a:stCxn id="24" idx="5"/>
            <a:endCxn id="31" idx="0"/>
          </p:cNvCxnSpPr>
          <p:nvPr/>
        </p:nvCxnSpPr>
        <p:spPr>
          <a:xfrm>
            <a:off x="3597024" y="3866474"/>
            <a:ext cx="326904" cy="34532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3304" y="116632"/>
            <a:ext cx="3466728" cy="794352"/>
          </a:xfrm>
        </p:spPr>
        <p:txBody>
          <a:bodyPr/>
          <a:lstStyle/>
          <a:p>
            <a:r>
              <a:rPr lang="cs-CZ" sz="4800" b="1" u="sng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Glykolipidy</a:t>
            </a:r>
            <a:endParaRPr lang="cs-CZ" dirty="0"/>
          </a:p>
        </p:txBody>
      </p:sp>
      <p:sp>
        <p:nvSpPr>
          <p:cNvPr id="3" name="Zástupný symbol pro obsah 3"/>
          <p:cNvSpPr txBox="1">
            <a:spLocks/>
          </p:cNvSpPr>
          <p:nvPr/>
        </p:nvSpPr>
        <p:spPr>
          <a:xfrm>
            <a:off x="-36512" y="908720"/>
            <a:ext cx="6192688" cy="381642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600" b="1" i="0" u="sng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GLYKOACYLGLYCEROLY</a:t>
            </a:r>
          </a:p>
          <a:p>
            <a:pPr marL="14288" lvl="0" indent="-14288">
              <a:spcBef>
                <a:spcPct val="20000"/>
              </a:spcBef>
              <a:buClr>
                <a:schemeClr val="accent3"/>
              </a:buClr>
              <a:buSzPct val="95000"/>
              <a:buFontTx/>
              <a:buChar char="-"/>
            </a:pPr>
            <a:r>
              <a:rPr lang="cs-CZ" sz="2600" dirty="0" smtClean="0"/>
              <a:t>Mono – a </a:t>
            </a:r>
            <a:r>
              <a:rPr lang="cs-CZ" sz="2600" dirty="0" err="1" smtClean="0"/>
              <a:t>digalaktosyldiacylglyceroly</a:t>
            </a:r>
            <a:r>
              <a:rPr lang="cs-CZ" sz="2600" dirty="0" smtClean="0"/>
              <a:t>- </a:t>
            </a:r>
          </a:p>
          <a:p>
            <a:pPr marL="14288" lvl="0" indent="-14288">
              <a:spcBef>
                <a:spcPct val="20000"/>
              </a:spcBef>
              <a:buClr>
                <a:schemeClr val="accent3"/>
              </a:buClr>
              <a:buSzPct val="95000"/>
              <a:buFontTx/>
              <a:buChar char="-"/>
            </a:pPr>
            <a:r>
              <a:rPr lang="cs-CZ" sz="2600" dirty="0" smtClean="0"/>
              <a:t>důležitá složka rostlinných membrán</a:t>
            </a:r>
          </a:p>
          <a:p>
            <a:pPr marL="14288" lvl="0" indent="-14288">
              <a:spcBef>
                <a:spcPct val="20000"/>
              </a:spcBef>
              <a:buClr>
                <a:schemeClr val="accent3"/>
              </a:buClr>
              <a:buSzPct val="95000"/>
              <a:buFontTx/>
              <a:buChar char="-"/>
            </a:pPr>
            <a:r>
              <a:rPr lang="cs-CZ" sz="2600" dirty="0" smtClean="0"/>
              <a:t>Ve větším množství přítomny </a:t>
            </a:r>
          </a:p>
          <a:p>
            <a:pPr marL="82550" lvl="0" indent="-14288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cs-CZ" sz="2600" dirty="0" smtClean="0"/>
              <a:t>i v </a:t>
            </a:r>
            <a:r>
              <a:rPr lang="cs-CZ" sz="2600" dirty="0" err="1" smtClean="0"/>
              <a:t>thylakoidní</a:t>
            </a:r>
            <a:r>
              <a:rPr lang="cs-CZ" sz="2600" dirty="0" smtClean="0"/>
              <a:t> membráně.</a:t>
            </a:r>
          </a:p>
          <a:p>
            <a:pPr marL="619125" lvl="0" indent="-273050">
              <a:spcBef>
                <a:spcPct val="20000"/>
              </a:spcBef>
              <a:buClr>
                <a:schemeClr val="accent3"/>
              </a:buClr>
              <a:buSzPct val="95000"/>
              <a:buFontTx/>
              <a:buChar char="-"/>
            </a:pPr>
            <a:endParaRPr kumimoji="0" lang="cs-CZ" sz="2600" i="0" strike="noStrike" kern="1200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004048" y="5282624"/>
            <a:ext cx="39239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http://classconnection.s3.amazonaws.com/360/</a:t>
            </a:r>
            <a:r>
              <a:rPr lang="cs-CZ" sz="1400" b="1" dirty="0" err="1" smtClean="0"/>
              <a:t>flashcards</a:t>
            </a:r>
            <a:r>
              <a:rPr lang="cs-CZ" sz="1400" b="1" dirty="0" smtClean="0"/>
              <a:t>/855360/</a:t>
            </a:r>
            <a:r>
              <a:rPr lang="cs-CZ" sz="1400" b="1" dirty="0" err="1" smtClean="0"/>
              <a:t>png</a:t>
            </a:r>
            <a:r>
              <a:rPr lang="cs-CZ" sz="1400" b="1" dirty="0" smtClean="0"/>
              <a:t>/</a:t>
            </a:r>
            <a:r>
              <a:rPr lang="cs-CZ" sz="1400" b="1" dirty="0" err="1" smtClean="0"/>
              <a:t>untitled</a:t>
            </a:r>
            <a:r>
              <a:rPr lang="cs-CZ" sz="1400" b="1" dirty="0" smtClean="0"/>
              <a:t>_21322107749767.png</a:t>
            </a:r>
            <a:endParaRPr lang="cs-CZ" sz="1400" b="1" dirty="0"/>
          </a:p>
        </p:txBody>
      </p:sp>
      <p:pic>
        <p:nvPicPr>
          <p:cNvPr id="20482" name="Picture 2" descr="http://evolutionaryroutes.files.wordpress.com/2011/08/1000px-scheme_chloroplast-en-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3263" y="44888"/>
            <a:ext cx="3973233" cy="2376000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5940152" y="2474312"/>
            <a:ext cx="2880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http://evolutionaryroutes.files.wordpress.com/2011/08/1000px-scheme_chloroplast-en-svg.png</a:t>
            </a:r>
            <a:endParaRPr lang="cs-CZ" sz="1400" b="1" dirty="0"/>
          </a:p>
        </p:txBody>
      </p:sp>
      <p:pic>
        <p:nvPicPr>
          <p:cNvPr id="5" name="Picture 2" descr="fro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5049376"/>
            <a:ext cx="4845592" cy="1764000"/>
          </a:xfrm>
          <a:prstGeom prst="rect">
            <a:avLst/>
          </a:prstGeom>
          <a:noFill/>
        </p:spPr>
      </p:pic>
      <p:pic>
        <p:nvPicPr>
          <p:cNvPr id="4" name="Picture 2" descr="fron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356992"/>
            <a:ext cx="5670292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3610744" cy="722344"/>
          </a:xfrm>
        </p:spPr>
        <p:txBody>
          <a:bodyPr>
            <a:normAutofit fontScale="90000"/>
          </a:bodyPr>
          <a:lstStyle/>
          <a:p>
            <a:r>
              <a:rPr lang="cs-CZ" sz="5400" b="1" u="sng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Glykolipidy</a:t>
            </a:r>
            <a:endParaRPr lang="cs-CZ" dirty="0"/>
          </a:p>
        </p:txBody>
      </p:sp>
      <p:pic>
        <p:nvPicPr>
          <p:cNvPr id="19458" name="Picture 2" descr="http://academic.brooklyn.cuny.edu/biology/bio4fv/page/o_anti.g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953056"/>
            <a:ext cx="4320000" cy="1980000"/>
          </a:xfrm>
          <a:prstGeom prst="rect">
            <a:avLst/>
          </a:prstGeom>
          <a:noFill/>
          <a:ln w="6350">
            <a:noFill/>
          </a:ln>
        </p:spPr>
      </p:pic>
      <p:pic>
        <p:nvPicPr>
          <p:cNvPr id="19460" name="Picture 4" descr="http://academic.brooklyn.cuny.edu/biology/bio4fv/page/a_anti.g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96" y="44624"/>
            <a:ext cx="4320000" cy="1980000"/>
          </a:xfrm>
          <a:prstGeom prst="rect">
            <a:avLst/>
          </a:prstGeom>
          <a:noFill/>
          <a:ln w="6350">
            <a:noFill/>
          </a:ln>
        </p:spPr>
      </p:pic>
      <p:pic>
        <p:nvPicPr>
          <p:cNvPr id="19462" name="Picture 6" descr="http://academic.brooklyn.cuny.edu/biology/bio4fv/page/b_anti.g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4149080"/>
            <a:ext cx="4320000" cy="1980000"/>
          </a:xfrm>
          <a:prstGeom prst="rect">
            <a:avLst/>
          </a:prstGeom>
          <a:noFill/>
          <a:ln w="6350">
            <a:noFill/>
          </a:ln>
        </p:spPr>
      </p:pic>
      <p:pic>
        <p:nvPicPr>
          <p:cNvPr id="19464" name="Picture 8" descr="http://academic.brooklyn.cuny.edu/biology/bio4fv/page/ab_an.gif"/>
          <p:cNvPicPr>
            <a:picLocks noChangeAspect="1" noChangeArrowheads="1"/>
          </p:cNvPicPr>
          <p:nvPr/>
        </p:nvPicPr>
        <p:blipFill>
          <a:blip r:embed="rId5" cstate="print"/>
          <a:srcRect r="-3"/>
          <a:stretch>
            <a:fillRect/>
          </a:stretch>
        </p:blipFill>
        <p:spPr bwMode="auto">
          <a:xfrm rot="60000">
            <a:off x="4499993" y="2218630"/>
            <a:ext cx="4644162" cy="4234707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1259632" y="621814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http://academic.brooklyn.cuny.edu/biology/bio4fv/page/glycol.htm</a:t>
            </a:r>
            <a:endParaRPr lang="cs-CZ" sz="1400" b="1" dirty="0"/>
          </a:p>
        </p:txBody>
      </p:sp>
      <p:sp>
        <p:nvSpPr>
          <p:cNvPr id="8" name="Obdélník 7"/>
          <p:cNvSpPr/>
          <p:nvPr/>
        </p:nvSpPr>
        <p:spPr>
          <a:xfrm>
            <a:off x="4716016" y="2132856"/>
            <a:ext cx="4344857" cy="41986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4716016" y="116633"/>
            <a:ext cx="4344857" cy="187220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55135" y="1988840"/>
            <a:ext cx="4344857" cy="19442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51802" y="4149080"/>
            <a:ext cx="4344857" cy="19442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467544" y="1372706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Systém ABO krevních skupin 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285</TotalTime>
  <Words>269</Words>
  <Application>Microsoft Office PowerPoint</Application>
  <PresentationFormat>Předvádění na obrazovce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Tok</vt:lpstr>
      <vt:lpstr>ChemSketch</vt:lpstr>
      <vt:lpstr>Snímek 1</vt:lpstr>
      <vt:lpstr>LIPIDY</vt:lpstr>
      <vt:lpstr>Glykolipidy</vt:lpstr>
      <vt:lpstr>Glykolipidy</vt:lpstr>
      <vt:lpstr>Glykolipidy</vt:lpstr>
      <vt:lpstr>Glykolipidy</vt:lpstr>
      <vt:lpstr>Glykolipidy</vt:lpstr>
      <vt:lpstr>Glykolipidy</vt:lpstr>
      <vt:lpstr>Glykolipidy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LIPIDY</dc:title>
  <dc:creator>ucitel</dc:creator>
  <cp:lastModifiedBy>Dell</cp:lastModifiedBy>
  <cp:revision>9</cp:revision>
  <dcterms:created xsi:type="dcterms:W3CDTF">2014-01-31T08:50:35Z</dcterms:created>
  <dcterms:modified xsi:type="dcterms:W3CDTF">2014-09-26T12:56:47Z</dcterms:modified>
</cp:coreProperties>
</file>