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6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2" r:id="rId12"/>
    <p:sldId id="268" r:id="rId13"/>
    <p:sldId id="269" r:id="rId14"/>
    <p:sldId id="270" r:id="rId15"/>
    <p:sldId id="271" r:id="rId16"/>
    <p:sldId id="266" r:id="rId17"/>
    <p:sldId id="276" r:id="rId18"/>
    <p:sldId id="272" r:id="rId19"/>
    <p:sldId id="273" r:id="rId20"/>
    <p:sldId id="274" r:id="rId21"/>
    <p:sldId id="275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31B"/>
    <a:srgbClr val="336600"/>
    <a:srgbClr val="E9F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156356-AA95-4D9D-AAFF-31F1A6DE404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366511-6C66-4F5C-B587-B725D922169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10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22. Ch-1 </a:t>
            </a:r>
            <a:r>
              <a:rPr lang="pl-PL" b="1" dirty="0"/>
              <a:t>Biochemie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pPr marL="1160463" indent="-1160463"/>
            <a:r>
              <a:rPr lang="cs-CZ" sz="1400" dirty="0"/>
              <a:t>Anotace DUM: </a:t>
            </a:r>
            <a:r>
              <a:rPr lang="cs-CZ" sz="1400" dirty="0" smtClean="0"/>
              <a:t>Fosfolipidy – </a:t>
            </a:r>
            <a:r>
              <a:rPr lang="cs-CZ" sz="1400" dirty="0" err="1" smtClean="0"/>
              <a:t>fosfoacylglyceroly</a:t>
            </a:r>
            <a:r>
              <a:rPr lang="cs-CZ" sz="1400" dirty="0" smtClean="0"/>
              <a:t>, </a:t>
            </a:r>
            <a:r>
              <a:rPr lang="cs-CZ" sz="1400" dirty="0" err="1" smtClean="0"/>
              <a:t>sfingomyeliny</a:t>
            </a:r>
            <a:r>
              <a:rPr lang="cs-CZ" sz="1400" dirty="0" smtClean="0"/>
              <a:t>. Stavba, funkce. Stavba </a:t>
            </a:r>
            <a:r>
              <a:rPr lang="cs-CZ" sz="1400" dirty="0" err="1" smtClean="0"/>
              <a:t>biomembrán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cs-CZ" sz="1400" dirty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548680"/>
            <a:ext cx="8229600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LIPIDOVÁ DVOJNÁ VRSTVA </a:t>
            </a:r>
          </a:p>
          <a:p>
            <a:pPr>
              <a:buFontTx/>
              <a:buChar char="-"/>
            </a:pPr>
            <a:r>
              <a:rPr lang="cs-CZ" dirty="0" smtClean="0"/>
              <a:t>Hydrofilní hlava (polární)</a:t>
            </a:r>
          </a:p>
          <a:p>
            <a:pPr>
              <a:buFontTx/>
              <a:buChar char="-"/>
            </a:pPr>
            <a:r>
              <a:rPr lang="cs-CZ" dirty="0" smtClean="0"/>
              <a:t>Hydrofobní uhlovodíkové konce mastných kyselin (nepolární)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konflikt hydrofobní × hydrofilní část molekuly se řeší vznikem </a:t>
            </a:r>
            <a:r>
              <a:rPr lang="cs-CZ" b="1" dirty="0" err="1" smtClean="0"/>
              <a:t>fosfolipidové</a:t>
            </a:r>
            <a:r>
              <a:rPr lang="cs-CZ" b="1" dirty="0" smtClean="0"/>
              <a:t> </a:t>
            </a:r>
            <a:r>
              <a:rPr lang="cs-CZ" b="1" dirty="0" err="1" smtClean="0"/>
              <a:t>dvojvrstvy</a:t>
            </a:r>
            <a:r>
              <a:rPr lang="cs-CZ" b="1" dirty="0" smtClean="0"/>
              <a:t>  </a:t>
            </a:r>
            <a:r>
              <a:rPr lang="cs-CZ" dirty="0" smtClean="0"/>
              <a:t>(energeticky nejvýhodnější řešení) </a:t>
            </a:r>
          </a:p>
          <a:p>
            <a:r>
              <a:rPr lang="cs-CZ" dirty="0" smtClean="0"/>
              <a:t>- </a:t>
            </a:r>
            <a:r>
              <a:rPr lang="cs-CZ" b="1" dirty="0" smtClean="0">
                <a:solidFill>
                  <a:srgbClr val="FF0000"/>
                </a:solidFill>
              </a:rPr>
              <a:t>vně hydrofilní </a:t>
            </a:r>
            <a:r>
              <a:rPr lang="cs-CZ" dirty="0" smtClean="0"/>
              <a:t>části molekul fosfolipidů  (obrácené k vodě) </a:t>
            </a:r>
          </a:p>
          <a:p>
            <a:r>
              <a:rPr lang="cs-CZ" dirty="0" smtClean="0"/>
              <a:t>- </a:t>
            </a:r>
            <a:r>
              <a:rPr lang="cs-CZ" b="1" dirty="0" smtClean="0">
                <a:solidFill>
                  <a:srgbClr val="FF0000"/>
                </a:solidFill>
              </a:rPr>
              <a:t>dovnitř hydrofobní</a:t>
            </a:r>
            <a:r>
              <a:rPr lang="cs-CZ" dirty="0" smtClean="0"/>
              <a:t> části fosfolipidů molekuly </a:t>
            </a:r>
          </a:p>
          <a:p>
            <a:endParaRPr lang="cs-CZ" dirty="0" smtClean="0"/>
          </a:p>
        </p:txBody>
      </p:sp>
      <p:pic>
        <p:nvPicPr>
          <p:cNvPr id="4" name="Obrázek 3" descr="Obráz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4408" y="1521048"/>
            <a:ext cx="536889" cy="234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88224" y="1484784"/>
            <a:ext cx="1656184" cy="707886"/>
          </a:xfrm>
          <a:prstGeom prst="rect">
            <a:avLst/>
          </a:prstGeom>
          <a:solidFill>
            <a:srgbClr val="3366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336600"/>
                </a:solidFill>
              </a:rPr>
              <a:t>Hydrofilní „hlava“</a:t>
            </a:r>
            <a:endParaRPr lang="cs-CZ" sz="2000" b="1" dirty="0">
              <a:solidFill>
                <a:srgbClr val="336600"/>
              </a:solidFill>
            </a:endParaRPr>
          </a:p>
        </p:txBody>
      </p:sp>
      <p:cxnSp>
        <p:nvCxnSpPr>
          <p:cNvPr id="7" name="Přímá spojovací šipka 6"/>
          <p:cNvCxnSpPr>
            <a:stCxn id="5" idx="3"/>
          </p:cNvCxnSpPr>
          <p:nvPr/>
        </p:nvCxnSpPr>
        <p:spPr>
          <a:xfrm>
            <a:off x="7344408" y="1838726"/>
            <a:ext cx="900000" cy="0"/>
          </a:xfrm>
          <a:prstGeom prst="straightConnector1">
            <a:avLst/>
          </a:prstGeom>
          <a:ln w="25400">
            <a:solidFill>
              <a:srgbClr val="33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688224" y="3009146"/>
            <a:ext cx="1656184" cy="707886"/>
          </a:xfrm>
          <a:prstGeom prst="rect">
            <a:avLst/>
          </a:prstGeom>
          <a:solidFill>
            <a:srgbClr val="3366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336600"/>
                </a:solidFill>
              </a:rPr>
              <a:t>Hydrofobní „ocas“</a:t>
            </a:r>
            <a:endParaRPr lang="cs-CZ" sz="2000" b="1" dirty="0">
              <a:solidFill>
                <a:srgbClr val="3366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7344408" y="3356992"/>
            <a:ext cx="900000" cy="0"/>
          </a:xfrm>
          <a:prstGeom prst="straightConnector1">
            <a:avLst/>
          </a:prstGeom>
          <a:ln w="25400">
            <a:solidFill>
              <a:srgbClr val="33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H="1">
            <a:off x="7914811" y="2002695"/>
            <a:ext cx="1187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359" y="1993955"/>
            <a:ext cx="297350" cy="1296000"/>
          </a:xfrm>
          <a:prstGeom prst="rect">
            <a:avLst/>
          </a:prstGeom>
        </p:spPr>
      </p:pic>
      <p:pic>
        <p:nvPicPr>
          <p:cNvPr id="13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54783" y="1993955"/>
            <a:ext cx="297350" cy="1296000"/>
          </a:xfrm>
          <a:prstGeom prst="rect">
            <a:avLst/>
          </a:prstGeom>
        </p:spPr>
      </p:pic>
      <p:pic>
        <p:nvPicPr>
          <p:cNvPr id="13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68721" y="1993955"/>
            <a:ext cx="297350" cy="1296000"/>
          </a:xfrm>
          <a:prstGeom prst="rect">
            <a:avLst/>
          </a:prstGeom>
        </p:spPr>
      </p:pic>
      <p:pic>
        <p:nvPicPr>
          <p:cNvPr id="13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75145" y="1993955"/>
            <a:ext cx="297350" cy="1296000"/>
          </a:xfrm>
          <a:prstGeom prst="rect">
            <a:avLst/>
          </a:prstGeom>
        </p:spPr>
      </p:pic>
      <p:pic>
        <p:nvPicPr>
          <p:cNvPr id="13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9083" y="1993955"/>
            <a:ext cx="297350" cy="1296000"/>
          </a:xfrm>
          <a:prstGeom prst="rect">
            <a:avLst/>
          </a:prstGeom>
        </p:spPr>
      </p:pic>
      <p:pic>
        <p:nvPicPr>
          <p:cNvPr id="13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95507" y="1993955"/>
            <a:ext cx="297350" cy="1296000"/>
          </a:xfrm>
          <a:prstGeom prst="rect">
            <a:avLst/>
          </a:prstGeom>
        </p:spPr>
      </p:pic>
      <p:pic>
        <p:nvPicPr>
          <p:cNvPr id="13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09445" y="1993955"/>
            <a:ext cx="297350" cy="1296000"/>
          </a:xfrm>
          <a:prstGeom prst="rect">
            <a:avLst/>
          </a:prstGeom>
        </p:spPr>
      </p:pic>
      <p:pic>
        <p:nvPicPr>
          <p:cNvPr id="13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5869" y="1993955"/>
            <a:ext cx="297350" cy="1296000"/>
          </a:xfrm>
          <a:prstGeom prst="rect">
            <a:avLst/>
          </a:prstGeom>
        </p:spPr>
      </p:pic>
      <p:pic>
        <p:nvPicPr>
          <p:cNvPr id="14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048360" y="3362251"/>
            <a:ext cx="297350" cy="1296000"/>
          </a:xfrm>
          <a:prstGeom prst="rect">
            <a:avLst/>
          </a:prstGeom>
        </p:spPr>
      </p:pic>
      <p:pic>
        <p:nvPicPr>
          <p:cNvPr id="14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354784" y="3362251"/>
            <a:ext cx="297350" cy="1296000"/>
          </a:xfrm>
          <a:prstGeom prst="rect">
            <a:avLst/>
          </a:prstGeom>
        </p:spPr>
      </p:pic>
      <p:pic>
        <p:nvPicPr>
          <p:cNvPr id="14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668722" y="3362251"/>
            <a:ext cx="297350" cy="1296000"/>
          </a:xfrm>
          <a:prstGeom prst="rect">
            <a:avLst/>
          </a:prstGeom>
        </p:spPr>
      </p:pic>
      <p:pic>
        <p:nvPicPr>
          <p:cNvPr id="14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975146" y="3362251"/>
            <a:ext cx="297350" cy="1296000"/>
          </a:xfrm>
          <a:prstGeom prst="rect">
            <a:avLst/>
          </a:prstGeom>
        </p:spPr>
      </p:pic>
      <p:pic>
        <p:nvPicPr>
          <p:cNvPr id="14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289084" y="3362251"/>
            <a:ext cx="297350" cy="1296000"/>
          </a:xfrm>
          <a:prstGeom prst="rect">
            <a:avLst/>
          </a:prstGeom>
        </p:spPr>
      </p:pic>
      <p:pic>
        <p:nvPicPr>
          <p:cNvPr id="14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595508" y="3362251"/>
            <a:ext cx="297350" cy="1296000"/>
          </a:xfrm>
          <a:prstGeom prst="rect">
            <a:avLst/>
          </a:prstGeom>
        </p:spPr>
      </p:pic>
      <p:pic>
        <p:nvPicPr>
          <p:cNvPr id="14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909446" y="3362251"/>
            <a:ext cx="297350" cy="1296000"/>
          </a:xfrm>
          <a:prstGeom prst="rect">
            <a:avLst/>
          </a:prstGeom>
        </p:spPr>
      </p:pic>
      <p:pic>
        <p:nvPicPr>
          <p:cNvPr id="14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15870" y="3362251"/>
            <a:ext cx="297350" cy="1296000"/>
          </a:xfrm>
          <a:prstGeom prst="rect">
            <a:avLst/>
          </a:prstGeom>
        </p:spPr>
      </p:pic>
      <p:pic>
        <p:nvPicPr>
          <p:cNvPr id="14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200760" y="3514651"/>
            <a:ext cx="297350" cy="1296000"/>
          </a:xfrm>
          <a:prstGeom prst="rect">
            <a:avLst/>
          </a:prstGeom>
        </p:spPr>
      </p:pic>
      <p:pic>
        <p:nvPicPr>
          <p:cNvPr id="14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507184" y="3514651"/>
            <a:ext cx="297350" cy="1296000"/>
          </a:xfrm>
          <a:prstGeom prst="rect">
            <a:avLst/>
          </a:prstGeom>
        </p:spPr>
      </p:pic>
      <p:pic>
        <p:nvPicPr>
          <p:cNvPr id="15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821122" y="3514651"/>
            <a:ext cx="297350" cy="1296000"/>
          </a:xfrm>
          <a:prstGeom prst="rect">
            <a:avLst/>
          </a:prstGeom>
        </p:spPr>
      </p:pic>
      <p:pic>
        <p:nvPicPr>
          <p:cNvPr id="15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127546" y="3514651"/>
            <a:ext cx="297350" cy="1296000"/>
          </a:xfrm>
          <a:prstGeom prst="rect">
            <a:avLst/>
          </a:prstGeom>
        </p:spPr>
      </p:pic>
      <p:pic>
        <p:nvPicPr>
          <p:cNvPr id="15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441484" y="3514651"/>
            <a:ext cx="297350" cy="1296000"/>
          </a:xfrm>
          <a:prstGeom prst="rect">
            <a:avLst/>
          </a:prstGeom>
        </p:spPr>
      </p:pic>
      <p:pic>
        <p:nvPicPr>
          <p:cNvPr id="15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747908" y="3514651"/>
            <a:ext cx="297350" cy="1296000"/>
          </a:xfrm>
          <a:prstGeom prst="rect">
            <a:avLst/>
          </a:prstGeom>
        </p:spPr>
      </p:pic>
      <p:pic>
        <p:nvPicPr>
          <p:cNvPr id="15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061846" y="3514651"/>
            <a:ext cx="297350" cy="1296000"/>
          </a:xfrm>
          <a:prstGeom prst="rect">
            <a:avLst/>
          </a:prstGeom>
        </p:spPr>
      </p:pic>
      <p:pic>
        <p:nvPicPr>
          <p:cNvPr id="15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368270" y="3514651"/>
            <a:ext cx="297350" cy="1296000"/>
          </a:xfrm>
          <a:prstGeom prst="rect">
            <a:avLst/>
          </a:prstGeom>
        </p:spPr>
      </p:pic>
      <p:pic>
        <p:nvPicPr>
          <p:cNvPr id="15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353160" y="3667051"/>
            <a:ext cx="297350" cy="1296000"/>
          </a:xfrm>
          <a:prstGeom prst="rect">
            <a:avLst/>
          </a:prstGeom>
        </p:spPr>
      </p:pic>
      <p:pic>
        <p:nvPicPr>
          <p:cNvPr id="15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659584" y="3667051"/>
            <a:ext cx="297350" cy="1296000"/>
          </a:xfrm>
          <a:prstGeom prst="rect">
            <a:avLst/>
          </a:prstGeom>
        </p:spPr>
      </p:pic>
      <p:pic>
        <p:nvPicPr>
          <p:cNvPr id="15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973522" y="3667051"/>
            <a:ext cx="297350" cy="1296000"/>
          </a:xfrm>
          <a:prstGeom prst="rect">
            <a:avLst/>
          </a:prstGeom>
        </p:spPr>
      </p:pic>
      <p:pic>
        <p:nvPicPr>
          <p:cNvPr id="15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279946" y="3667051"/>
            <a:ext cx="297350" cy="1296000"/>
          </a:xfrm>
          <a:prstGeom prst="rect">
            <a:avLst/>
          </a:prstGeom>
        </p:spPr>
      </p:pic>
      <p:pic>
        <p:nvPicPr>
          <p:cNvPr id="16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593884" y="3667051"/>
            <a:ext cx="297350" cy="1296000"/>
          </a:xfrm>
          <a:prstGeom prst="rect">
            <a:avLst/>
          </a:prstGeom>
        </p:spPr>
      </p:pic>
      <p:pic>
        <p:nvPicPr>
          <p:cNvPr id="16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900308" y="3667051"/>
            <a:ext cx="297350" cy="1296000"/>
          </a:xfrm>
          <a:prstGeom prst="rect">
            <a:avLst/>
          </a:prstGeom>
        </p:spPr>
      </p:pic>
      <p:pic>
        <p:nvPicPr>
          <p:cNvPr id="16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14246" y="3667051"/>
            <a:ext cx="297350" cy="1296000"/>
          </a:xfrm>
          <a:prstGeom prst="rect">
            <a:avLst/>
          </a:prstGeom>
        </p:spPr>
      </p:pic>
      <p:pic>
        <p:nvPicPr>
          <p:cNvPr id="16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20670" y="3667051"/>
            <a:ext cx="297350" cy="1296000"/>
          </a:xfrm>
          <a:prstGeom prst="rect">
            <a:avLst/>
          </a:prstGeom>
        </p:spPr>
      </p:pic>
      <p:pic>
        <p:nvPicPr>
          <p:cNvPr id="16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505560" y="3819451"/>
            <a:ext cx="297350" cy="1296000"/>
          </a:xfrm>
          <a:prstGeom prst="rect">
            <a:avLst/>
          </a:prstGeom>
        </p:spPr>
      </p:pic>
      <p:pic>
        <p:nvPicPr>
          <p:cNvPr id="16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811984" y="3819451"/>
            <a:ext cx="297350" cy="1296000"/>
          </a:xfrm>
          <a:prstGeom prst="rect">
            <a:avLst/>
          </a:prstGeom>
        </p:spPr>
      </p:pic>
      <p:pic>
        <p:nvPicPr>
          <p:cNvPr id="16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125922" y="3819451"/>
            <a:ext cx="297350" cy="1296000"/>
          </a:xfrm>
          <a:prstGeom prst="rect">
            <a:avLst/>
          </a:prstGeom>
        </p:spPr>
      </p:pic>
      <p:pic>
        <p:nvPicPr>
          <p:cNvPr id="16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432346" y="3819451"/>
            <a:ext cx="297350" cy="1296000"/>
          </a:xfrm>
          <a:prstGeom prst="rect">
            <a:avLst/>
          </a:prstGeom>
        </p:spPr>
      </p:pic>
      <p:pic>
        <p:nvPicPr>
          <p:cNvPr id="16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746284" y="3819451"/>
            <a:ext cx="297350" cy="1296000"/>
          </a:xfrm>
          <a:prstGeom prst="rect">
            <a:avLst/>
          </a:prstGeom>
        </p:spPr>
      </p:pic>
      <p:pic>
        <p:nvPicPr>
          <p:cNvPr id="16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052708" y="3819451"/>
            <a:ext cx="297350" cy="1296000"/>
          </a:xfrm>
          <a:prstGeom prst="rect">
            <a:avLst/>
          </a:prstGeom>
        </p:spPr>
      </p:pic>
      <p:pic>
        <p:nvPicPr>
          <p:cNvPr id="17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366646" y="3819451"/>
            <a:ext cx="297350" cy="1296000"/>
          </a:xfrm>
          <a:prstGeom prst="rect">
            <a:avLst/>
          </a:prstGeom>
        </p:spPr>
      </p:pic>
      <p:pic>
        <p:nvPicPr>
          <p:cNvPr id="17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673070" y="3819451"/>
            <a:ext cx="297350" cy="1296000"/>
          </a:xfrm>
          <a:prstGeom prst="rect">
            <a:avLst/>
          </a:prstGeom>
        </p:spPr>
      </p:pic>
      <p:pic>
        <p:nvPicPr>
          <p:cNvPr id="17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657960" y="3971851"/>
            <a:ext cx="297350" cy="1296000"/>
          </a:xfrm>
          <a:prstGeom prst="rect">
            <a:avLst/>
          </a:prstGeom>
        </p:spPr>
      </p:pic>
      <p:pic>
        <p:nvPicPr>
          <p:cNvPr id="17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964384" y="3971851"/>
            <a:ext cx="297350" cy="1296000"/>
          </a:xfrm>
          <a:prstGeom prst="rect">
            <a:avLst/>
          </a:prstGeom>
        </p:spPr>
      </p:pic>
      <p:pic>
        <p:nvPicPr>
          <p:cNvPr id="17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278322" y="3971851"/>
            <a:ext cx="297350" cy="1296000"/>
          </a:xfrm>
          <a:prstGeom prst="rect">
            <a:avLst/>
          </a:prstGeom>
        </p:spPr>
      </p:pic>
      <p:pic>
        <p:nvPicPr>
          <p:cNvPr id="17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584746" y="3971851"/>
            <a:ext cx="297350" cy="1296000"/>
          </a:xfrm>
          <a:prstGeom prst="rect">
            <a:avLst/>
          </a:prstGeom>
        </p:spPr>
      </p:pic>
      <p:pic>
        <p:nvPicPr>
          <p:cNvPr id="17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898684" y="3971851"/>
            <a:ext cx="297350" cy="1296000"/>
          </a:xfrm>
          <a:prstGeom prst="rect">
            <a:avLst/>
          </a:prstGeom>
        </p:spPr>
      </p:pic>
      <p:pic>
        <p:nvPicPr>
          <p:cNvPr id="17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05108" y="3971851"/>
            <a:ext cx="297350" cy="1296000"/>
          </a:xfrm>
          <a:prstGeom prst="rect">
            <a:avLst/>
          </a:prstGeom>
        </p:spPr>
      </p:pic>
      <p:pic>
        <p:nvPicPr>
          <p:cNvPr id="17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19046" y="3971851"/>
            <a:ext cx="297350" cy="1296000"/>
          </a:xfrm>
          <a:prstGeom prst="rect">
            <a:avLst/>
          </a:prstGeom>
        </p:spPr>
      </p:pic>
      <p:pic>
        <p:nvPicPr>
          <p:cNvPr id="17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825470" y="3971851"/>
            <a:ext cx="297350" cy="1296000"/>
          </a:xfrm>
          <a:prstGeom prst="rect">
            <a:avLst/>
          </a:prstGeom>
        </p:spPr>
      </p:pic>
      <p:pic>
        <p:nvPicPr>
          <p:cNvPr id="18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810360" y="4124251"/>
            <a:ext cx="297350" cy="1296000"/>
          </a:xfrm>
          <a:prstGeom prst="rect">
            <a:avLst/>
          </a:prstGeom>
        </p:spPr>
      </p:pic>
      <p:pic>
        <p:nvPicPr>
          <p:cNvPr id="18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116784" y="4124251"/>
            <a:ext cx="297350" cy="1296000"/>
          </a:xfrm>
          <a:prstGeom prst="rect">
            <a:avLst/>
          </a:prstGeom>
        </p:spPr>
      </p:pic>
      <p:pic>
        <p:nvPicPr>
          <p:cNvPr id="18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430722" y="4124251"/>
            <a:ext cx="297350" cy="1296000"/>
          </a:xfrm>
          <a:prstGeom prst="rect">
            <a:avLst/>
          </a:prstGeom>
        </p:spPr>
      </p:pic>
      <p:pic>
        <p:nvPicPr>
          <p:cNvPr id="18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737146" y="4124251"/>
            <a:ext cx="297350" cy="1296000"/>
          </a:xfrm>
          <a:prstGeom prst="rect">
            <a:avLst/>
          </a:prstGeom>
        </p:spPr>
      </p:pic>
      <p:pic>
        <p:nvPicPr>
          <p:cNvPr id="18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051084" y="4124251"/>
            <a:ext cx="297350" cy="1296000"/>
          </a:xfrm>
          <a:prstGeom prst="rect">
            <a:avLst/>
          </a:prstGeom>
        </p:spPr>
      </p:pic>
      <p:pic>
        <p:nvPicPr>
          <p:cNvPr id="18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357508" y="4124251"/>
            <a:ext cx="297350" cy="1296000"/>
          </a:xfrm>
          <a:prstGeom prst="rect">
            <a:avLst/>
          </a:prstGeom>
        </p:spPr>
      </p:pic>
      <p:pic>
        <p:nvPicPr>
          <p:cNvPr id="18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671446" y="4124251"/>
            <a:ext cx="297350" cy="1296000"/>
          </a:xfrm>
          <a:prstGeom prst="rect">
            <a:avLst/>
          </a:prstGeom>
        </p:spPr>
      </p:pic>
      <p:pic>
        <p:nvPicPr>
          <p:cNvPr id="18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977870" y="4124251"/>
            <a:ext cx="297350" cy="1296000"/>
          </a:xfrm>
          <a:prstGeom prst="rect">
            <a:avLst/>
          </a:prstGeom>
        </p:spPr>
      </p:pic>
      <p:pic>
        <p:nvPicPr>
          <p:cNvPr id="18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3962760" y="4276651"/>
            <a:ext cx="297350" cy="1296000"/>
          </a:xfrm>
          <a:prstGeom prst="rect">
            <a:avLst/>
          </a:prstGeom>
        </p:spPr>
      </p:pic>
      <p:pic>
        <p:nvPicPr>
          <p:cNvPr id="18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269184" y="4276651"/>
            <a:ext cx="297350" cy="1296000"/>
          </a:xfrm>
          <a:prstGeom prst="rect">
            <a:avLst/>
          </a:prstGeom>
        </p:spPr>
      </p:pic>
      <p:pic>
        <p:nvPicPr>
          <p:cNvPr id="19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583122" y="4276651"/>
            <a:ext cx="297350" cy="1296000"/>
          </a:xfrm>
          <a:prstGeom prst="rect">
            <a:avLst/>
          </a:prstGeom>
        </p:spPr>
      </p:pic>
      <p:pic>
        <p:nvPicPr>
          <p:cNvPr id="19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889546" y="4276651"/>
            <a:ext cx="297350" cy="1296000"/>
          </a:xfrm>
          <a:prstGeom prst="rect">
            <a:avLst/>
          </a:prstGeom>
        </p:spPr>
      </p:pic>
      <p:pic>
        <p:nvPicPr>
          <p:cNvPr id="19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03484" y="4276651"/>
            <a:ext cx="297350" cy="1296000"/>
          </a:xfrm>
          <a:prstGeom prst="rect">
            <a:avLst/>
          </a:prstGeom>
        </p:spPr>
      </p:pic>
      <p:pic>
        <p:nvPicPr>
          <p:cNvPr id="19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509908" y="4276651"/>
            <a:ext cx="297350" cy="1296000"/>
          </a:xfrm>
          <a:prstGeom prst="rect">
            <a:avLst/>
          </a:prstGeom>
        </p:spPr>
      </p:pic>
      <p:pic>
        <p:nvPicPr>
          <p:cNvPr id="19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823846" y="4276651"/>
            <a:ext cx="297350" cy="1296000"/>
          </a:xfrm>
          <a:prstGeom prst="rect">
            <a:avLst/>
          </a:prstGeom>
        </p:spPr>
      </p:pic>
      <p:pic>
        <p:nvPicPr>
          <p:cNvPr id="19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6130270" y="4276651"/>
            <a:ext cx="297350" cy="1296000"/>
          </a:xfrm>
          <a:prstGeom prst="rect">
            <a:avLst/>
          </a:prstGeom>
        </p:spPr>
      </p:pic>
      <p:pic>
        <p:nvPicPr>
          <p:cNvPr id="19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00759" y="2146355"/>
            <a:ext cx="297350" cy="1296000"/>
          </a:xfrm>
          <a:prstGeom prst="rect">
            <a:avLst/>
          </a:prstGeom>
        </p:spPr>
      </p:pic>
      <p:pic>
        <p:nvPicPr>
          <p:cNvPr id="19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07183" y="2146355"/>
            <a:ext cx="297350" cy="1296000"/>
          </a:xfrm>
          <a:prstGeom prst="rect">
            <a:avLst/>
          </a:prstGeom>
        </p:spPr>
      </p:pic>
      <p:pic>
        <p:nvPicPr>
          <p:cNvPr id="19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21121" y="2146355"/>
            <a:ext cx="297350" cy="1296000"/>
          </a:xfrm>
          <a:prstGeom prst="rect">
            <a:avLst/>
          </a:prstGeom>
        </p:spPr>
      </p:pic>
      <p:pic>
        <p:nvPicPr>
          <p:cNvPr id="19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27545" y="2146355"/>
            <a:ext cx="297350" cy="1296000"/>
          </a:xfrm>
          <a:prstGeom prst="rect">
            <a:avLst/>
          </a:prstGeom>
        </p:spPr>
      </p:pic>
      <p:pic>
        <p:nvPicPr>
          <p:cNvPr id="20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41483" y="2146355"/>
            <a:ext cx="297350" cy="1296000"/>
          </a:xfrm>
          <a:prstGeom prst="rect">
            <a:avLst/>
          </a:prstGeom>
        </p:spPr>
      </p:pic>
      <p:pic>
        <p:nvPicPr>
          <p:cNvPr id="20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47907" y="2146355"/>
            <a:ext cx="297350" cy="1296000"/>
          </a:xfrm>
          <a:prstGeom prst="rect">
            <a:avLst/>
          </a:prstGeom>
        </p:spPr>
      </p:pic>
      <p:pic>
        <p:nvPicPr>
          <p:cNvPr id="20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61845" y="2146355"/>
            <a:ext cx="297350" cy="1296000"/>
          </a:xfrm>
          <a:prstGeom prst="rect">
            <a:avLst/>
          </a:prstGeom>
        </p:spPr>
      </p:pic>
      <p:pic>
        <p:nvPicPr>
          <p:cNvPr id="20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68269" y="2146355"/>
            <a:ext cx="297350" cy="1296000"/>
          </a:xfrm>
          <a:prstGeom prst="rect">
            <a:avLst/>
          </a:prstGeom>
        </p:spPr>
      </p:pic>
      <p:pic>
        <p:nvPicPr>
          <p:cNvPr id="20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53159" y="2298755"/>
            <a:ext cx="297350" cy="1296000"/>
          </a:xfrm>
          <a:prstGeom prst="rect">
            <a:avLst/>
          </a:prstGeom>
        </p:spPr>
      </p:pic>
      <p:pic>
        <p:nvPicPr>
          <p:cNvPr id="20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59583" y="2298755"/>
            <a:ext cx="297350" cy="1296000"/>
          </a:xfrm>
          <a:prstGeom prst="rect">
            <a:avLst/>
          </a:prstGeom>
        </p:spPr>
      </p:pic>
      <p:pic>
        <p:nvPicPr>
          <p:cNvPr id="20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73521" y="2298755"/>
            <a:ext cx="297350" cy="1296000"/>
          </a:xfrm>
          <a:prstGeom prst="rect">
            <a:avLst/>
          </a:prstGeom>
        </p:spPr>
      </p:pic>
      <p:pic>
        <p:nvPicPr>
          <p:cNvPr id="20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79945" y="2298755"/>
            <a:ext cx="297350" cy="1296000"/>
          </a:xfrm>
          <a:prstGeom prst="rect">
            <a:avLst/>
          </a:prstGeom>
        </p:spPr>
      </p:pic>
      <p:pic>
        <p:nvPicPr>
          <p:cNvPr id="20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93883" y="2298755"/>
            <a:ext cx="297350" cy="1296000"/>
          </a:xfrm>
          <a:prstGeom prst="rect">
            <a:avLst/>
          </a:prstGeom>
        </p:spPr>
      </p:pic>
      <p:pic>
        <p:nvPicPr>
          <p:cNvPr id="20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00307" y="2298755"/>
            <a:ext cx="297350" cy="1296000"/>
          </a:xfrm>
          <a:prstGeom prst="rect">
            <a:avLst/>
          </a:prstGeom>
        </p:spPr>
      </p:pic>
      <p:pic>
        <p:nvPicPr>
          <p:cNvPr id="21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245" y="2298755"/>
            <a:ext cx="297350" cy="1296000"/>
          </a:xfrm>
          <a:prstGeom prst="rect">
            <a:avLst/>
          </a:prstGeom>
        </p:spPr>
      </p:pic>
      <p:pic>
        <p:nvPicPr>
          <p:cNvPr id="21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20669" y="2298755"/>
            <a:ext cx="297350" cy="1296000"/>
          </a:xfrm>
          <a:prstGeom prst="rect">
            <a:avLst/>
          </a:prstGeom>
        </p:spPr>
      </p:pic>
      <p:pic>
        <p:nvPicPr>
          <p:cNvPr id="21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505559" y="2451155"/>
            <a:ext cx="297350" cy="1296000"/>
          </a:xfrm>
          <a:prstGeom prst="rect">
            <a:avLst/>
          </a:prstGeom>
        </p:spPr>
      </p:pic>
      <p:pic>
        <p:nvPicPr>
          <p:cNvPr id="21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1983" y="2451155"/>
            <a:ext cx="297350" cy="1296000"/>
          </a:xfrm>
          <a:prstGeom prst="rect">
            <a:avLst/>
          </a:prstGeom>
        </p:spPr>
      </p:pic>
      <p:pic>
        <p:nvPicPr>
          <p:cNvPr id="21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25921" y="2451155"/>
            <a:ext cx="297350" cy="1296000"/>
          </a:xfrm>
          <a:prstGeom prst="rect">
            <a:avLst/>
          </a:prstGeom>
        </p:spPr>
      </p:pic>
      <p:pic>
        <p:nvPicPr>
          <p:cNvPr id="21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32345" y="2451155"/>
            <a:ext cx="297350" cy="1296000"/>
          </a:xfrm>
          <a:prstGeom prst="rect">
            <a:avLst/>
          </a:prstGeom>
        </p:spPr>
      </p:pic>
      <p:pic>
        <p:nvPicPr>
          <p:cNvPr id="21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46283" y="2451155"/>
            <a:ext cx="297350" cy="1296000"/>
          </a:xfrm>
          <a:prstGeom prst="rect">
            <a:avLst/>
          </a:prstGeom>
        </p:spPr>
      </p:pic>
      <p:pic>
        <p:nvPicPr>
          <p:cNvPr id="21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52707" y="2451155"/>
            <a:ext cx="297350" cy="1296000"/>
          </a:xfrm>
          <a:prstGeom prst="rect">
            <a:avLst/>
          </a:prstGeom>
        </p:spPr>
      </p:pic>
      <p:pic>
        <p:nvPicPr>
          <p:cNvPr id="21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66645" y="2451155"/>
            <a:ext cx="297350" cy="1296000"/>
          </a:xfrm>
          <a:prstGeom prst="rect">
            <a:avLst/>
          </a:prstGeom>
        </p:spPr>
      </p:pic>
      <p:pic>
        <p:nvPicPr>
          <p:cNvPr id="21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73069" y="2451155"/>
            <a:ext cx="297350" cy="1296000"/>
          </a:xfrm>
          <a:prstGeom prst="rect">
            <a:avLst/>
          </a:prstGeom>
        </p:spPr>
      </p:pic>
      <p:pic>
        <p:nvPicPr>
          <p:cNvPr id="22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57959" y="2603555"/>
            <a:ext cx="297350" cy="1296000"/>
          </a:xfrm>
          <a:prstGeom prst="rect">
            <a:avLst/>
          </a:prstGeom>
        </p:spPr>
      </p:pic>
      <p:pic>
        <p:nvPicPr>
          <p:cNvPr id="22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64383" y="2603555"/>
            <a:ext cx="297350" cy="1296000"/>
          </a:xfrm>
          <a:prstGeom prst="rect">
            <a:avLst/>
          </a:prstGeom>
        </p:spPr>
      </p:pic>
      <p:pic>
        <p:nvPicPr>
          <p:cNvPr id="22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78321" y="2603555"/>
            <a:ext cx="297350" cy="1296000"/>
          </a:xfrm>
          <a:prstGeom prst="rect">
            <a:avLst/>
          </a:prstGeom>
        </p:spPr>
      </p:pic>
      <p:pic>
        <p:nvPicPr>
          <p:cNvPr id="22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84745" y="2603555"/>
            <a:ext cx="297350" cy="1296000"/>
          </a:xfrm>
          <a:prstGeom prst="rect">
            <a:avLst/>
          </a:prstGeom>
        </p:spPr>
      </p:pic>
      <p:pic>
        <p:nvPicPr>
          <p:cNvPr id="22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98683" y="2603555"/>
            <a:ext cx="297350" cy="1296000"/>
          </a:xfrm>
          <a:prstGeom prst="rect">
            <a:avLst/>
          </a:prstGeom>
        </p:spPr>
      </p:pic>
      <p:pic>
        <p:nvPicPr>
          <p:cNvPr id="22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05107" y="2603555"/>
            <a:ext cx="297350" cy="1296000"/>
          </a:xfrm>
          <a:prstGeom prst="rect">
            <a:avLst/>
          </a:prstGeom>
        </p:spPr>
      </p:pic>
      <p:pic>
        <p:nvPicPr>
          <p:cNvPr id="22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19045" y="2603555"/>
            <a:ext cx="297350" cy="1296000"/>
          </a:xfrm>
          <a:prstGeom prst="rect">
            <a:avLst/>
          </a:prstGeom>
        </p:spPr>
      </p:pic>
      <p:pic>
        <p:nvPicPr>
          <p:cNvPr id="22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25469" y="2603555"/>
            <a:ext cx="297350" cy="1296000"/>
          </a:xfrm>
          <a:prstGeom prst="rect">
            <a:avLst/>
          </a:prstGeom>
        </p:spPr>
      </p:pic>
      <p:pic>
        <p:nvPicPr>
          <p:cNvPr id="22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359" y="2755955"/>
            <a:ext cx="297350" cy="1296000"/>
          </a:xfrm>
          <a:prstGeom prst="rect">
            <a:avLst/>
          </a:prstGeom>
        </p:spPr>
      </p:pic>
      <p:pic>
        <p:nvPicPr>
          <p:cNvPr id="22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16783" y="2755955"/>
            <a:ext cx="297350" cy="1296000"/>
          </a:xfrm>
          <a:prstGeom prst="rect">
            <a:avLst/>
          </a:prstGeom>
        </p:spPr>
      </p:pic>
      <p:pic>
        <p:nvPicPr>
          <p:cNvPr id="23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30721" y="2755955"/>
            <a:ext cx="297350" cy="1296000"/>
          </a:xfrm>
          <a:prstGeom prst="rect">
            <a:avLst/>
          </a:prstGeom>
        </p:spPr>
      </p:pic>
      <p:pic>
        <p:nvPicPr>
          <p:cNvPr id="23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37145" y="2755955"/>
            <a:ext cx="297350" cy="1296000"/>
          </a:xfrm>
          <a:prstGeom prst="rect">
            <a:avLst/>
          </a:prstGeom>
        </p:spPr>
      </p:pic>
      <p:pic>
        <p:nvPicPr>
          <p:cNvPr id="23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51083" y="2755955"/>
            <a:ext cx="297350" cy="1296000"/>
          </a:xfrm>
          <a:prstGeom prst="rect">
            <a:avLst/>
          </a:prstGeom>
        </p:spPr>
      </p:pic>
      <p:pic>
        <p:nvPicPr>
          <p:cNvPr id="23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57507" y="2755955"/>
            <a:ext cx="297350" cy="1296000"/>
          </a:xfrm>
          <a:prstGeom prst="rect">
            <a:avLst/>
          </a:prstGeom>
        </p:spPr>
      </p:pic>
      <p:pic>
        <p:nvPicPr>
          <p:cNvPr id="234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71445" y="2755955"/>
            <a:ext cx="297350" cy="1296000"/>
          </a:xfrm>
          <a:prstGeom prst="rect">
            <a:avLst/>
          </a:prstGeom>
        </p:spPr>
      </p:pic>
      <p:pic>
        <p:nvPicPr>
          <p:cNvPr id="235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77869" y="2755955"/>
            <a:ext cx="297350" cy="1296000"/>
          </a:xfrm>
          <a:prstGeom prst="rect">
            <a:avLst/>
          </a:prstGeom>
        </p:spPr>
      </p:pic>
      <p:pic>
        <p:nvPicPr>
          <p:cNvPr id="236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62759" y="2908355"/>
            <a:ext cx="297350" cy="1296000"/>
          </a:xfrm>
          <a:prstGeom prst="rect">
            <a:avLst/>
          </a:prstGeom>
        </p:spPr>
      </p:pic>
      <p:pic>
        <p:nvPicPr>
          <p:cNvPr id="237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69183" y="2908355"/>
            <a:ext cx="297350" cy="1296000"/>
          </a:xfrm>
          <a:prstGeom prst="rect">
            <a:avLst/>
          </a:prstGeom>
        </p:spPr>
      </p:pic>
      <p:pic>
        <p:nvPicPr>
          <p:cNvPr id="238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83121" y="2908355"/>
            <a:ext cx="297350" cy="1296000"/>
          </a:xfrm>
          <a:prstGeom prst="rect">
            <a:avLst/>
          </a:prstGeom>
        </p:spPr>
      </p:pic>
      <p:pic>
        <p:nvPicPr>
          <p:cNvPr id="239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89545" y="2908355"/>
            <a:ext cx="297350" cy="1296000"/>
          </a:xfrm>
          <a:prstGeom prst="rect">
            <a:avLst/>
          </a:prstGeom>
        </p:spPr>
      </p:pic>
      <p:pic>
        <p:nvPicPr>
          <p:cNvPr id="240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03483" y="2908355"/>
            <a:ext cx="297350" cy="1296000"/>
          </a:xfrm>
          <a:prstGeom prst="rect">
            <a:avLst/>
          </a:prstGeom>
        </p:spPr>
      </p:pic>
      <p:pic>
        <p:nvPicPr>
          <p:cNvPr id="241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09907" y="2908355"/>
            <a:ext cx="297350" cy="1296000"/>
          </a:xfrm>
          <a:prstGeom prst="rect">
            <a:avLst/>
          </a:prstGeom>
        </p:spPr>
      </p:pic>
      <p:pic>
        <p:nvPicPr>
          <p:cNvPr id="242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23845" y="2908355"/>
            <a:ext cx="297350" cy="1296000"/>
          </a:xfrm>
          <a:prstGeom prst="rect">
            <a:avLst/>
          </a:prstGeom>
        </p:spPr>
      </p:pic>
      <p:pic>
        <p:nvPicPr>
          <p:cNvPr id="243" name="Zástupný symbol pro obsah 6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30269" y="2908355"/>
            <a:ext cx="297350" cy="1296000"/>
          </a:xfrm>
          <a:prstGeom prst="rect">
            <a:avLst/>
          </a:prstGeom>
        </p:spPr>
      </p:pic>
      <p:sp>
        <p:nvSpPr>
          <p:cNvPr id="244" name="Kosoúhelník 243"/>
          <p:cNvSpPr/>
          <p:nvPr/>
        </p:nvSpPr>
        <p:spPr>
          <a:xfrm rot="13576214" flipH="1">
            <a:off x="2048119" y="2997243"/>
            <a:ext cx="3082146" cy="1436091"/>
          </a:xfrm>
          <a:prstGeom prst="parallelogram">
            <a:avLst>
              <a:gd name="adj" fmla="val 112719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" name="Obdélník 244"/>
          <p:cNvSpPr/>
          <p:nvPr/>
        </p:nvSpPr>
        <p:spPr>
          <a:xfrm>
            <a:off x="4069946" y="3182533"/>
            <a:ext cx="2277284" cy="2150388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bdélník 114"/>
          <p:cNvSpPr/>
          <p:nvPr/>
        </p:nvSpPr>
        <p:spPr>
          <a:xfrm>
            <a:off x="6084168" y="2852936"/>
            <a:ext cx="432048" cy="151216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092280" y="1412776"/>
          <a:ext cx="1944216" cy="4244236"/>
        </p:xfrm>
        <a:graphic>
          <a:graphicData uri="http://schemas.openxmlformats.org/presentationml/2006/ole">
            <p:oleObj spid="_x0000_s19459" name="ACD/3D" r:id="rId4" imgW="2247619" imgH="4915586" progId="">
              <p:embed/>
            </p:oleObj>
          </a:graphicData>
        </a:graphic>
      </p:graphicFrame>
      <p:sp>
        <p:nvSpPr>
          <p:cNvPr id="118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624736" cy="855686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u="sng" dirty="0"/>
          </a:p>
        </p:txBody>
      </p:sp>
      <p:cxnSp>
        <p:nvCxnSpPr>
          <p:cNvPr id="120" name="Přímá spojovací čára 119"/>
          <p:cNvCxnSpPr/>
          <p:nvPr/>
        </p:nvCxnSpPr>
        <p:spPr>
          <a:xfrm>
            <a:off x="6516216" y="4386808"/>
            <a:ext cx="576064" cy="1274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Přímá spojovací čára 122"/>
          <p:cNvCxnSpPr/>
          <p:nvPr/>
        </p:nvCxnSpPr>
        <p:spPr>
          <a:xfrm flipV="1">
            <a:off x="6516216" y="1412776"/>
            <a:ext cx="576064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ovéPole 123"/>
          <p:cNvSpPr txBox="1"/>
          <p:nvPr/>
        </p:nvSpPr>
        <p:spPr>
          <a:xfrm>
            <a:off x="3419872" y="5661248"/>
            <a:ext cx="2736304" cy="369332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Intracelulární prostor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25" name="TextovéPole 124"/>
          <p:cNvSpPr txBox="1"/>
          <p:nvPr/>
        </p:nvSpPr>
        <p:spPr>
          <a:xfrm>
            <a:off x="3419872" y="1556792"/>
            <a:ext cx="2736304" cy="369332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Extracelulární prostor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27" name="Obrázek 126" descr="http://advanced-microscopy.utah.edu/_images/content/education/electron-micro/junct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976"/>
            <a:ext cx="2674924" cy="216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" name="Obrázek 127" descr="EMview.jpg (40942 bytes)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148624" cy="248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9" name="TextovéPole 128"/>
          <p:cNvSpPr txBox="1"/>
          <p:nvPr/>
        </p:nvSpPr>
        <p:spPr>
          <a:xfrm>
            <a:off x="107504" y="6381328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cytochemistry.net</a:t>
            </a:r>
            <a:r>
              <a:rPr lang="cs-CZ" sz="1400" b="1" dirty="0" smtClean="0"/>
              <a:t>/cell-biology/</a:t>
            </a:r>
            <a:r>
              <a:rPr lang="cs-CZ" sz="1400" b="1" dirty="0" err="1" smtClean="0"/>
              <a:t>membrane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intro.htm</a:t>
            </a:r>
            <a:endParaRPr lang="cs-CZ" sz="1400" b="1" dirty="0"/>
          </a:p>
        </p:txBody>
      </p:sp>
      <p:sp>
        <p:nvSpPr>
          <p:cNvPr id="130" name="TextovéPole 129"/>
          <p:cNvSpPr txBox="1"/>
          <p:nvPr/>
        </p:nvSpPr>
        <p:spPr>
          <a:xfrm>
            <a:off x="35496" y="3284984"/>
            <a:ext cx="3439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http://advanced-microscopy.utah.edu/</a:t>
            </a:r>
          </a:p>
          <a:p>
            <a:r>
              <a:rPr lang="cs-CZ" sz="1400" b="1" dirty="0" err="1" smtClean="0"/>
              <a:t>education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electron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micro</a:t>
            </a:r>
            <a:r>
              <a:rPr lang="cs-CZ" sz="1400" b="1" dirty="0" smtClean="0"/>
              <a:t>/index.</a:t>
            </a:r>
            <a:r>
              <a:rPr lang="cs-CZ" sz="1400" b="1" dirty="0" err="1" smtClean="0"/>
              <a:t>html</a:t>
            </a:r>
            <a:endParaRPr lang="cs-CZ" sz="1400" b="1" dirty="0" smtClean="0"/>
          </a:p>
        </p:txBody>
      </p:sp>
      <p:sp>
        <p:nvSpPr>
          <p:cNvPr id="247" name="TextovéPole 246"/>
          <p:cNvSpPr txBox="1"/>
          <p:nvPr/>
        </p:nvSpPr>
        <p:spPr>
          <a:xfrm>
            <a:off x="7092280" y="5733256"/>
            <a:ext cx="1979712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Fosfatidylcholin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40160"/>
            <a:ext cx="8640960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Model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FLUIDNÍ (tekuté)MOZAIKY:</a:t>
            </a:r>
          </a:p>
          <a:p>
            <a:r>
              <a:rPr lang="cs-CZ" dirty="0" smtClean="0"/>
              <a:t>Vytvářejí fosfolipidy + membránové proteiny</a:t>
            </a:r>
          </a:p>
          <a:p>
            <a:r>
              <a:rPr lang="cs-CZ" dirty="0" smtClean="0"/>
              <a:t>Membrána se chová jako „</a:t>
            </a:r>
            <a:r>
              <a:rPr lang="cs-CZ" b="1" dirty="0" smtClean="0"/>
              <a:t>tekutina“</a:t>
            </a:r>
            <a:r>
              <a:rPr lang="cs-CZ" dirty="0" smtClean="0"/>
              <a:t> - pohybuje se :</a:t>
            </a:r>
          </a:p>
          <a:p>
            <a:pPr marL="798513" indent="-176213">
              <a:buFontTx/>
              <a:buChar char="-"/>
            </a:pPr>
            <a:r>
              <a:rPr lang="cs-CZ" b="1" u="sng" dirty="0" smtClean="0"/>
              <a:t>LATERÁLNÍ</a:t>
            </a:r>
            <a:r>
              <a:rPr lang="cs-CZ" u="sng" dirty="0" smtClean="0"/>
              <a:t> pohyb</a:t>
            </a:r>
            <a:r>
              <a:rPr lang="cs-CZ" dirty="0" smtClean="0"/>
              <a:t>: v rovině membrány – rychlý (fosfolipidy  </a:t>
            </a:r>
            <a:r>
              <a:rPr lang="cs-CZ" b="1" dirty="0" smtClean="0">
                <a:sym typeface="Symbol"/>
              </a:rPr>
              <a:t>m.s</a:t>
            </a:r>
            <a:r>
              <a:rPr lang="cs-CZ" b="1" baseline="30000" dirty="0" smtClean="0">
                <a:sym typeface="Symbol"/>
              </a:rPr>
              <a:t>-1</a:t>
            </a:r>
            <a:r>
              <a:rPr lang="cs-CZ" dirty="0" smtClean="0">
                <a:sym typeface="Symbol"/>
              </a:rPr>
              <a:t>, proteiny o řád nižší).</a:t>
            </a:r>
          </a:p>
          <a:p>
            <a:pPr marL="798513" indent="-176213">
              <a:buFontTx/>
              <a:buChar char="-"/>
            </a:pPr>
            <a:r>
              <a:rPr lang="cs-CZ" b="1" u="sng" dirty="0" smtClean="0">
                <a:sym typeface="Symbol"/>
              </a:rPr>
              <a:t>TRANSVERSÁLNÍ</a:t>
            </a:r>
            <a:r>
              <a:rPr lang="cs-CZ" u="sng" dirty="0" smtClean="0">
                <a:sym typeface="Symbol"/>
              </a:rPr>
              <a:t> pohyb</a:t>
            </a:r>
            <a:r>
              <a:rPr lang="cs-CZ" dirty="0" smtClean="0">
                <a:sym typeface="Symbol"/>
              </a:rPr>
              <a:t>: (napříč membránou) tzv. </a:t>
            </a:r>
            <a:r>
              <a:rPr lang="cs-CZ" dirty="0" err="1" smtClean="0">
                <a:sym typeface="Symbol"/>
              </a:rPr>
              <a:t>tlip</a:t>
            </a:r>
            <a:r>
              <a:rPr lang="cs-CZ" dirty="0" smtClean="0">
                <a:sym typeface="Symbol"/>
              </a:rPr>
              <a:t>-flop velice omezený (asi o 9 řádů pomalejší).</a:t>
            </a:r>
          </a:p>
          <a:p>
            <a:pPr marL="263525" indent="-263525"/>
            <a:r>
              <a:rPr lang="cs-CZ" b="1" u="sng" dirty="0" smtClean="0">
                <a:sym typeface="Symbol"/>
              </a:rPr>
              <a:t>FLUIDITA</a:t>
            </a:r>
            <a:r>
              <a:rPr lang="cs-CZ" dirty="0" smtClean="0">
                <a:sym typeface="Symbol"/>
              </a:rPr>
              <a:t> (tekutost) závisí:</a:t>
            </a:r>
          </a:p>
          <a:p>
            <a:pPr marL="803275" indent="-263525">
              <a:buFontTx/>
              <a:buChar char="-"/>
            </a:pPr>
            <a:r>
              <a:rPr lang="cs-CZ" sz="2400" dirty="0" smtClean="0">
                <a:sym typeface="Symbol"/>
              </a:rPr>
              <a:t>na teplotě</a:t>
            </a:r>
          </a:p>
          <a:p>
            <a:pPr marL="803275" indent="-263525">
              <a:buFontTx/>
              <a:buChar char="-"/>
            </a:pPr>
            <a:r>
              <a:rPr lang="cs-CZ" sz="2400" dirty="0" smtClean="0">
                <a:sym typeface="Symbol"/>
              </a:rPr>
              <a:t>na složení uhlovodíkových řetězců ve fosfolipidech (délka, stupeň nasycení) </a:t>
            </a:r>
          </a:p>
          <a:p>
            <a:pPr marL="803275" indent="-263525">
              <a:buFontTx/>
              <a:buChar char="-"/>
            </a:pPr>
            <a:r>
              <a:rPr lang="cs-CZ" sz="2400" dirty="0" smtClean="0">
                <a:sym typeface="Symbol"/>
              </a:rPr>
              <a:t>na množství přítomného cholesterolu (vyšší obsah snižuje tekutost, zvyšuje pevnost) </a:t>
            </a:r>
          </a:p>
          <a:p>
            <a:pPr marL="803275" indent="-263525">
              <a:buFontTx/>
              <a:buChar char="-"/>
            </a:pPr>
            <a:endParaRPr lang="cs-CZ" sz="2400" dirty="0" smtClean="0">
              <a:sym typeface="Symbol"/>
            </a:endParaRPr>
          </a:p>
          <a:p>
            <a:pPr marL="263525" indent="-263525">
              <a:buFontTx/>
              <a:buChar char="-"/>
            </a:pPr>
            <a:endParaRPr lang="cs-CZ" dirty="0" smtClean="0">
              <a:sym typeface="Symbol"/>
            </a:endParaRPr>
          </a:p>
          <a:p>
            <a:pPr marL="263525" indent="-263525">
              <a:buNone/>
            </a:pPr>
            <a:endParaRPr lang="cs-CZ" dirty="0" smtClean="0">
              <a:sym typeface="Symbol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ASYMETRIE LIPIDOVÉ DVOJVRSTVY</a:t>
            </a:r>
            <a:r>
              <a:rPr lang="cs-CZ" b="1" dirty="0" smtClean="0"/>
              <a:t> : </a:t>
            </a:r>
            <a:r>
              <a:rPr lang="cs-CZ" dirty="0" smtClean="0"/>
              <a:t>rozdílné složení každé z obou vrstev  fosfolipidů</a:t>
            </a:r>
          </a:p>
          <a:p>
            <a:pPr>
              <a:buNone/>
            </a:pPr>
            <a:r>
              <a:rPr lang="cs-CZ" dirty="0" smtClean="0"/>
              <a:t>5 hl. typů </a:t>
            </a:r>
            <a:r>
              <a:rPr lang="cs-CZ" dirty="0" err="1" smtClean="0"/>
              <a:t>fosfolipidových</a:t>
            </a:r>
            <a:r>
              <a:rPr lang="cs-CZ" dirty="0" smtClean="0"/>
              <a:t> molekul </a:t>
            </a:r>
          </a:p>
          <a:p>
            <a:pPr marL="979488" indent="-273050">
              <a:buFontTx/>
              <a:buChar char="-"/>
            </a:pPr>
            <a:r>
              <a:rPr lang="cs-CZ" b="1" u="sng" dirty="0" smtClean="0"/>
              <a:t>vně</a:t>
            </a:r>
            <a:r>
              <a:rPr lang="cs-CZ" dirty="0" smtClean="0"/>
              <a:t> – </a:t>
            </a:r>
            <a:r>
              <a:rPr lang="cs-CZ" dirty="0" err="1" smtClean="0"/>
              <a:t>fosfatilylcholin</a:t>
            </a:r>
            <a:r>
              <a:rPr lang="cs-CZ" dirty="0" smtClean="0"/>
              <a:t>, </a:t>
            </a:r>
            <a:r>
              <a:rPr lang="cs-CZ" dirty="0" err="1" smtClean="0"/>
              <a:t>sfingomyelin</a:t>
            </a:r>
            <a:r>
              <a:rPr lang="cs-CZ" dirty="0" smtClean="0"/>
              <a:t> (polární složka zaujímá </a:t>
            </a:r>
            <a:r>
              <a:rPr lang="cs-CZ" u="sng" dirty="0" smtClean="0">
                <a:solidFill>
                  <a:srgbClr val="FF0000"/>
                </a:solidFill>
              </a:rPr>
              <a:t>větší</a:t>
            </a:r>
            <a:r>
              <a:rPr lang="cs-CZ" dirty="0" smtClean="0"/>
              <a:t> objem).</a:t>
            </a:r>
          </a:p>
          <a:p>
            <a:pPr marL="979488" indent="-273050">
              <a:buFontTx/>
              <a:buChar char="-"/>
            </a:pPr>
            <a:r>
              <a:rPr lang="cs-CZ" b="1" u="sng" dirty="0" smtClean="0"/>
              <a:t>uvnitř</a:t>
            </a:r>
            <a:r>
              <a:rPr lang="cs-CZ" dirty="0" smtClean="0"/>
              <a:t> – </a:t>
            </a:r>
            <a:r>
              <a:rPr lang="cs-CZ" dirty="0" err="1" smtClean="0"/>
              <a:t>fosfatidylserin</a:t>
            </a:r>
            <a:r>
              <a:rPr lang="cs-CZ" dirty="0" smtClean="0"/>
              <a:t>, </a:t>
            </a:r>
            <a:r>
              <a:rPr lang="cs-CZ" dirty="0" err="1" smtClean="0"/>
              <a:t>fosfatidylinositol</a:t>
            </a:r>
            <a:r>
              <a:rPr lang="cs-CZ" dirty="0" smtClean="0"/>
              <a:t>, </a:t>
            </a:r>
            <a:r>
              <a:rPr lang="cs-CZ" dirty="0" err="1" smtClean="0"/>
              <a:t>fosfatidylethanolamin</a:t>
            </a:r>
            <a:r>
              <a:rPr lang="cs-CZ" dirty="0" smtClean="0"/>
              <a:t>  (polární složka zaujímá </a:t>
            </a:r>
            <a:r>
              <a:rPr lang="cs-CZ" u="sng" dirty="0" smtClean="0">
                <a:solidFill>
                  <a:srgbClr val="FF0000"/>
                </a:solidFill>
              </a:rPr>
              <a:t>menší </a:t>
            </a:r>
            <a:r>
              <a:rPr lang="cs-CZ" dirty="0" smtClean="0"/>
              <a:t>objem).</a:t>
            </a:r>
          </a:p>
          <a:p>
            <a:pPr marL="979488" indent="-273050">
              <a:buFontTx/>
              <a:buChar char="-"/>
            </a:pPr>
            <a:r>
              <a:rPr lang="cs-CZ" dirty="0" smtClean="0"/>
              <a:t>glykolipidy (ve vnější vrstvě membrány)</a:t>
            </a:r>
          </a:p>
          <a:p>
            <a:pPr marL="979488" indent="-273050">
              <a:buFontTx/>
              <a:buChar char="-"/>
            </a:pPr>
            <a:r>
              <a:rPr lang="cs-CZ" dirty="0" smtClean="0"/>
              <a:t>cholesterol </a:t>
            </a:r>
          </a:p>
          <a:p>
            <a:pPr marL="273050" indent="-273050">
              <a:buNone/>
            </a:pPr>
            <a:r>
              <a:rPr lang="cs-CZ" dirty="0" smtClean="0"/>
              <a:t>(pozn. Analogie u všech ostatních </a:t>
            </a:r>
            <a:r>
              <a:rPr lang="cs-CZ" dirty="0" err="1" smtClean="0"/>
              <a:t>biomembrán</a:t>
            </a:r>
            <a:r>
              <a:rPr lang="cs-CZ" dirty="0" smtClean="0"/>
              <a:t> jejichž základem je lipidová </a:t>
            </a:r>
            <a:r>
              <a:rPr lang="cs-CZ" dirty="0" err="1" smtClean="0"/>
              <a:t>dvojvrstva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3224" y="546416"/>
            <a:ext cx="7571184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7499176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u="sng" dirty="0" smtClean="0"/>
              <a:t>Membránové proteiny</a:t>
            </a:r>
            <a:r>
              <a:rPr lang="cs-CZ" dirty="0" smtClean="0"/>
              <a:t>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Periferní</a:t>
            </a:r>
            <a:r>
              <a:rPr lang="cs-CZ" dirty="0" smtClean="0"/>
              <a:t> proteiny – vázané na povrchové polární skupiny fosfolipidů.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Integrální</a:t>
            </a:r>
            <a:r>
              <a:rPr lang="cs-CZ" dirty="0" smtClean="0"/>
              <a:t> proteiny – fixovány hydrofobními interakcemi v nepolárním vnitřním prostoru membrány.</a:t>
            </a:r>
          </a:p>
          <a:p>
            <a:pPr>
              <a:buNone/>
            </a:pPr>
            <a:r>
              <a:rPr lang="cs-CZ" b="1" u="sng" dirty="0" smtClean="0"/>
              <a:t>Funkce:</a:t>
            </a:r>
          </a:p>
          <a:p>
            <a:pPr algn="just"/>
            <a:r>
              <a:rPr lang="cs-CZ" sz="2500" b="1" u="sng" dirty="0" smtClean="0">
                <a:solidFill>
                  <a:srgbClr val="FF0000"/>
                </a:solidFill>
              </a:rPr>
              <a:t>PŘENAŠEČE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např. </a:t>
            </a:r>
            <a:r>
              <a:rPr lang="cs-CZ" sz="2200" b="1" dirty="0" smtClean="0"/>
              <a:t>Na</a:t>
            </a:r>
            <a:r>
              <a:rPr lang="cs-CZ" sz="2200" b="1" baseline="30000" dirty="0" smtClean="0"/>
              <a:t>+</a:t>
            </a:r>
            <a:r>
              <a:rPr lang="cs-CZ" sz="2200" b="1" dirty="0" smtClean="0"/>
              <a:t>/K</a:t>
            </a:r>
            <a:r>
              <a:rPr lang="cs-CZ" sz="2200" b="1" baseline="30000" dirty="0" smtClean="0"/>
              <a:t>+ </a:t>
            </a:r>
            <a:r>
              <a:rPr lang="cs-CZ" sz="2200" b="1" dirty="0" smtClean="0"/>
              <a:t>- </a:t>
            </a:r>
            <a:r>
              <a:rPr lang="cs-CZ" sz="2200" b="1" dirty="0" err="1" smtClean="0"/>
              <a:t>ATPáza</a:t>
            </a:r>
            <a:r>
              <a:rPr lang="cs-CZ" sz="2200" b="1" dirty="0" smtClean="0"/>
              <a:t> </a:t>
            </a:r>
            <a:r>
              <a:rPr lang="cs-CZ" sz="2200" dirty="0" smtClean="0"/>
              <a:t>– čerpá Na</a:t>
            </a:r>
            <a:r>
              <a:rPr lang="cs-CZ" sz="2200" baseline="30000" dirty="0" smtClean="0"/>
              <a:t>+</a:t>
            </a:r>
            <a:r>
              <a:rPr lang="cs-CZ" sz="2200" dirty="0" smtClean="0"/>
              <a:t> ven, K</a:t>
            </a:r>
            <a:r>
              <a:rPr lang="cs-CZ" sz="2200" baseline="30000" dirty="0" smtClean="0"/>
              <a:t>+</a:t>
            </a:r>
            <a:r>
              <a:rPr lang="cs-CZ" sz="2200" dirty="0" smtClean="0"/>
              <a:t> dovnitř buňky.</a:t>
            </a:r>
          </a:p>
          <a:p>
            <a:pPr algn="just"/>
            <a:r>
              <a:rPr lang="cs-CZ" sz="2500" b="1" u="sng" dirty="0" smtClean="0">
                <a:solidFill>
                  <a:srgbClr val="FF0000"/>
                </a:solidFill>
              </a:rPr>
              <a:t>SPOJOVNÍKY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např. </a:t>
            </a:r>
            <a:r>
              <a:rPr lang="cs-CZ" sz="2200" b="1" dirty="0" err="1" smtClean="0"/>
              <a:t>Integriny</a:t>
            </a:r>
            <a:r>
              <a:rPr lang="cs-CZ" sz="2200" b="1" dirty="0" smtClean="0"/>
              <a:t> </a:t>
            </a:r>
            <a:r>
              <a:rPr lang="cs-CZ" sz="2200" dirty="0" smtClean="0"/>
              <a:t>skupina membránových receptorů, které spojují aktinová uvnitř </a:t>
            </a:r>
            <a:r>
              <a:rPr lang="cs-CZ" sz="2200" dirty="0" err="1" smtClean="0"/>
              <a:t>filamenta</a:t>
            </a:r>
            <a:r>
              <a:rPr lang="cs-CZ" sz="2200" dirty="0" smtClean="0"/>
              <a:t>  a extracelulární matrix(ECM) vně či se vážou na </a:t>
            </a:r>
            <a:r>
              <a:rPr lang="cs-CZ" sz="2200" dirty="0" err="1" smtClean="0"/>
              <a:t>na</a:t>
            </a:r>
            <a:r>
              <a:rPr lang="cs-CZ" sz="2200" dirty="0" smtClean="0"/>
              <a:t> jiné buňky. Umožňují tím přilnutí buněk k podkladu (a tedy integritu tkání) a také migraci buněk v embryu či imunitním systému. </a:t>
            </a:r>
          </a:p>
          <a:p>
            <a:pPr algn="just"/>
            <a:r>
              <a:rPr lang="cs-CZ" sz="2500" b="1" u="sng" dirty="0" smtClean="0">
                <a:solidFill>
                  <a:srgbClr val="FF0000"/>
                </a:solidFill>
              </a:rPr>
              <a:t>RECEPTORY</a:t>
            </a:r>
            <a:r>
              <a:rPr lang="cs-CZ" b="1" u="sng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např. </a:t>
            </a:r>
            <a:r>
              <a:rPr lang="cs-CZ" sz="2200" b="1" dirty="0" smtClean="0"/>
              <a:t>receptor růstového faktoru </a:t>
            </a:r>
            <a:r>
              <a:rPr lang="cs-CZ" sz="2200" dirty="0" smtClean="0"/>
              <a:t>váže faktor PDGF a tím generuje signál pro růst a dělení buňky  </a:t>
            </a:r>
          </a:p>
          <a:p>
            <a:pPr algn="just"/>
            <a:r>
              <a:rPr lang="cs-CZ" sz="2500" b="1" dirty="0" err="1" smtClean="0">
                <a:solidFill>
                  <a:srgbClr val="FF0000"/>
                </a:solidFill>
              </a:rPr>
              <a:t>ENZYMATICKÉ</a:t>
            </a:r>
            <a:r>
              <a:rPr lang="cs-CZ" sz="2200" dirty="0" err="1" smtClean="0"/>
              <a:t>např</a:t>
            </a:r>
            <a:r>
              <a:rPr lang="cs-CZ" sz="2200" dirty="0" smtClean="0"/>
              <a:t>. </a:t>
            </a:r>
            <a:r>
              <a:rPr lang="cs-CZ" sz="2200" b="1" dirty="0" err="1" smtClean="0"/>
              <a:t>adenylátcykláza</a:t>
            </a:r>
            <a:r>
              <a:rPr lang="cs-CZ" sz="2200" dirty="0" smtClean="0"/>
              <a:t>  katalyzuje tvorbu </a:t>
            </a:r>
            <a:r>
              <a:rPr lang="cs-CZ" sz="2200" dirty="0" err="1" smtClean="0"/>
              <a:t>cAMP</a:t>
            </a:r>
            <a:r>
              <a:rPr lang="cs-CZ" sz="2200" dirty="0" smtClean="0"/>
              <a:t> pro odpověď na extracelulární signály.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Srovnání obsažených lipidů a proteinů:</a:t>
            </a:r>
          </a:p>
          <a:p>
            <a:r>
              <a:rPr lang="cs-CZ" dirty="0" smtClean="0"/>
              <a:t>Myelin, který chrání axony neuronů obsahuje pouze 18% proteinů a 76% lipidů.</a:t>
            </a:r>
          </a:p>
          <a:p>
            <a:r>
              <a:rPr lang="cs-CZ" dirty="0" err="1" smtClean="0"/>
              <a:t>Mitochondrialní</a:t>
            </a:r>
            <a:r>
              <a:rPr lang="cs-CZ" dirty="0" smtClean="0"/>
              <a:t> vnitřní membrána obsahuje 76% proteinů a pouze 24% lipidů.</a:t>
            </a:r>
          </a:p>
          <a:p>
            <a:r>
              <a:rPr lang="cs-CZ" dirty="0" smtClean="0"/>
              <a:t>Plasmatická </a:t>
            </a:r>
            <a:r>
              <a:rPr lang="cs-CZ" dirty="0" err="1" smtClean="0"/>
              <a:t>membrana</a:t>
            </a:r>
            <a:r>
              <a:rPr lang="cs-CZ" dirty="0" smtClean="0"/>
              <a:t> lidského erytrocytu nebo myší jaterní buňky obsahuje obou látek přibližně stejný podíl – proteinů (44%, resp. 49%) a lipidů (43%, resp. 52%).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73224" y="474408"/>
            <a:ext cx="7499176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548680"/>
            <a:ext cx="7427168" cy="86636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PLAZMATICKÁ MEMBRÁNA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800px-Cell_membrane_detailed_diagram_en.svg.png (800×32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01" y="1628800"/>
            <a:ext cx="9016411" cy="4716112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7606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Model plazmatické membrány se všemi součástmi.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8032" y="6453336"/>
            <a:ext cx="860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http://upload.wikimedia.org/wikipedia/commons/d/da/Cell_membrane_detailed_diagram_en.svg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57" y="4869160"/>
            <a:ext cx="79981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 8"/>
          <p:cNvSpPr/>
          <p:nvPr/>
        </p:nvSpPr>
        <p:spPr>
          <a:xfrm>
            <a:off x="539552" y="4941168"/>
            <a:ext cx="8100392" cy="1706488"/>
          </a:xfrm>
          <a:prstGeom prst="round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3960440"/>
          </a:xfrm>
        </p:spPr>
        <p:txBody>
          <a:bodyPr>
            <a:normAutofit/>
          </a:bodyPr>
          <a:lstStyle/>
          <a:p>
            <a:r>
              <a:rPr lang="cs-CZ" dirty="0" err="1" smtClean="0"/>
              <a:t>Plasmalogeny</a:t>
            </a:r>
            <a:r>
              <a:rPr lang="cs-CZ" dirty="0" smtClean="0"/>
              <a:t> se podobají svou strukturou </a:t>
            </a:r>
            <a:r>
              <a:rPr lang="cs-CZ" dirty="0" err="1" smtClean="0"/>
              <a:t>glycerolfosfolipidům</a:t>
            </a:r>
            <a:r>
              <a:rPr lang="cs-CZ" dirty="0" smtClean="0"/>
              <a:t>, avšak uhlovodíkový řetězec  v poloze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dirty="0" smtClean="0"/>
              <a:t> je připojen ke glycerolu nikoliv esterovou, ale </a:t>
            </a:r>
            <a:r>
              <a:rPr lang="cs-CZ" b="1" u="sng" dirty="0" smtClean="0"/>
              <a:t>etherovou</a:t>
            </a:r>
            <a:r>
              <a:rPr lang="cs-CZ" dirty="0" smtClean="0"/>
              <a:t> vazbou.</a:t>
            </a:r>
          </a:p>
          <a:p>
            <a:r>
              <a:rPr lang="cs-CZ" dirty="0" smtClean="0"/>
              <a:t>Tato vazba nemůže být hydrolyzována </a:t>
            </a:r>
            <a:r>
              <a:rPr lang="cs-CZ" dirty="0" err="1" smtClean="0"/>
              <a:t>fosfolipasou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Plasmalogeny</a:t>
            </a:r>
            <a:r>
              <a:rPr lang="cs-CZ" dirty="0" smtClean="0"/>
              <a:t> představují cca 10% fosfolipidů svalů a mozku.</a:t>
            </a:r>
          </a:p>
          <a:p>
            <a:r>
              <a:rPr lang="cs-CZ" dirty="0" smtClean="0"/>
              <a:t>Alkylový zbytek vázaný etherovou vazbou je nenasycený alkohol.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7280" y="260648"/>
            <a:ext cx="3898776" cy="866360"/>
          </a:xfrm>
        </p:spPr>
        <p:txBody>
          <a:bodyPr>
            <a:normAutofit/>
          </a:bodyPr>
          <a:lstStyle/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Plazmalogeny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807208" y="4077072"/>
            <a:ext cx="2592288" cy="5040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>
            <a:spLocks noChangeAspect="1"/>
          </p:cNvSpPr>
          <p:nvPr/>
        </p:nvSpPr>
        <p:spPr>
          <a:xfrm>
            <a:off x="6605640" y="5417928"/>
            <a:ext cx="504000" cy="504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>
            <a:endCxn id="10" idx="1"/>
          </p:cNvCxnSpPr>
          <p:nvPr/>
        </p:nvCxnSpPr>
        <p:spPr>
          <a:xfrm>
            <a:off x="5724128" y="4581128"/>
            <a:ext cx="955321" cy="9106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35496" y="1988840"/>
            <a:ext cx="5184576" cy="1224136"/>
          </a:xfrm>
          <a:prstGeom prst="roundRect">
            <a:avLst/>
          </a:prstGeom>
          <a:solidFill>
            <a:srgbClr val="00206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Obrázek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5220072" y="1916832"/>
            <a:ext cx="3888432" cy="12026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240" y="476672"/>
            <a:ext cx="5626968" cy="866360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SFINGOFOSFOLIPIDY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34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Základem je nenasycený C18 </a:t>
            </a:r>
            <a:r>
              <a:rPr lang="cs-CZ" dirty="0" err="1" smtClean="0"/>
              <a:t>aminodiol</a:t>
            </a:r>
            <a:r>
              <a:rPr lang="cs-CZ" dirty="0" smtClean="0"/>
              <a:t> – </a:t>
            </a:r>
            <a:r>
              <a:rPr lang="cs-CZ" b="1" u="sng" dirty="0" smtClean="0"/>
              <a:t>SFINGOSIN.</a:t>
            </a:r>
            <a:endParaRPr lang="cs-CZ" b="1" u="sng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5496" y="2132856"/>
          <a:ext cx="4991100" cy="1011238"/>
        </p:xfrm>
        <a:graphic>
          <a:graphicData uri="http://schemas.openxmlformats.org/presentationml/2006/ole">
            <p:oleObj spid="_x0000_s25602" name="ChemSketch" r:id="rId4" imgW="2526840" imgH="511920" progId="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40152" y="3212976"/>
            <a:ext cx="2592288" cy="400110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3D model </a:t>
            </a:r>
            <a:r>
              <a:rPr lang="cs-CZ" sz="2000" b="1" dirty="0" err="1" smtClean="0"/>
              <a:t>sfingosinu</a:t>
            </a:r>
            <a:endParaRPr lang="cs-CZ" sz="2000" b="1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67544" y="3375640"/>
            <a:ext cx="5112568" cy="413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acylsfingosin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nazývá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ceramid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cs-CZ" sz="2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59632" y="2812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sfingosin</a:t>
            </a:r>
            <a:endParaRPr lang="cs-CZ" sz="2000" b="1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93522" y="4005065"/>
          <a:ext cx="7306870" cy="2016223"/>
        </p:xfrm>
        <a:graphic>
          <a:graphicData uri="http://schemas.openxmlformats.org/presentationml/2006/ole">
            <p:oleObj spid="_x0000_s25605" name="ChemSketch" r:id="rId5" imgW="3733920" imgH="1030320" progId="">
              <p:embed/>
            </p:oleObj>
          </a:graphicData>
        </a:graphic>
      </p:graphicFrame>
      <p:sp>
        <p:nvSpPr>
          <p:cNvPr id="17" name="Zaoblený obdélník 16"/>
          <p:cNvSpPr/>
          <p:nvPr/>
        </p:nvSpPr>
        <p:spPr>
          <a:xfrm>
            <a:off x="683568" y="4797152"/>
            <a:ext cx="5832648" cy="1368152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var L 17"/>
          <p:cNvSpPr/>
          <p:nvPr/>
        </p:nvSpPr>
        <p:spPr>
          <a:xfrm rot="10800000">
            <a:off x="683568" y="3789040"/>
            <a:ext cx="7776864" cy="2376264"/>
          </a:xfrm>
          <a:prstGeom prst="corner">
            <a:avLst>
              <a:gd name="adj1" fmla="val 39662"/>
              <a:gd name="adj2" fmla="val 78972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907704" y="42838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sfingosin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555776" y="53012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kyselina olejová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491880" y="6237312"/>
            <a:ext cx="1728192" cy="46166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CERAMID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rázek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692696"/>
            <a:ext cx="1783475" cy="363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120" y="404664"/>
            <a:ext cx="4788024" cy="86636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SFINGOMYELINY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11560" y="1628800"/>
            <a:ext cx="6696744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přírodě nejrozšířenější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sfingofosfolipid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</a:t>
            </a:r>
            <a:r>
              <a:rPr kumimoji="0" lang="cs-CZ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sfingomyelin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cs-CZ" sz="2800" dirty="0" smtClean="0"/>
              <a:t>Uhlovodíkový řetězec druhého acylu je na rozdíl od </a:t>
            </a:r>
            <a:r>
              <a:rPr lang="cs-CZ" sz="2800" dirty="0" err="1" smtClean="0"/>
              <a:t>fosfatidylcholinu</a:t>
            </a:r>
            <a:r>
              <a:rPr lang="cs-CZ" sz="2800" dirty="0" smtClean="0"/>
              <a:t> nahrazen řetězcem </a:t>
            </a:r>
            <a:r>
              <a:rPr lang="cs-CZ" sz="2800" dirty="0" err="1" smtClean="0"/>
              <a:t>sfingosinu</a:t>
            </a:r>
            <a:r>
              <a:rPr lang="cs-CZ" sz="2800" dirty="0" smtClean="0"/>
              <a:t>.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0" y="4221088"/>
            <a:ext cx="8856984" cy="2376264"/>
            <a:chOff x="107504" y="4293096"/>
            <a:chExt cx="8856984" cy="2376264"/>
          </a:xfrm>
        </p:grpSpPr>
        <p:graphicFrame>
          <p:nvGraphicFramePr>
            <p:cNvPr id="30723" name="Object 3"/>
            <p:cNvGraphicFramePr>
              <a:graphicFrameLocks noChangeAspect="1"/>
            </p:cNvGraphicFramePr>
            <p:nvPr/>
          </p:nvGraphicFramePr>
          <p:xfrm>
            <a:off x="220456" y="4293096"/>
            <a:ext cx="8630733" cy="2121768"/>
          </p:xfrm>
          <a:graphic>
            <a:graphicData uri="http://schemas.openxmlformats.org/presentationml/2006/ole">
              <p:oleObj spid="_x0000_s30723" name="ChemSketch" r:id="rId4" imgW="4959000" imgH="1219320" progId="">
                <p:embed/>
              </p:oleObj>
            </a:graphicData>
          </a:graphic>
        </p:graphicFrame>
        <p:sp>
          <p:nvSpPr>
            <p:cNvPr id="10" name="Zaoblený obdélník 9"/>
            <p:cNvSpPr/>
            <p:nvPr/>
          </p:nvSpPr>
          <p:spPr>
            <a:xfrm>
              <a:off x="6516216" y="4365104"/>
              <a:ext cx="2448272" cy="1296144"/>
            </a:xfrm>
            <a:prstGeom prst="roundRect">
              <a:avLst/>
            </a:prstGeom>
            <a:solidFill>
              <a:srgbClr val="25E31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5364088" y="4365104"/>
              <a:ext cx="1080120" cy="1296144"/>
            </a:xfrm>
            <a:prstGeom prst="roundRect">
              <a:avLst/>
            </a:prstGeom>
            <a:solidFill>
              <a:srgbClr val="25E31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107504" y="4725144"/>
              <a:ext cx="3960440" cy="936104"/>
            </a:xfrm>
            <a:prstGeom prst="roundRect">
              <a:avLst/>
            </a:prstGeom>
            <a:solidFill>
              <a:srgbClr val="25E31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187624" y="5733256"/>
              <a:ext cx="4320480" cy="936104"/>
            </a:xfrm>
            <a:prstGeom prst="rect">
              <a:avLst/>
            </a:prstGeom>
            <a:solidFill>
              <a:srgbClr val="25E31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139952" y="4793384"/>
              <a:ext cx="1152128" cy="936104"/>
            </a:xfrm>
            <a:prstGeom prst="rect">
              <a:avLst/>
            </a:prstGeom>
            <a:solidFill>
              <a:srgbClr val="25E31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71600" y="4685074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kyselina olejová</a:t>
              </a:r>
              <a:endParaRPr lang="cs-CZ" sz="20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483768" y="626925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sfingosin</a:t>
              </a:r>
              <a:endParaRPr lang="cs-CZ" sz="20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60232" y="5301208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cholin</a:t>
              </a:r>
              <a:endParaRPr lang="cs-CZ" sz="2000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 smtClean="0">
                <a:solidFill>
                  <a:srgbClr val="FF0000"/>
                </a:solidFill>
              </a:rPr>
              <a:t>LIPIDY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692624"/>
            <a:ext cx="7854696" cy="1752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Lipidy III.</a:t>
            </a:r>
          </a:p>
          <a:p>
            <a:r>
              <a:rPr lang="cs-CZ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Složené lipidy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86637" y="6309320"/>
            <a:ext cx="190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Mgr. </a:t>
            </a:r>
            <a:r>
              <a:rPr lang="cs-CZ" dirty="0" err="1" smtClean="0"/>
              <a:t>Mrtin</a:t>
            </a:r>
            <a:r>
              <a:rPr lang="cs-CZ" dirty="0" smtClean="0"/>
              <a:t> Krejčí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312" y="116632"/>
            <a:ext cx="4762872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SFINGOMYELINY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08720"/>
            <a:ext cx="381642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/>
              <a:t>Význam:</a:t>
            </a:r>
          </a:p>
          <a:p>
            <a:r>
              <a:rPr lang="cs-CZ" dirty="0" smtClean="0"/>
              <a:t>Základní stavební součást </a:t>
            </a:r>
            <a:r>
              <a:rPr lang="cs-CZ" dirty="0" err="1" smtClean="0"/>
              <a:t>membranózní</a:t>
            </a:r>
            <a:endParaRPr lang="cs-CZ" dirty="0" smtClean="0"/>
          </a:p>
          <a:p>
            <a:pPr marL="273050" indent="0">
              <a:spcBef>
                <a:spcPts val="0"/>
              </a:spcBef>
              <a:buNone/>
            </a:pPr>
            <a:r>
              <a:rPr lang="cs-CZ" dirty="0" smtClean="0"/>
              <a:t>myelinové pochvy, která obklopuje a elektricky izoluje mnoho axonů nervových buněk.</a:t>
            </a:r>
          </a:p>
          <a:p>
            <a:r>
              <a:rPr lang="cs-CZ" dirty="0" smtClean="0"/>
              <a:t>Je součástí i </a:t>
            </a:r>
            <a:r>
              <a:rPr lang="cs-CZ" dirty="0" err="1" smtClean="0"/>
              <a:t>biomembrán</a:t>
            </a:r>
            <a:r>
              <a:rPr lang="cs-CZ" dirty="0" smtClean="0"/>
              <a:t> společně s </a:t>
            </a:r>
            <a:r>
              <a:rPr lang="cs-CZ" dirty="0" err="1" smtClean="0"/>
              <a:t>glycerolfosfatidy</a:t>
            </a:r>
            <a:r>
              <a:rPr lang="cs-CZ" dirty="0" smtClean="0"/>
              <a:t>.</a:t>
            </a:r>
          </a:p>
          <a:p>
            <a:pPr marL="273050" indent="0">
              <a:spcBef>
                <a:spcPts val="0"/>
              </a:spcBef>
              <a:buNone/>
            </a:pPr>
            <a:r>
              <a:rPr lang="cs-CZ" dirty="0" smtClean="0"/>
              <a:t>V nich dominuje ve vnější vrstvě </a:t>
            </a:r>
            <a:r>
              <a:rPr lang="cs-CZ" dirty="0" err="1" smtClean="0"/>
              <a:t>dvojvrstvy</a:t>
            </a:r>
            <a:r>
              <a:rPr lang="cs-CZ" dirty="0" smtClean="0"/>
              <a:t> fosfolipidů. </a:t>
            </a:r>
            <a:endParaRPr lang="cs-CZ" dirty="0"/>
          </a:p>
        </p:txBody>
      </p:sp>
      <p:pic>
        <p:nvPicPr>
          <p:cNvPr id="4" name="Obrázek 3" descr="neurons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1168" y="1484784"/>
            <a:ext cx="5145328" cy="45360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23928" y="6002124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http://scientopia.org/blogs/scicurious/files/2011/05/neurons7.png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256" y="402400"/>
            <a:ext cx="4762872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SFINGOMYELINY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412776"/>
            <a:ext cx="5616624" cy="432048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s-CZ" sz="2000" b="1" dirty="0" smtClean="0"/>
              <a:t>Myelinová pochva axonů nervových buněk.</a:t>
            </a:r>
            <a:endParaRPr lang="cs-CZ" sz="2000" b="1" dirty="0"/>
          </a:p>
        </p:txBody>
      </p:sp>
      <p:pic>
        <p:nvPicPr>
          <p:cNvPr id="31746" name="Picture 2" descr="http://1.bp.blogspot.com/-Gvoes1JCsIU/UiIXjtlRPcI/AAAAAAAADk4/2cbnZchD7RM/s1600/schwann+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568619" cy="4176464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c/c1/Myelinated_neu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3140968" cy="314096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12160" y="369844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http://upload.wikimedia.org/wikipedia/commons/c/c1/Myelinated_neuron.jpg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61461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http://1.bp.blogspot.com/-Gvoes1JCsIU/</a:t>
            </a:r>
            <a:r>
              <a:rPr lang="cs-CZ" sz="1400" b="1" dirty="0" err="1" smtClean="0"/>
              <a:t>UiIXjtlRPcI</a:t>
            </a:r>
            <a:r>
              <a:rPr lang="cs-CZ" sz="1400" b="1" dirty="0" smtClean="0"/>
              <a:t>/AAAAAAAADk4/2cbnZchD7RM/s1600/</a:t>
            </a:r>
            <a:r>
              <a:rPr lang="cs-CZ" sz="1400" b="1" dirty="0" err="1" smtClean="0"/>
              <a:t>schwann</a:t>
            </a:r>
            <a:r>
              <a:rPr lang="cs-CZ" sz="1400" b="1" dirty="0" smtClean="0"/>
              <a:t>+cell.</a:t>
            </a:r>
            <a:r>
              <a:rPr lang="cs-CZ" sz="1400" b="1" dirty="0" err="1" smtClean="0"/>
              <a:t>gif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FOSFOLIPIDY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64632"/>
            <a:ext cx="4536176" cy="1752600"/>
          </a:xfrm>
        </p:spPr>
        <p:txBody>
          <a:bodyPr/>
          <a:lstStyle/>
          <a:p>
            <a:pPr marL="514350" indent="-514350" algn="l">
              <a:buClr>
                <a:srgbClr val="EBFB15"/>
              </a:buClr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</a:p>
          <a:p>
            <a:pPr marL="514350" indent="-514350" algn="l">
              <a:buClr>
                <a:srgbClr val="E4FA16"/>
              </a:buClr>
              <a:buAutoNum type="arabicPeriod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SFINGOFOSFOLIPIDY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508104" y="1484784"/>
          <a:ext cx="2642989" cy="2216700"/>
        </p:xfrm>
        <a:graphic>
          <a:graphicData uri="http://schemas.openxmlformats.org/presentationml/2006/ole">
            <p:oleObj spid="_x0000_s1027" name="ACD/3D" r:id="rId3" imgW="3657143" imgH="3067478" progId="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6203032" cy="938368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spcAft>
                <a:spcPts val="17400"/>
              </a:spcAft>
            </a:pPr>
            <a:r>
              <a:rPr lang="cs-CZ" dirty="0" smtClean="0"/>
              <a:t>Základem je (</a:t>
            </a:r>
            <a:r>
              <a:rPr lang="cs-CZ" dirty="0" err="1" smtClean="0"/>
              <a:t>sn</a:t>
            </a:r>
            <a:r>
              <a:rPr lang="cs-CZ" dirty="0" smtClean="0"/>
              <a:t>)-Glycerol-3-fosfát</a:t>
            </a:r>
          </a:p>
          <a:p>
            <a:r>
              <a:rPr lang="cs-CZ" dirty="0" smtClean="0"/>
              <a:t>Esterifikací C1 a C2 vzniká kyselina fosfatidová</a:t>
            </a:r>
          </a:p>
          <a:p>
            <a:pPr marL="273050" indent="-9525">
              <a:buNone/>
            </a:pPr>
            <a:r>
              <a:rPr lang="cs-CZ" dirty="0" smtClean="0"/>
              <a:t>(1,2-</a:t>
            </a:r>
            <a:r>
              <a:rPr lang="cs-CZ" dirty="0" err="1" smtClean="0"/>
              <a:t>diacylglycerol</a:t>
            </a:r>
            <a:r>
              <a:rPr lang="cs-CZ" dirty="0" smtClean="0"/>
              <a:t>-3-fosfát).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4788024" y="4522192"/>
            <a:ext cx="3702328" cy="2219176"/>
            <a:chOff x="4788024" y="4522192"/>
            <a:chExt cx="3702328" cy="2219176"/>
          </a:xfrm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4788024" y="4522192"/>
            <a:ext cx="3702328" cy="2219176"/>
          </p:xfrm>
          <a:graphic>
            <a:graphicData uri="http://schemas.openxmlformats.org/presentationml/2006/ole">
              <p:oleObj spid="_x0000_s1031" name="ChemSketch" r:id="rId4" imgW="2115360" imgH="1267920" progId="">
                <p:embed/>
              </p:oleObj>
            </a:graphicData>
          </a:graphic>
        </p:graphicFrame>
        <p:grpSp>
          <p:nvGrpSpPr>
            <p:cNvPr id="10" name="Skupina 9"/>
            <p:cNvGrpSpPr/>
            <p:nvPr/>
          </p:nvGrpSpPr>
          <p:grpSpPr>
            <a:xfrm>
              <a:off x="6272482" y="4965362"/>
              <a:ext cx="634217" cy="1387473"/>
              <a:chOff x="4156540" y="3080082"/>
              <a:chExt cx="634217" cy="1387473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4167662" y="308008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1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4430717" y="358413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2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4156540" y="40982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FF0000"/>
                    </a:solidFill>
                  </a:rPr>
                  <a:t>3</a:t>
                </a:r>
                <a:endParaRPr lang="cs-CZ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691680" y="1988840"/>
          <a:ext cx="2763838" cy="1812925"/>
        </p:xfrm>
        <a:graphic>
          <a:graphicData uri="http://schemas.openxmlformats.org/presentationml/2006/ole">
            <p:oleObj spid="_x0000_s1029" name="ChemSketch" r:id="rId5" imgW="1569600" imgH="1030320" progId="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2353607" y="203313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39752" y="26276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339752" y="3059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404664"/>
            <a:ext cx="6203032" cy="938368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56184"/>
          </a:xfrm>
        </p:spPr>
        <p:txBody>
          <a:bodyPr>
            <a:normAutofit/>
          </a:bodyPr>
          <a:lstStyle/>
          <a:p>
            <a:r>
              <a:rPr lang="cs-CZ" dirty="0" err="1" smtClean="0"/>
              <a:t>Fosfoacylglycerolů</a:t>
            </a:r>
            <a:r>
              <a:rPr lang="cs-CZ" dirty="0" smtClean="0"/>
              <a:t> je více typů.</a:t>
            </a:r>
          </a:p>
          <a:p>
            <a:r>
              <a:rPr lang="cs-CZ" dirty="0" smtClean="0"/>
              <a:t>Navzájem se liší skupinou </a:t>
            </a:r>
            <a:r>
              <a:rPr lang="cs-CZ" b="1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, která je </a:t>
            </a:r>
            <a:r>
              <a:rPr lang="cs-CZ" dirty="0" err="1" smtClean="0"/>
              <a:t>estericky</a:t>
            </a:r>
            <a:r>
              <a:rPr lang="cs-CZ" dirty="0" smtClean="0"/>
              <a:t> vázaná na fosfát.</a:t>
            </a:r>
            <a:endParaRPr lang="cs-CZ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7504" y="2996952"/>
          <a:ext cx="6819900" cy="2749550"/>
        </p:xfrm>
        <a:graphic>
          <a:graphicData uri="http://schemas.openxmlformats.org/presentationml/2006/ole">
            <p:oleObj spid="_x0000_s16386" name="ChemSketch" r:id="rId3" imgW="3404520" imgH="1371600" progId="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355976" y="2824480"/>
            <a:ext cx="4680520" cy="89255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 V pozici </a:t>
            </a:r>
            <a:r>
              <a:rPr lang="cs-CZ" sz="3200" b="1" dirty="0" smtClean="0">
                <a:solidFill>
                  <a:srgbClr val="002060"/>
                </a:solidFill>
              </a:rPr>
              <a:t>2 </a:t>
            </a:r>
            <a:r>
              <a:rPr lang="cs-CZ" b="1" dirty="0" smtClean="0">
                <a:solidFill>
                  <a:srgbClr val="002060"/>
                </a:solidFill>
              </a:rPr>
              <a:t>glycerolu</a:t>
            </a:r>
            <a:r>
              <a:rPr lang="cs-CZ" sz="2000" b="1" dirty="0" smtClean="0">
                <a:solidFill>
                  <a:srgbClr val="002060"/>
                </a:solidFill>
              </a:rPr>
              <a:t> se zpravidla </a:t>
            </a:r>
            <a:r>
              <a:rPr lang="cs-CZ" sz="2000" b="1" dirty="0" err="1" smtClean="0">
                <a:solidFill>
                  <a:srgbClr val="002060"/>
                </a:solidFill>
              </a:rPr>
              <a:t>estericky</a:t>
            </a:r>
            <a:r>
              <a:rPr lang="cs-CZ" sz="2000" b="1" dirty="0" smtClean="0">
                <a:solidFill>
                  <a:srgbClr val="002060"/>
                </a:solidFill>
              </a:rPr>
              <a:t> vyvazuje NENASYCENÁ FA.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5791409"/>
            <a:ext cx="5184576" cy="89255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</a:rPr>
              <a:t> V pozici </a:t>
            </a:r>
            <a:r>
              <a:rPr lang="cs-CZ" sz="3200" b="1" dirty="0" smtClean="0">
                <a:solidFill>
                  <a:srgbClr val="002060"/>
                </a:solidFill>
              </a:rPr>
              <a:t>1 </a:t>
            </a:r>
            <a:r>
              <a:rPr lang="cs-CZ" b="1" dirty="0" smtClean="0">
                <a:solidFill>
                  <a:srgbClr val="002060"/>
                </a:solidFill>
              </a:rPr>
              <a:t>glycerolu</a:t>
            </a:r>
            <a:r>
              <a:rPr lang="cs-CZ" sz="2000" b="1" dirty="0" smtClean="0">
                <a:solidFill>
                  <a:srgbClr val="002060"/>
                </a:solidFill>
              </a:rPr>
              <a:t> se zpravidla </a:t>
            </a:r>
            <a:r>
              <a:rPr lang="cs-CZ" sz="2000" b="1" dirty="0" err="1" smtClean="0">
                <a:solidFill>
                  <a:srgbClr val="002060"/>
                </a:solidFill>
              </a:rPr>
              <a:t>estericky</a:t>
            </a:r>
            <a:r>
              <a:rPr lang="cs-CZ" sz="2000" b="1" dirty="0" smtClean="0">
                <a:solidFill>
                  <a:srgbClr val="002060"/>
                </a:solidFill>
              </a:rPr>
              <a:t> vyvazuje NASYCENÁ FA.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99792" y="3789040"/>
            <a:ext cx="4320480" cy="1008112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987824" y="4869160"/>
            <a:ext cx="2808312" cy="86409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5496" y="3573016"/>
            <a:ext cx="539552" cy="504056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>
          <a:xfrm>
            <a:off x="6876256" y="620688"/>
            <a:ext cx="2088232" cy="936104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5241776" y="4005064"/>
            <a:ext cx="3002632" cy="1728192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79388" y="4294188"/>
          <a:ext cx="5359400" cy="2052637"/>
        </p:xfrm>
        <a:graphic>
          <a:graphicData uri="http://schemas.openxmlformats.org/presentationml/2006/ole">
            <p:oleObj spid="_x0000_s17416" name="ChemSketch" r:id="rId3" imgW="3310200" imgH="1267920" progId="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332656"/>
            <a:ext cx="6131024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124744"/>
            <a:ext cx="5688632" cy="30243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Fosfatidyl</a:t>
            </a:r>
            <a:r>
              <a:rPr lang="cs-CZ" b="1" dirty="0" err="1" smtClean="0"/>
              <a:t>ethanolamin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(Kefaliny )</a:t>
            </a:r>
            <a:endParaRPr lang="cs-CZ" sz="2400" b="1" dirty="0" smtClean="0"/>
          </a:p>
          <a:p>
            <a:pPr marL="512763" indent="0">
              <a:buNone/>
            </a:pPr>
            <a:r>
              <a:rPr lang="cs-CZ" dirty="0" err="1" smtClean="0"/>
              <a:t>Fosfatidyl</a:t>
            </a:r>
            <a:r>
              <a:rPr lang="cs-CZ" b="1" dirty="0" err="1" smtClean="0"/>
              <a:t>serin</a:t>
            </a:r>
            <a:r>
              <a:rPr lang="cs-CZ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(Kefaliny 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/>
              <a:t>Fosfatidyl</a:t>
            </a:r>
            <a:r>
              <a:rPr lang="cs-CZ" b="1" dirty="0" err="1" smtClean="0"/>
              <a:t>cholin</a:t>
            </a:r>
            <a:r>
              <a:rPr lang="cs-CZ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Lecithiny</a:t>
            </a:r>
            <a:r>
              <a:rPr lang="cs-CZ" sz="2400" b="1" dirty="0" smtClean="0">
                <a:solidFill>
                  <a:srgbClr val="FF0000"/>
                </a:solidFill>
              </a:rPr>
              <a:t> 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/>
              <a:t>Fosfatidyl</a:t>
            </a:r>
            <a:r>
              <a:rPr lang="cs-CZ" b="1" dirty="0" err="1" smtClean="0"/>
              <a:t>inositol</a:t>
            </a:r>
            <a:endParaRPr lang="cs-CZ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/>
              <a:t>Fosfatidyl</a:t>
            </a:r>
            <a:r>
              <a:rPr lang="cs-CZ" b="1" dirty="0" err="1" smtClean="0"/>
              <a:t>glycerol</a:t>
            </a:r>
            <a:endParaRPr lang="cs-CZ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/>
              <a:t>Difosfatidylglycerol</a:t>
            </a:r>
            <a:r>
              <a:rPr lang="cs-CZ" dirty="0" smtClean="0"/>
              <a:t> (</a:t>
            </a:r>
            <a:r>
              <a:rPr lang="cs-CZ" dirty="0" err="1" smtClean="0"/>
              <a:t>kardiolipin</a:t>
            </a:r>
            <a:r>
              <a:rPr lang="cs-CZ" dirty="0" smtClean="0"/>
              <a:t>)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899500" y="4001294"/>
          <a:ext cx="1525588" cy="1731962"/>
        </p:xfrm>
        <a:graphic>
          <a:graphicData uri="http://schemas.openxmlformats.org/presentationml/2006/ole">
            <p:oleObj spid="_x0000_s17412" name="ChemSketch" r:id="rId4" imgW="951120" imgH="1078920" progId="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326509" y="5902721"/>
          <a:ext cx="2493963" cy="719137"/>
        </p:xfrm>
        <a:graphic>
          <a:graphicData uri="http://schemas.openxmlformats.org/presentationml/2006/ole">
            <p:oleObj spid="_x0000_s17415" name="ChemSketch" r:id="rId5" imgW="1490400" imgH="429840" progId="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625649" y="4156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6876256" y="620688"/>
            <a:ext cx="2070100" cy="840849"/>
            <a:chOff x="6361460" y="1160016"/>
            <a:chExt cx="2070100" cy="840849"/>
          </a:xfrm>
          <a:noFill/>
        </p:grpSpPr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6361460" y="1160016"/>
            <a:ext cx="2070100" cy="468313"/>
          </p:xfrm>
          <a:graphic>
            <a:graphicData uri="http://schemas.openxmlformats.org/presentationml/2006/ole">
              <p:oleObj spid="_x0000_s17413" name="ChemSketch" r:id="rId6" imgW="1271160" imgH="286560" progId="">
                <p:embed/>
              </p:oleObj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6660232" y="1631533"/>
              <a:ext cx="1593706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b="1" dirty="0" err="1" smtClean="0">
                  <a:solidFill>
                    <a:srgbClr val="002060"/>
                  </a:solidFill>
                </a:rPr>
                <a:t>ethanolamin</a:t>
              </a:r>
              <a:endParaRPr lang="cs-CZ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782344" y="1585540"/>
            <a:ext cx="2093912" cy="1195388"/>
            <a:chOff x="6655496" y="1847825"/>
            <a:chExt cx="2093912" cy="1195388"/>
          </a:xfrm>
        </p:grpSpPr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6655496" y="1847825"/>
            <a:ext cx="2093912" cy="1195388"/>
          </p:xfrm>
          <a:graphic>
            <a:graphicData uri="http://schemas.openxmlformats.org/presentationml/2006/ole">
              <p:oleObj spid="_x0000_s17414" name="ChemSketch" r:id="rId7" imgW="1280160" imgH="728640" progId="">
                <p:embed/>
              </p:oleObj>
            </a:graphicData>
          </a:graphic>
        </p:graphicFrame>
        <p:sp>
          <p:nvSpPr>
            <p:cNvPr id="14" name="TextovéPole 13"/>
            <p:cNvSpPr txBox="1"/>
            <p:nvPr/>
          </p:nvSpPr>
          <p:spPr>
            <a:xfrm>
              <a:off x="6713015" y="2627620"/>
              <a:ext cx="739305" cy="369332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002060"/>
                  </a:solidFill>
                </a:rPr>
                <a:t>serin</a:t>
              </a:r>
              <a:endParaRPr lang="cs-CZ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632004" y="2636912"/>
            <a:ext cx="2476500" cy="1257300"/>
            <a:chOff x="6423025" y="3068638"/>
            <a:chExt cx="2476500" cy="1257300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6423025" y="3068638"/>
            <a:ext cx="2476500" cy="1257300"/>
          </p:xfrm>
          <a:graphic>
            <a:graphicData uri="http://schemas.openxmlformats.org/presentationml/2006/ole">
              <p:oleObj spid="_x0000_s17410" name="ChemSketch" r:id="rId8" imgW="1548360" imgH="786240" progId="">
                <p:embed/>
              </p:oleObj>
            </a:graphicData>
          </a:graphic>
        </p:graphicFrame>
        <p:sp>
          <p:nvSpPr>
            <p:cNvPr id="15" name="TextovéPole 14"/>
            <p:cNvSpPr txBox="1"/>
            <p:nvPr/>
          </p:nvSpPr>
          <p:spPr>
            <a:xfrm>
              <a:off x="7081439" y="3954207"/>
              <a:ext cx="881973" cy="369332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002060"/>
                  </a:solidFill>
                </a:rPr>
                <a:t>cholin</a:t>
              </a:r>
              <a:endParaRPr lang="cs-CZ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7092903" y="5037891"/>
            <a:ext cx="1029193" cy="369332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inositol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60113" y="6300028"/>
            <a:ext cx="1037015" cy="369332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glycerol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7544" y="6156012"/>
            <a:ext cx="2064861" cy="369332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fosfatidylglycerol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644008" y="1556792"/>
            <a:ext cx="2376264" cy="1296144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6444208" y="2564904"/>
            <a:ext cx="2699792" cy="1368152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6228184" y="5877272"/>
            <a:ext cx="2749561" cy="883746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0" y="4149080"/>
            <a:ext cx="5508104" cy="2520280"/>
          </a:xfrm>
          <a:prstGeom prst="roundRect">
            <a:avLst/>
          </a:prstGeom>
          <a:solidFill>
            <a:srgbClr val="00206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7653536" y="88954"/>
            <a:ext cx="539552" cy="50405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5709320" cy="5112568"/>
          </a:xfrm>
        </p:spPr>
        <p:txBody>
          <a:bodyPr/>
          <a:lstStyle/>
          <a:p>
            <a:r>
              <a:rPr lang="cs-CZ" dirty="0" smtClean="0"/>
              <a:t>Charakteristický je </a:t>
            </a:r>
            <a:r>
              <a:rPr lang="cs-CZ" b="1" u="sng" cap="all" dirty="0" smtClean="0">
                <a:solidFill>
                  <a:srgbClr val="002060"/>
                </a:solidFill>
              </a:rPr>
              <a:t>amfipatický</a:t>
            </a:r>
            <a:r>
              <a:rPr lang="cs-CZ" dirty="0" smtClean="0"/>
              <a:t> charakter. V rámci molekuly se vyskytují dvě zcela jasně odlišitelné oblasti </a:t>
            </a:r>
            <a:r>
              <a:rPr lang="cs-CZ" b="1" dirty="0" smtClean="0">
                <a:solidFill>
                  <a:srgbClr val="002060"/>
                </a:solidFill>
              </a:rPr>
              <a:t>HYDROFOBNÍ </a:t>
            </a:r>
            <a:r>
              <a:rPr lang="cs-CZ" dirty="0" smtClean="0"/>
              <a:t>a </a:t>
            </a:r>
            <a:r>
              <a:rPr lang="cs-CZ" b="1" dirty="0" smtClean="0">
                <a:solidFill>
                  <a:srgbClr val="002060"/>
                </a:solidFill>
              </a:rPr>
              <a:t>HYDROFILNÍ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Hydrofobní (</a:t>
            </a:r>
            <a:r>
              <a:rPr lang="cs-CZ" dirty="0" err="1" smtClean="0"/>
              <a:t>neionizovatelná</a:t>
            </a:r>
            <a:r>
              <a:rPr lang="cs-CZ" dirty="0" smtClean="0"/>
              <a:t> nepolární) část je reprezentovaná zbytky mastných kyselin</a:t>
            </a:r>
          </a:p>
          <a:p>
            <a:r>
              <a:rPr lang="cs-CZ" dirty="0" smtClean="0"/>
              <a:t>Hydrofilní (</a:t>
            </a:r>
            <a:r>
              <a:rPr lang="cs-CZ" dirty="0" err="1" smtClean="0"/>
              <a:t>ionizovatelná</a:t>
            </a:r>
            <a:r>
              <a:rPr lang="cs-CZ" dirty="0" smtClean="0"/>
              <a:t>  polární) část je reprezentovaná glycerolem, fosfátem a jedním typem navázané funkční skupiny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474408"/>
            <a:ext cx="6347048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  <a:endParaRPr lang="cs-CZ" u="sng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728202" y="1124744"/>
          <a:ext cx="2308294" cy="5040560"/>
        </p:xfrm>
        <a:graphic>
          <a:graphicData uri="http://schemas.openxmlformats.org/presentationml/2006/ole">
            <p:oleObj spid="_x0000_s18433" name="ACD/3D" r:id="rId3" imgW="2247619" imgH="4904762" progId="">
              <p:embed/>
            </p:oleObj>
          </a:graphicData>
        </a:graphic>
      </p:graphicFrame>
      <p:cxnSp>
        <p:nvCxnSpPr>
          <p:cNvPr id="8" name="Přímá spojovací čára 7"/>
          <p:cNvCxnSpPr/>
          <p:nvPr/>
        </p:nvCxnSpPr>
        <p:spPr>
          <a:xfrm>
            <a:off x="6048672" y="3284984"/>
            <a:ext cx="27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6588224" y="1124744"/>
            <a:ext cx="0" cy="216024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6588224" y="3284984"/>
            <a:ext cx="0" cy="28803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76256" y="6095037"/>
            <a:ext cx="2016224" cy="646331"/>
          </a:xfrm>
          <a:prstGeom prst="rect">
            <a:avLst/>
          </a:prstGeom>
          <a:solidFill>
            <a:srgbClr val="00206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Hydrofobní část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„ocas“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04248" y="404664"/>
            <a:ext cx="2016224" cy="646331"/>
          </a:xfrm>
          <a:prstGeom prst="rect">
            <a:avLst/>
          </a:prstGeom>
          <a:solidFill>
            <a:srgbClr val="00206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Hydrofilní část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„hlava“</a:t>
            </a:r>
            <a:endParaRPr lang="cs-CZ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7220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Fosfatidylcholin</a:t>
            </a:r>
            <a:r>
              <a:rPr lang="cs-CZ" dirty="0" smtClean="0"/>
              <a:t> – nejhojnější fosfolipid živočichů a rostlin (cca 50% všech </a:t>
            </a:r>
            <a:r>
              <a:rPr lang="cs-CZ" dirty="0" err="1" smtClean="0"/>
              <a:t>fosfoacylglycerolů</a:t>
            </a:r>
            <a:r>
              <a:rPr lang="cs-CZ" dirty="0" smtClean="0"/>
              <a:t>).</a:t>
            </a:r>
          </a:p>
          <a:p>
            <a:r>
              <a:rPr lang="cs-CZ" dirty="0" smtClean="0"/>
              <a:t>Hlavní stavební složka </a:t>
            </a:r>
            <a:r>
              <a:rPr lang="cs-CZ" dirty="0" err="1" smtClean="0"/>
              <a:t>biomembrán</a:t>
            </a:r>
            <a:r>
              <a:rPr lang="cs-CZ" dirty="0" smtClean="0"/>
              <a:t>.</a:t>
            </a:r>
          </a:p>
          <a:p>
            <a:r>
              <a:rPr lang="cs-CZ" dirty="0" smtClean="0"/>
              <a:t>Hojný v nervové a mozkové tkáni, patří k hlavním fosfolipidům v plazmě.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6203032" cy="86636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FOSFOACYLGLYCEROLY</a:t>
            </a:r>
            <a:endParaRPr lang="cs-CZ" u="sng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95536" y="3163664"/>
          <a:ext cx="8359775" cy="2641600"/>
        </p:xfrm>
        <a:graphic>
          <a:graphicData uri="http://schemas.openxmlformats.org/presentationml/2006/ole">
            <p:oleObj spid="_x0000_s21506" name="ChemSketch" r:id="rId3" imgW="4873680" imgH="1539360" progId="">
              <p:embed/>
            </p:oleObj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223810" y="3127113"/>
            <a:ext cx="2520280" cy="1512168"/>
          </a:xfrm>
          <a:prstGeom prst="round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802243" y="3140968"/>
            <a:ext cx="1080120" cy="1512168"/>
          </a:xfrm>
          <a:prstGeom prst="round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940516" y="3645024"/>
            <a:ext cx="864096" cy="1512168"/>
          </a:xfrm>
          <a:prstGeom prst="round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60032" y="4149080"/>
            <a:ext cx="3960440" cy="1656184"/>
          </a:xfrm>
          <a:prstGeom prst="round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43608" y="4725144"/>
            <a:ext cx="936104" cy="369332"/>
          </a:xfrm>
          <a:prstGeom prst="rect">
            <a:avLst/>
          </a:prstGeom>
          <a:solidFill>
            <a:srgbClr val="002060">
              <a:alpha val="20000"/>
            </a:srgb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cholin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4725144"/>
            <a:ext cx="864096" cy="369332"/>
          </a:xfrm>
          <a:prstGeom prst="rect">
            <a:avLst/>
          </a:prstGeom>
          <a:solidFill>
            <a:srgbClr val="002060">
              <a:alpha val="20000"/>
            </a:srgb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fosfát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07904" y="5219908"/>
            <a:ext cx="1080120" cy="369332"/>
          </a:xfrm>
          <a:prstGeom prst="rect">
            <a:avLst/>
          </a:prstGeom>
          <a:solidFill>
            <a:srgbClr val="002060">
              <a:alpha val="20000"/>
            </a:srgb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glycerol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6095037"/>
            <a:ext cx="3171959" cy="646331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zbytky Vyšších mastných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karboxylových kyseliny(FA)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24690" y="2996952"/>
            <a:ext cx="5167389" cy="30268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364088" y="3933056"/>
            <a:ext cx="3600400" cy="2082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691680" y="6093296"/>
            <a:ext cx="2016224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Hydrofilní hlava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84168" y="3477861"/>
            <a:ext cx="2016224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Hydrofobní ocas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7067128" cy="938368"/>
          </a:xfrm>
        </p:spPr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BIOLOGICKÁ MEMBRÁNA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Vnější membrána ohraničující buňku - </a:t>
            </a:r>
            <a:r>
              <a:rPr lang="cs-CZ" b="1" dirty="0" smtClean="0"/>
              <a:t>plazmatická membrána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Uvnitř buněk ohraničuje jednotlivé buněčné organely. Vytváří funkčně oddělené, na sobě však závislé prostory – </a:t>
            </a:r>
            <a:r>
              <a:rPr lang="cs-CZ" b="1" dirty="0" err="1" smtClean="0"/>
              <a:t>kompartmenty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Základem </a:t>
            </a:r>
            <a:r>
              <a:rPr lang="cs-CZ" dirty="0" err="1" smtClean="0"/>
              <a:t>biomembrány</a:t>
            </a:r>
            <a:r>
              <a:rPr lang="cs-CZ" dirty="0" smtClean="0"/>
              <a:t> je lipoidní složka (</a:t>
            </a:r>
            <a:r>
              <a:rPr lang="cs-CZ" dirty="0" err="1" smtClean="0"/>
              <a:t>fosfatidylcholiny</a:t>
            </a:r>
            <a:r>
              <a:rPr lang="cs-CZ" dirty="0" smtClean="0"/>
              <a:t>, </a:t>
            </a:r>
            <a:r>
              <a:rPr lang="cs-CZ" dirty="0" err="1" smtClean="0"/>
              <a:t>fosfatidylethanolaminy</a:t>
            </a:r>
            <a:r>
              <a:rPr lang="cs-CZ" dirty="0" smtClean="0"/>
              <a:t>, </a:t>
            </a:r>
            <a:r>
              <a:rPr lang="cs-CZ" dirty="0" err="1" smtClean="0"/>
              <a:t>bisfosfatidylglyceroly</a:t>
            </a:r>
            <a:r>
              <a:rPr lang="cs-CZ" dirty="0" smtClean="0"/>
              <a:t>, </a:t>
            </a:r>
            <a:r>
              <a:rPr lang="cs-CZ" dirty="0" err="1" smtClean="0"/>
              <a:t>fosfoinositoly</a:t>
            </a:r>
            <a:r>
              <a:rPr lang="cs-CZ" dirty="0" smtClean="0"/>
              <a:t>, </a:t>
            </a:r>
            <a:r>
              <a:rPr lang="cs-CZ" dirty="0" err="1" smtClean="0"/>
              <a:t>sfingomyeliny</a:t>
            </a:r>
            <a:r>
              <a:rPr lang="cs-CZ" dirty="0" smtClean="0"/>
              <a:t> a steroly).</a:t>
            </a:r>
          </a:p>
          <a:p>
            <a:r>
              <a:rPr lang="cs-CZ" dirty="0" smtClean="0"/>
              <a:t>Další složky jsou biologicky aktivní proteiny – enzymy, receptory, přenašeče.</a:t>
            </a:r>
          </a:p>
          <a:p>
            <a:r>
              <a:rPr lang="cs-CZ" dirty="0" smtClean="0"/>
              <a:t>Stavební složky vytvářejí tzv. </a:t>
            </a:r>
            <a:r>
              <a:rPr lang="cs-CZ" b="1" u="sng" dirty="0" smtClean="0">
                <a:solidFill>
                  <a:srgbClr val="FF0000"/>
                </a:solidFill>
              </a:rPr>
              <a:t>tekutou (fluidní) mozaiku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1215</TotalTime>
  <Words>861</Words>
  <Application>Microsoft Office PowerPoint</Application>
  <PresentationFormat>Předvádění na obrazovce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Tok</vt:lpstr>
      <vt:lpstr>ACD/3D</vt:lpstr>
      <vt:lpstr>ChemSketch</vt:lpstr>
      <vt:lpstr>Snímek 1</vt:lpstr>
      <vt:lpstr>LIPIDY</vt:lpstr>
      <vt:lpstr>FOSFOLIPIDY</vt:lpstr>
      <vt:lpstr>FOSFOACYLGLYCEROLY</vt:lpstr>
      <vt:lpstr>FOSFOACYLGLYCEROLY</vt:lpstr>
      <vt:lpstr>FOSFOACYLGLYCEROLY</vt:lpstr>
      <vt:lpstr>FOSFOACYLGLYCEROLY</vt:lpstr>
      <vt:lpstr>FOSFOACYLGLYCEROLY</vt:lpstr>
      <vt:lpstr>BIOLOGICKÁ MEMBRÁNA</vt:lpstr>
      <vt:lpstr>PLAZMATICKÁ MEMBRÁNA</vt:lpstr>
      <vt:lpstr>PLAZMATICKÁ MEMBRÁNA</vt:lpstr>
      <vt:lpstr>PLAZMATICKÁ MEMBRÁNA</vt:lpstr>
      <vt:lpstr>PLAZMATICKÁ MEMBRÁNA</vt:lpstr>
      <vt:lpstr>PLAZMATICKÁ MEMBRÁNA</vt:lpstr>
      <vt:lpstr>PLAZMATICKÁ MEMBRÁNA</vt:lpstr>
      <vt:lpstr>PLAZMATICKÁ MEMBRÁNA</vt:lpstr>
      <vt:lpstr>Plazmalogeny</vt:lpstr>
      <vt:lpstr>SFINGOFOSFOLIPIDY</vt:lpstr>
      <vt:lpstr>SFINGOMYELINY</vt:lpstr>
      <vt:lpstr>SFINGOMYELINY</vt:lpstr>
      <vt:lpstr>SFINGOMYELINY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LIPIDY</dc:title>
  <dc:creator>ucitel</dc:creator>
  <cp:lastModifiedBy>Dell</cp:lastModifiedBy>
  <cp:revision>14</cp:revision>
  <dcterms:created xsi:type="dcterms:W3CDTF">2014-01-31T08:50:35Z</dcterms:created>
  <dcterms:modified xsi:type="dcterms:W3CDTF">2014-09-26T12:54:32Z</dcterms:modified>
</cp:coreProperties>
</file>