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5" r:id="rId2"/>
    <p:sldId id="257" r:id="rId3"/>
    <p:sldId id="258" r:id="rId4"/>
    <p:sldId id="259" r:id="rId5"/>
    <p:sldId id="260" r:id="rId6"/>
    <p:sldId id="261" r:id="rId7"/>
    <p:sldId id="276" r:id="rId8"/>
    <p:sldId id="262" r:id="rId9"/>
    <p:sldId id="263" r:id="rId10"/>
    <p:sldId id="264" r:id="rId11"/>
    <p:sldId id="265" r:id="rId12"/>
    <p:sldId id="266" r:id="rId13"/>
    <p:sldId id="269" r:id="rId14"/>
    <p:sldId id="267" r:id="rId15"/>
    <p:sldId id="268" r:id="rId16"/>
    <p:sldId id="271" r:id="rId17"/>
    <p:sldId id="270" r:id="rId18"/>
    <p:sldId id="272" r:id="rId19"/>
    <p:sldId id="274" r:id="rId20"/>
    <p:sldId id="273" r:id="rId21"/>
    <p:sldId id="275" r:id="rId22"/>
    <p:sldId id="282" r:id="rId23"/>
    <p:sldId id="277" r:id="rId24"/>
    <p:sldId id="283" r:id="rId25"/>
    <p:sldId id="281" r:id="rId26"/>
    <p:sldId id="278" r:id="rId27"/>
    <p:sldId id="279" r:id="rId28"/>
    <p:sldId id="284" r:id="rId29"/>
    <p:sldId id="280" r:id="rId30"/>
  </p:sldIdLst>
  <p:sldSz cx="9144000" cy="6858000" type="screen4x3"/>
  <p:notesSz cx="7099300" cy="102346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84E427A-3D55-4303-BF80-6455036E1DE7}" styleName="Styl s motivem 1 – zvýraznění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47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png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47.wmf"/><Relationship Id="rId1" Type="http://schemas.openxmlformats.org/officeDocument/2006/relationships/image" Target="../media/image46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9.wmf"/><Relationship Id="rId1" Type="http://schemas.openxmlformats.org/officeDocument/2006/relationships/image" Target="../media/image48.png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image" Target="../media/image7.wmf"/><Relationship Id="rId7" Type="http://schemas.openxmlformats.org/officeDocument/2006/relationships/image" Target="../media/image11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6" Type="http://schemas.openxmlformats.org/officeDocument/2006/relationships/image" Target="../media/image10.wmf"/><Relationship Id="rId5" Type="http://schemas.openxmlformats.org/officeDocument/2006/relationships/image" Target="../media/image9.wmf"/><Relationship Id="rId10" Type="http://schemas.openxmlformats.org/officeDocument/2006/relationships/image" Target="../media/image14.wmf"/><Relationship Id="rId4" Type="http://schemas.openxmlformats.org/officeDocument/2006/relationships/image" Target="../media/image8.wmf"/><Relationship Id="rId9" Type="http://schemas.openxmlformats.org/officeDocument/2006/relationships/image" Target="../media/image13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image" Target="../media/image15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25.wmf"/><Relationship Id="rId3" Type="http://schemas.openxmlformats.org/officeDocument/2006/relationships/image" Target="../media/image20.wmf"/><Relationship Id="rId7" Type="http://schemas.openxmlformats.org/officeDocument/2006/relationships/image" Target="../media/image24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Relationship Id="rId6" Type="http://schemas.openxmlformats.org/officeDocument/2006/relationships/image" Target="../media/image23.wmf"/><Relationship Id="rId5" Type="http://schemas.openxmlformats.org/officeDocument/2006/relationships/image" Target="../media/image22.wmf"/><Relationship Id="rId10" Type="http://schemas.openxmlformats.org/officeDocument/2006/relationships/image" Target="../media/image27.wmf"/><Relationship Id="rId4" Type="http://schemas.openxmlformats.org/officeDocument/2006/relationships/image" Target="../media/image21.wmf"/><Relationship Id="rId9" Type="http://schemas.openxmlformats.org/officeDocument/2006/relationships/image" Target="../media/image26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8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9.w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37.wmf"/><Relationship Id="rId13" Type="http://schemas.openxmlformats.org/officeDocument/2006/relationships/image" Target="../media/image42.wmf"/><Relationship Id="rId3" Type="http://schemas.openxmlformats.org/officeDocument/2006/relationships/image" Target="../media/image32.wmf"/><Relationship Id="rId7" Type="http://schemas.openxmlformats.org/officeDocument/2006/relationships/image" Target="../media/image36.wmf"/><Relationship Id="rId12" Type="http://schemas.openxmlformats.org/officeDocument/2006/relationships/image" Target="../media/image41.wmf"/><Relationship Id="rId2" Type="http://schemas.openxmlformats.org/officeDocument/2006/relationships/image" Target="../media/image31.wmf"/><Relationship Id="rId1" Type="http://schemas.openxmlformats.org/officeDocument/2006/relationships/image" Target="../media/image30.wmf"/><Relationship Id="rId6" Type="http://schemas.openxmlformats.org/officeDocument/2006/relationships/image" Target="../media/image35.wmf"/><Relationship Id="rId11" Type="http://schemas.openxmlformats.org/officeDocument/2006/relationships/image" Target="../media/image40.wmf"/><Relationship Id="rId5" Type="http://schemas.openxmlformats.org/officeDocument/2006/relationships/image" Target="../media/image34.wmf"/><Relationship Id="rId10" Type="http://schemas.openxmlformats.org/officeDocument/2006/relationships/image" Target="../media/image39.wmf"/><Relationship Id="rId4" Type="http://schemas.openxmlformats.org/officeDocument/2006/relationships/image" Target="../media/image33.wmf"/><Relationship Id="rId9" Type="http://schemas.openxmlformats.org/officeDocument/2006/relationships/image" Target="../media/image38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44.wmf"/><Relationship Id="rId1" Type="http://schemas.openxmlformats.org/officeDocument/2006/relationships/image" Target="../media/image43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45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56356-AA95-4D9D-AAFF-31F1A6DE404A}" type="datetimeFigureOut">
              <a:rPr lang="cs-CZ" smtClean="0"/>
              <a:pPr/>
              <a:t>7.12.2017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66511-6C66-4F5C-B587-B725D92216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56356-AA95-4D9D-AAFF-31F1A6DE404A}" type="datetimeFigureOut">
              <a:rPr lang="cs-CZ" smtClean="0"/>
              <a:pPr/>
              <a:t>7.12.2017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66511-6C66-4F5C-B587-B725D92216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56356-AA95-4D9D-AAFF-31F1A6DE404A}" type="datetimeFigureOut">
              <a:rPr lang="cs-CZ" smtClean="0"/>
              <a:pPr/>
              <a:t>7.12.2017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66511-6C66-4F5C-B587-B725D92216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56356-AA95-4D9D-AAFF-31F1A6DE404A}" type="datetimeFigureOut">
              <a:rPr lang="cs-CZ" smtClean="0"/>
              <a:pPr/>
              <a:t>7.12.2017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66511-6C66-4F5C-B587-B725D92216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56356-AA95-4D9D-AAFF-31F1A6DE404A}" type="datetimeFigureOut">
              <a:rPr lang="cs-CZ" smtClean="0"/>
              <a:pPr/>
              <a:t>7.12.2017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66511-6C66-4F5C-B587-B725D92216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56356-AA95-4D9D-AAFF-31F1A6DE404A}" type="datetimeFigureOut">
              <a:rPr lang="cs-CZ" smtClean="0"/>
              <a:pPr/>
              <a:t>7.12.2017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66511-6C66-4F5C-B587-B725D92216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56356-AA95-4D9D-AAFF-31F1A6DE404A}" type="datetimeFigureOut">
              <a:rPr lang="cs-CZ" smtClean="0"/>
              <a:pPr/>
              <a:t>7.12.2017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66511-6C66-4F5C-B587-B725D92216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56356-AA95-4D9D-AAFF-31F1A6DE404A}" type="datetimeFigureOut">
              <a:rPr lang="cs-CZ" smtClean="0"/>
              <a:pPr/>
              <a:t>7.12.2017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66511-6C66-4F5C-B587-B725D92216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56356-AA95-4D9D-AAFF-31F1A6DE404A}" type="datetimeFigureOut">
              <a:rPr lang="cs-CZ" smtClean="0"/>
              <a:pPr/>
              <a:t>7.12.2017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66511-6C66-4F5C-B587-B725D92216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56356-AA95-4D9D-AAFF-31F1A6DE404A}" type="datetimeFigureOut">
              <a:rPr lang="cs-CZ" smtClean="0"/>
              <a:pPr/>
              <a:t>7.12.2017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66511-6C66-4F5C-B587-B725D92216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56356-AA95-4D9D-AAFF-31F1A6DE404A}" type="datetimeFigureOut">
              <a:rPr lang="cs-CZ" smtClean="0"/>
              <a:pPr/>
              <a:t>7.12.2017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9B366511-6C66-4F5C-B587-B725D922169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D156356-AA95-4D9D-AAFF-31F1A6DE404A}" type="datetimeFigureOut">
              <a:rPr lang="cs-CZ" smtClean="0"/>
              <a:pPr/>
              <a:t>7.12.2017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B366511-6C66-4F5C-B587-B725D9221699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5.bin"/><Relationship Id="rId13" Type="http://schemas.openxmlformats.org/officeDocument/2006/relationships/oleObject" Target="../embeddings/oleObject40.bin"/><Relationship Id="rId3" Type="http://schemas.openxmlformats.org/officeDocument/2006/relationships/oleObject" Target="../embeddings/oleObject30.bin"/><Relationship Id="rId7" Type="http://schemas.openxmlformats.org/officeDocument/2006/relationships/oleObject" Target="../embeddings/oleObject34.bin"/><Relationship Id="rId12" Type="http://schemas.openxmlformats.org/officeDocument/2006/relationships/oleObject" Target="../embeddings/oleObject3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33.bin"/><Relationship Id="rId11" Type="http://schemas.openxmlformats.org/officeDocument/2006/relationships/oleObject" Target="../embeddings/oleObject38.bin"/><Relationship Id="rId5" Type="http://schemas.openxmlformats.org/officeDocument/2006/relationships/oleObject" Target="../embeddings/oleObject32.bin"/><Relationship Id="rId15" Type="http://schemas.openxmlformats.org/officeDocument/2006/relationships/oleObject" Target="../embeddings/oleObject42.bin"/><Relationship Id="rId10" Type="http://schemas.openxmlformats.org/officeDocument/2006/relationships/oleObject" Target="../embeddings/oleObject37.bin"/><Relationship Id="rId4" Type="http://schemas.openxmlformats.org/officeDocument/2006/relationships/oleObject" Target="../embeddings/oleObject31.bin"/><Relationship Id="rId9" Type="http://schemas.openxmlformats.org/officeDocument/2006/relationships/oleObject" Target="../embeddings/oleObject36.bin"/><Relationship Id="rId14" Type="http://schemas.openxmlformats.org/officeDocument/2006/relationships/oleObject" Target="../embeddings/oleObject41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oleObject" Target="../embeddings/oleObject44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oleObject" Target="../embeddings/oleObject47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4" Type="http://schemas.openxmlformats.org/officeDocument/2006/relationships/oleObject" Target="../embeddings/oleObject49.bin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0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1.jpeg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3.jpeg"/><Relationship Id="rId2" Type="http://schemas.openxmlformats.org/officeDocument/2006/relationships/image" Target="../media/image52.jpeg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5.jpeg"/><Relationship Id="rId2" Type="http://schemas.openxmlformats.org/officeDocument/2006/relationships/image" Target="../media/image5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6.jpe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.bin"/><Relationship Id="rId13" Type="http://schemas.openxmlformats.org/officeDocument/2006/relationships/oleObject" Target="../embeddings/oleObject13.bin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7.bin"/><Relationship Id="rId12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6.bin"/><Relationship Id="rId11" Type="http://schemas.openxmlformats.org/officeDocument/2006/relationships/oleObject" Target="../embeddings/oleObject11.bin"/><Relationship Id="rId5" Type="http://schemas.openxmlformats.org/officeDocument/2006/relationships/oleObject" Target="../embeddings/oleObject5.bin"/><Relationship Id="rId15" Type="http://schemas.openxmlformats.org/officeDocument/2006/relationships/oleObject" Target="../embeddings/oleObject15.bin"/><Relationship Id="rId10" Type="http://schemas.openxmlformats.org/officeDocument/2006/relationships/oleObject" Target="../embeddings/oleObject10.bin"/><Relationship Id="rId4" Type="http://schemas.openxmlformats.org/officeDocument/2006/relationships/oleObject" Target="../embeddings/oleObject4.bin"/><Relationship Id="rId9" Type="http://schemas.openxmlformats.org/officeDocument/2006/relationships/oleObject" Target="../embeddings/oleObject9.bin"/><Relationship Id="rId14" Type="http://schemas.openxmlformats.org/officeDocument/2006/relationships/oleObject" Target="../embeddings/oleObject14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17.bin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3.bin"/><Relationship Id="rId3" Type="http://schemas.openxmlformats.org/officeDocument/2006/relationships/oleObject" Target="../embeddings/oleObject18.bin"/><Relationship Id="rId7" Type="http://schemas.openxmlformats.org/officeDocument/2006/relationships/oleObject" Target="../embeddings/oleObject22.bin"/><Relationship Id="rId12" Type="http://schemas.openxmlformats.org/officeDocument/2006/relationships/oleObject" Target="../embeddings/oleObject2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21.bin"/><Relationship Id="rId11" Type="http://schemas.openxmlformats.org/officeDocument/2006/relationships/oleObject" Target="../embeddings/oleObject26.bin"/><Relationship Id="rId5" Type="http://schemas.openxmlformats.org/officeDocument/2006/relationships/oleObject" Target="../embeddings/oleObject20.bin"/><Relationship Id="rId10" Type="http://schemas.openxmlformats.org/officeDocument/2006/relationships/oleObject" Target="../embeddings/oleObject25.bin"/><Relationship Id="rId4" Type="http://schemas.openxmlformats.org/officeDocument/2006/relationships/oleObject" Target="../embeddings/oleObject19.bin"/><Relationship Id="rId9" Type="http://schemas.openxmlformats.org/officeDocument/2006/relationships/oleObject" Target="../embeddings/oleObject24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obrázek 1" descr="c:\Temp\Rar$DR07.770\Zakladni_logolink_OPVK (ESF, EU, MSMT, OP VK)\01_Zakladni_logolink_horizontalni_cz\OPVK_hor_zakladni_logolink_RGB_cz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8638" y="5397500"/>
            <a:ext cx="5762625" cy="125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611188" y="4365625"/>
            <a:ext cx="7921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200"/>
              <a:t>Materiály jsou určeny pro bezplatné používání pro potřeby výuky a vzdělávání na všech typech škol a školských zařízení. Jakékoliv další využití podléhá autorskému zákonu. </a:t>
            </a:r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6300788" y="333375"/>
            <a:ext cx="2374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cs-CZ" sz="1400"/>
              <a:t>projekt GML Brno Docens</a:t>
            </a:r>
          </a:p>
        </p:txBody>
      </p:sp>
      <p:sp>
        <p:nvSpPr>
          <p:cNvPr id="2055" name="Text Box 7"/>
          <p:cNvSpPr txBox="1">
            <a:spLocks noChangeArrowheads="1"/>
          </p:cNvSpPr>
          <p:nvPr/>
        </p:nvSpPr>
        <p:spPr bwMode="auto">
          <a:xfrm>
            <a:off x="1403350" y="765175"/>
            <a:ext cx="576103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cs-CZ" b="1" dirty="0"/>
              <a:t>DUM č. </a:t>
            </a:r>
            <a:r>
              <a:rPr lang="cs-CZ" b="1" smtClean="0"/>
              <a:t>9 </a:t>
            </a:r>
            <a:r>
              <a:rPr lang="cs-CZ" b="1" dirty="0"/>
              <a:t>v sadě</a:t>
            </a:r>
          </a:p>
          <a:p>
            <a:pPr algn="ctr"/>
            <a:r>
              <a:rPr lang="cs-CZ" b="1" dirty="0"/>
              <a:t>22. Ch-1 </a:t>
            </a:r>
            <a:r>
              <a:rPr lang="pl-PL" b="1" dirty="0"/>
              <a:t>Biochemie</a:t>
            </a:r>
            <a:r>
              <a:rPr lang="cs-CZ" dirty="0"/>
              <a:t> </a:t>
            </a:r>
          </a:p>
        </p:txBody>
      </p:sp>
      <p:sp>
        <p:nvSpPr>
          <p:cNvPr id="2056" name="Text Box 8"/>
          <p:cNvSpPr txBox="1">
            <a:spLocks noChangeArrowheads="1"/>
          </p:cNvSpPr>
          <p:nvPr/>
        </p:nvSpPr>
        <p:spPr bwMode="auto">
          <a:xfrm>
            <a:off x="755650" y="1773238"/>
            <a:ext cx="7632700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1400" dirty="0"/>
              <a:t>Autor: Martin Krejčí</a:t>
            </a:r>
          </a:p>
          <a:p>
            <a:endParaRPr lang="cs-CZ" sz="1400" dirty="0"/>
          </a:p>
          <a:p>
            <a:r>
              <a:rPr lang="cs-CZ" sz="1400" dirty="0"/>
              <a:t>Datum: 30. 6. 2014</a:t>
            </a:r>
          </a:p>
          <a:p>
            <a:endParaRPr lang="cs-CZ" sz="1400" dirty="0"/>
          </a:p>
          <a:p>
            <a:r>
              <a:rPr lang="cs-CZ" sz="1400" dirty="0"/>
              <a:t>Ročník: 6. ročník šestiletého </a:t>
            </a:r>
            <a:r>
              <a:rPr lang="cs-CZ" sz="1400" dirty="0" smtClean="0"/>
              <a:t>studia, 8. ročník osmiletého studia, 4. ročník čtyřletého studia</a:t>
            </a:r>
            <a:endParaRPr lang="cs-CZ" sz="1400" dirty="0"/>
          </a:p>
          <a:p>
            <a:endParaRPr lang="cs-CZ" sz="1400" dirty="0"/>
          </a:p>
          <a:p>
            <a:r>
              <a:rPr lang="cs-CZ" sz="1400" dirty="0"/>
              <a:t>Anotace DUM: </a:t>
            </a:r>
            <a:r>
              <a:rPr lang="cs-CZ" sz="1400" dirty="0" smtClean="0"/>
              <a:t>Jednoduché lipidy – </a:t>
            </a:r>
            <a:r>
              <a:rPr lang="cs-CZ" sz="1400" dirty="0" err="1" smtClean="0"/>
              <a:t>acylglyceroly</a:t>
            </a:r>
            <a:r>
              <a:rPr lang="cs-CZ" sz="1400" dirty="0" smtClean="0"/>
              <a:t> + </a:t>
            </a:r>
            <a:r>
              <a:rPr lang="cs-CZ" sz="1400" dirty="0" err="1" smtClean="0"/>
              <a:t>ceridy</a:t>
            </a:r>
            <a:r>
              <a:rPr lang="cs-CZ" sz="1400" dirty="0" smtClean="0"/>
              <a:t> </a:t>
            </a:r>
            <a:r>
              <a:rPr lang="cs-CZ" sz="1400" smtClean="0"/>
              <a:t>(vosky)</a:t>
            </a:r>
            <a:endParaRPr lang="cs-CZ" sz="1400" dirty="0"/>
          </a:p>
          <a:p>
            <a:r>
              <a:rPr lang="cs-CZ" sz="1400" dirty="0"/>
              <a:t> </a:t>
            </a:r>
          </a:p>
          <a:p>
            <a:endParaRPr lang="cs-CZ" sz="1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4136"/>
            <a:ext cx="8229600" cy="2588920"/>
          </a:xfrm>
        </p:spPr>
        <p:txBody>
          <a:bodyPr/>
          <a:lstStyle/>
          <a:p>
            <a:r>
              <a:rPr lang="cs-CZ" dirty="0" smtClean="0"/>
              <a:t>V potravinářství se pro ztužování tuků používá pouze parciální hydrogenace u polyenových kyselin.  Bod tání výsledného tuku nesmí překročit teplotu ústní dutiny.</a:t>
            </a:r>
          </a:p>
          <a:p>
            <a:r>
              <a:rPr lang="cs-CZ" dirty="0" smtClean="0"/>
              <a:t>Snaha o dosažení vhodných vlastností </a:t>
            </a:r>
            <a:r>
              <a:rPr lang="cs-CZ" dirty="0" smtClean="0">
                <a:sym typeface="Symbol"/>
              </a:rPr>
              <a:t></a:t>
            </a:r>
            <a:r>
              <a:rPr lang="cs-CZ" b="1" dirty="0" smtClean="0">
                <a:solidFill>
                  <a:srgbClr val="FF0000"/>
                </a:solidFill>
              </a:rPr>
              <a:t>selektivní hydrogenaci</a:t>
            </a:r>
            <a:r>
              <a:rPr lang="cs-CZ" dirty="0" smtClean="0"/>
              <a:t>.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971600" y="188640"/>
            <a:ext cx="8229600" cy="1143000"/>
          </a:xfrm>
        </p:spPr>
        <p:txBody>
          <a:bodyPr/>
          <a:lstStyle/>
          <a:p>
            <a:r>
              <a:rPr lang="cs-CZ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CHEMICKÉ REAKCE TAG</a:t>
            </a:r>
            <a:endParaRPr lang="cs-CZ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20483" name="Object 3"/>
          <p:cNvGraphicFramePr>
            <a:graphicFrameLocks/>
          </p:cNvGraphicFramePr>
          <p:nvPr/>
        </p:nvGraphicFramePr>
        <p:xfrm>
          <a:off x="107504" y="4005064"/>
          <a:ext cx="8893237" cy="2376264"/>
        </p:xfrm>
        <a:graphic>
          <a:graphicData uri="http://schemas.openxmlformats.org/presentationml/2006/ole">
            <p:oleObj spid="_x0000_s20483" name="ChemSketch" r:id="rId3" imgW="5312520" imgH="1374480" progId="ACD.ChemSketch.20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2"/>
          <p:cNvSpPr txBox="1">
            <a:spLocks noGrp="1"/>
          </p:cNvSpPr>
          <p:nvPr>
            <p:ph idx="1"/>
          </p:nvPr>
        </p:nvSpPr>
        <p:spPr>
          <a:xfrm>
            <a:off x="179512" y="1484784"/>
            <a:ext cx="8784976" cy="5040560"/>
          </a:xfrm>
          <a:prstGeom prst="rect">
            <a:avLst/>
          </a:prstGeom>
        </p:spPr>
        <p:txBody>
          <a:bodyPr vert="horz">
            <a:normAutofit lnSpcReduction="10000"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cs-CZ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Nežádoucími ději probíhajícími při ztužování lipidů jsou vedlejší reakce</a:t>
            </a:r>
            <a:r>
              <a:rPr kumimoji="0" lang="cs-CZ" sz="2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– k nejvýznamnějším patří </a:t>
            </a:r>
            <a:r>
              <a:rPr kumimoji="0" lang="cs-CZ" sz="26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IZOMERAČNÍ REAKCE:</a:t>
            </a:r>
          </a:p>
          <a:p>
            <a:pPr marL="273050" marR="0" lvl="0" indent="-9525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None/>
              <a:tabLst/>
              <a:defRPr/>
            </a:pPr>
            <a:r>
              <a:rPr lang="cs-CZ" b="1" baseline="0" dirty="0" smtClean="0"/>
              <a:t>a)</a:t>
            </a:r>
            <a:r>
              <a:rPr lang="cs-CZ" b="1" baseline="0" dirty="0" smtClean="0">
                <a:solidFill>
                  <a:srgbClr val="FF0000"/>
                </a:solidFill>
              </a:rPr>
              <a:t> </a:t>
            </a:r>
            <a:r>
              <a:rPr lang="cs-CZ" baseline="0" dirty="0" smtClean="0"/>
              <a:t>Vznik </a:t>
            </a:r>
            <a:r>
              <a:rPr lang="cs-CZ" b="1" u="sng" baseline="0" dirty="0" smtClean="0"/>
              <a:t>polohových izomerů </a:t>
            </a:r>
            <a:r>
              <a:rPr lang="cs-CZ" baseline="0" dirty="0" smtClean="0"/>
              <a:t>– dochází pouze k změně polohy násobné vazby bez její hydrogenace </a:t>
            </a:r>
            <a:r>
              <a:rPr lang="cs-CZ" baseline="0" dirty="0" smtClean="0">
                <a:sym typeface="Symbol"/>
              </a:rPr>
              <a:t> </a:t>
            </a:r>
            <a:r>
              <a:rPr lang="cs-CZ" baseline="0" dirty="0" smtClean="0"/>
              <a:t>nasycení.</a:t>
            </a:r>
          </a:p>
          <a:p>
            <a:pPr marL="273050" marR="0" lvl="0" indent="-9525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None/>
              <a:tabLst/>
              <a:defRPr/>
            </a:pPr>
            <a:r>
              <a:rPr kumimoji="0" lang="cs-CZ" sz="26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b)</a:t>
            </a:r>
            <a:r>
              <a:rPr kumimoji="0" lang="cs-CZ" sz="260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Změna </a:t>
            </a:r>
            <a:r>
              <a:rPr kumimoji="0" lang="cs-CZ" sz="2600" b="1" i="0" u="sng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konfigurace</a:t>
            </a:r>
            <a:r>
              <a:rPr kumimoji="0" lang="cs-CZ" sz="260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na násobné vazbě – v průběhu reakce dojde k adsorpci FA na povrch katalyzátor u a  bez hydrogenace dochází k změně konfigurace z </a:t>
            </a:r>
            <a:r>
              <a:rPr kumimoji="0" lang="cs-CZ" sz="26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CIS</a:t>
            </a:r>
            <a:r>
              <a:rPr kumimoji="0" lang="cs-CZ" sz="260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na </a:t>
            </a:r>
            <a:r>
              <a:rPr kumimoji="0" lang="cs-CZ" sz="26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TRANS</a:t>
            </a:r>
            <a:r>
              <a:rPr kumimoji="0" lang="cs-CZ" sz="260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FA(energetická výhodnost).</a:t>
            </a:r>
          </a:p>
          <a:p>
            <a:pPr marL="273050" marR="0" lvl="0" indent="-9525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None/>
              <a:tabLst/>
              <a:defRPr/>
            </a:pPr>
            <a:r>
              <a:rPr kumimoji="0" lang="cs-CZ" sz="190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(</a:t>
            </a:r>
            <a:r>
              <a:rPr kumimoji="0" lang="cs-CZ" sz="1900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pozn</a:t>
            </a:r>
            <a:r>
              <a:rPr kumimoji="0" lang="cs-CZ" sz="190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1. % zastoupení trans-FA v ztužených tucích 40-50%, možno snížit vhodnými katalyzátory).</a:t>
            </a:r>
          </a:p>
          <a:p>
            <a:pPr marL="273050" marR="0" lvl="0" indent="-9525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None/>
              <a:tabLst/>
              <a:defRPr/>
            </a:pPr>
            <a:r>
              <a:rPr lang="cs-CZ" sz="1900" baseline="0" dirty="0" smtClean="0"/>
              <a:t>(</a:t>
            </a:r>
            <a:r>
              <a:rPr lang="cs-CZ" sz="1900" baseline="0" dirty="0" err="1" smtClean="0"/>
              <a:t>pozn</a:t>
            </a:r>
            <a:r>
              <a:rPr lang="cs-CZ" sz="1900" baseline="0" dirty="0" smtClean="0"/>
              <a:t> 2. Trans-nenasycené FA mají vážný</a:t>
            </a:r>
            <a:r>
              <a:rPr lang="cs-CZ" sz="1900" dirty="0" smtClean="0"/>
              <a:t> dopad na zdraví člověka – onemocnění srdce a cév).</a:t>
            </a:r>
            <a:endParaRPr kumimoji="0" lang="cs-CZ" sz="19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1022920" y="197768"/>
            <a:ext cx="8229600" cy="1143000"/>
          </a:xfrm>
        </p:spPr>
        <p:txBody>
          <a:bodyPr/>
          <a:lstStyle/>
          <a:p>
            <a:r>
              <a:rPr lang="cs-CZ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CHEMICKÉ REAKCE TAG</a:t>
            </a:r>
            <a:endParaRPr lang="cs-CZ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2"/>
          <p:cNvSpPr txBox="1">
            <a:spLocks/>
          </p:cNvSpPr>
          <p:nvPr/>
        </p:nvSpPr>
        <p:spPr>
          <a:xfrm>
            <a:off x="107504" y="1412776"/>
            <a:ext cx="8892480" cy="5256584"/>
          </a:xfrm>
          <a:prstGeom prst="rect">
            <a:avLst/>
          </a:prstGeom>
        </p:spPr>
        <p:txBody>
          <a:bodyPr vert="horz">
            <a:normAutofit lnSpcReduction="10000"/>
          </a:bodyPr>
          <a:lstStyle/>
          <a:p>
            <a:pPr marL="274320" lvl="0" indent="-274320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/>
            </a:pPr>
            <a:r>
              <a:rPr kumimoji="0" lang="cs-CZ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žluknutí tuků</a:t>
            </a:r>
            <a:r>
              <a:rPr lang="cs-CZ" sz="2800" dirty="0" smtClean="0"/>
              <a:t>: nevratné změny ve struktuře lipidů vedoucí k zhoršení jejich kvality (chuť , vůně), změně jejich konzistence a celkového vzhledu.</a:t>
            </a:r>
          </a:p>
          <a:p>
            <a:pPr marL="274320" lvl="0" indent="-274320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/>
            </a:pPr>
            <a:r>
              <a:rPr lang="cs-CZ" sz="2800" dirty="0" smtClean="0"/>
              <a:t>Typy žluknutí: </a:t>
            </a:r>
          </a:p>
          <a:p>
            <a:pPr marL="3851275" indent="-3130550"/>
            <a:r>
              <a:rPr lang="cs-CZ" sz="2800" dirty="0" smtClean="0"/>
              <a:t>1. hydrolytické žluknutí (enzymová reakce: </a:t>
            </a:r>
            <a:r>
              <a:rPr lang="cs-CZ" sz="2800" b="1" dirty="0" smtClean="0"/>
              <a:t>lipasy</a:t>
            </a:r>
            <a:r>
              <a:rPr lang="cs-CZ" sz="2800" dirty="0" smtClean="0"/>
              <a:t> , chemická reakce: smažení).</a:t>
            </a:r>
          </a:p>
          <a:p>
            <a:pPr marL="3851275" indent="-3130550"/>
            <a:r>
              <a:rPr lang="cs-CZ" sz="2800" dirty="0" smtClean="0"/>
              <a:t>2. </a:t>
            </a:r>
            <a:r>
              <a:rPr lang="cs-CZ" sz="2800" b="1" dirty="0" smtClean="0">
                <a:solidFill>
                  <a:srgbClr val="FF0000"/>
                </a:solidFill>
              </a:rPr>
              <a:t>oxidační žluknutí </a:t>
            </a:r>
            <a:r>
              <a:rPr lang="cs-CZ" sz="2800" dirty="0" smtClean="0"/>
              <a:t>(</a:t>
            </a:r>
            <a:r>
              <a:rPr lang="cs-CZ" sz="2800" b="1" dirty="0" smtClean="0"/>
              <a:t>AUTOOXIDACE</a:t>
            </a:r>
            <a:r>
              <a:rPr lang="cs-CZ" sz="2800" dirty="0" smtClean="0"/>
              <a:t> – oxidace vzdušným (tripletovým) O</a:t>
            </a:r>
            <a:r>
              <a:rPr lang="cs-CZ" sz="2800" baseline="-25000" dirty="0" smtClean="0"/>
              <a:t>2 </a:t>
            </a:r>
            <a:r>
              <a:rPr lang="cs-CZ" sz="2800" dirty="0" smtClean="0"/>
              <a:t>– chová se jako </a:t>
            </a:r>
            <a:r>
              <a:rPr lang="cs-CZ" sz="2800" dirty="0" err="1" smtClean="0"/>
              <a:t>biradikál</a:t>
            </a:r>
            <a:r>
              <a:rPr lang="cs-CZ" sz="2800" dirty="0" smtClean="0"/>
              <a:t>).</a:t>
            </a:r>
            <a:endParaRPr lang="cs-CZ" sz="2800" b="1" dirty="0" smtClean="0">
              <a:solidFill>
                <a:srgbClr val="FF0000"/>
              </a:solidFill>
            </a:endParaRPr>
          </a:p>
          <a:p>
            <a:pPr marL="3879850" lvl="0" indent="-3173413">
              <a:spcBef>
                <a:spcPct val="20000"/>
              </a:spcBef>
              <a:buClr>
                <a:schemeClr val="accent3"/>
              </a:buClr>
              <a:buSzPct val="95000"/>
              <a:defRPr/>
            </a:pPr>
            <a:r>
              <a:rPr lang="cs-CZ" sz="2800" dirty="0" smtClean="0"/>
              <a:t>3. ketonické žluknutí (Způsobeno činností mikroorganismů, které degradují řetězce mastných kyselin na </a:t>
            </a:r>
            <a:r>
              <a:rPr lang="cs-CZ" sz="2800" dirty="0" err="1" smtClean="0"/>
              <a:t>methylketony</a:t>
            </a:r>
            <a:r>
              <a:rPr lang="cs-CZ" sz="2800" dirty="0" smtClean="0"/>
              <a:t>).</a:t>
            </a:r>
          </a:p>
        </p:txBody>
      </p:sp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806896" y="188640"/>
            <a:ext cx="8229600" cy="1143000"/>
          </a:xfrm>
        </p:spPr>
        <p:txBody>
          <a:bodyPr/>
          <a:lstStyle/>
          <a:p>
            <a:r>
              <a:rPr lang="cs-CZ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CHEMICKÉ REAKCE TAG</a:t>
            </a:r>
            <a:endParaRPr lang="cs-CZ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052736"/>
            <a:ext cx="8784976" cy="3024336"/>
          </a:xfrm>
        </p:spPr>
        <p:txBody>
          <a:bodyPr>
            <a:noAutofit/>
          </a:bodyPr>
          <a:lstStyle/>
          <a:p>
            <a:r>
              <a:rPr lang="cs-CZ" sz="2800" dirty="0" smtClean="0"/>
              <a:t>Oxidace uhlíkatého skeletu vyšších mastných karboxylových kyselin vázaných v TAG i volných.</a:t>
            </a:r>
          </a:p>
          <a:p>
            <a:r>
              <a:rPr lang="cs-CZ" sz="2800" dirty="0" smtClean="0"/>
              <a:t>Při běžných teplotách oxidace nenasycených FA.</a:t>
            </a:r>
          </a:p>
          <a:p>
            <a:r>
              <a:rPr lang="cs-CZ" sz="2800" dirty="0" smtClean="0"/>
              <a:t>Při vyšších teplotách (&gt;100°C) oxidace i nasycených FA.</a:t>
            </a:r>
          </a:p>
          <a:p>
            <a:r>
              <a:rPr lang="cs-CZ" sz="2800" dirty="0" smtClean="0"/>
              <a:t>Citlivost k oxidaci roste s počtem násobných vazeb.</a:t>
            </a:r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518864" y="413792"/>
            <a:ext cx="8229600" cy="710952"/>
          </a:xfrm>
        </p:spPr>
        <p:txBody>
          <a:bodyPr>
            <a:normAutofit fontScale="90000"/>
          </a:bodyPr>
          <a:lstStyle/>
          <a:p>
            <a:r>
              <a:rPr lang="cs-CZ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CHEMICKÉ REAKCE TAG- </a:t>
            </a:r>
            <a:r>
              <a:rPr lang="cs-CZ" sz="31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AUTOOXIDACE</a:t>
            </a:r>
            <a:endParaRPr lang="cs-CZ" sz="3100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6" name="Tabulka 5"/>
          <p:cNvGraphicFramePr>
            <a:graphicFrameLocks noGrp="1"/>
          </p:cNvGraphicFramePr>
          <p:nvPr/>
        </p:nvGraphicFramePr>
        <p:xfrm>
          <a:off x="852264" y="4005064"/>
          <a:ext cx="6960096" cy="2529840"/>
        </p:xfrm>
        <a:graphic>
          <a:graphicData uri="http://schemas.openxmlformats.org/drawingml/2006/table">
            <a:tbl>
              <a:tblPr firstRow="1" bandRow="1">
                <a:tableStyleId>{284E427A-3D55-4303-BF80-6455036E1DE7}</a:tableStyleId>
              </a:tblPr>
              <a:tblGrid>
                <a:gridCol w="3480048"/>
                <a:gridCol w="3480048"/>
              </a:tblGrid>
              <a:tr h="442848">
                <a:tc gridSpan="2"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tx1"/>
                          </a:solidFill>
                        </a:rPr>
                        <a:t>Disociační energie vazeb C-H v FA</a:t>
                      </a:r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 smtClean="0">
                          <a:solidFill>
                            <a:srgbClr val="FF0000"/>
                          </a:solidFill>
                        </a:rPr>
                        <a:t>H-</a:t>
                      </a:r>
                      <a:r>
                        <a:rPr lang="cs-CZ" b="1" dirty="0" smtClean="0"/>
                        <a:t>CH</a:t>
                      </a:r>
                      <a:r>
                        <a:rPr lang="cs-CZ" b="1" baseline="-25000" dirty="0" smtClean="0"/>
                        <a:t>2</a:t>
                      </a:r>
                      <a:r>
                        <a:rPr lang="cs-CZ" b="1" dirty="0" smtClean="0"/>
                        <a:t>- (na konci řetězce)</a:t>
                      </a:r>
                      <a:endParaRPr lang="cs-CZ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/>
                        <a:t>422</a:t>
                      </a:r>
                      <a:r>
                        <a:rPr lang="cs-CZ" sz="2000" b="1" dirty="0" smtClean="0"/>
                        <a:t> </a:t>
                      </a:r>
                      <a:r>
                        <a:rPr lang="cs-CZ" sz="2000" b="1" dirty="0" err="1" smtClean="0"/>
                        <a:t>kJ.mol</a:t>
                      </a:r>
                      <a:r>
                        <a:rPr lang="cs-CZ" sz="2000" b="1" baseline="30000" dirty="0" smtClean="0"/>
                        <a:t>-1</a:t>
                      </a:r>
                      <a:endParaRPr lang="cs-CZ" sz="2000" b="1" baseline="30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-(CH</a:t>
                      </a:r>
                      <a:r>
                        <a:rPr lang="cs-CZ" sz="2400" b="1" dirty="0" smtClean="0">
                          <a:solidFill>
                            <a:srgbClr val="FF0000"/>
                          </a:solidFill>
                        </a:rPr>
                        <a:t>-H</a:t>
                      </a:r>
                      <a:r>
                        <a:rPr lang="cs-CZ" b="1" dirty="0" smtClean="0"/>
                        <a:t>)- (uprostřed řetězce)</a:t>
                      </a:r>
                      <a:endParaRPr lang="cs-CZ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1" dirty="0" smtClean="0"/>
                        <a:t>410</a:t>
                      </a:r>
                      <a:r>
                        <a:rPr lang="cs-CZ" sz="2000" b="1" dirty="0" smtClean="0"/>
                        <a:t> </a:t>
                      </a:r>
                      <a:r>
                        <a:rPr lang="cs-CZ" sz="2000" b="1" dirty="0" err="1" smtClean="0"/>
                        <a:t>kJ.mol</a:t>
                      </a:r>
                      <a:r>
                        <a:rPr lang="cs-CZ" sz="2000" b="1" baseline="30000" dirty="0" smtClean="0"/>
                        <a:t>-1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-(CH</a:t>
                      </a:r>
                      <a:r>
                        <a:rPr lang="cs-CZ" sz="2400" b="1" dirty="0" smtClean="0">
                          <a:solidFill>
                            <a:srgbClr val="FF0000"/>
                          </a:solidFill>
                        </a:rPr>
                        <a:t>-H</a:t>
                      </a:r>
                      <a:r>
                        <a:rPr lang="cs-CZ" b="1" dirty="0" smtClean="0"/>
                        <a:t>)-CH=CH-</a:t>
                      </a:r>
                      <a:endParaRPr lang="cs-CZ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1" dirty="0" smtClean="0"/>
                        <a:t>322</a:t>
                      </a:r>
                      <a:r>
                        <a:rPr lang="cs-CZ" b="1" dirty="0" smtClean="0"/>
                        <a:t> </a:t>
                      </a:r>
                      <a:r>
                        <a:rPr lang="cs-CZ" b="1" dirty="0" err="1" smtClean="0"/>
                        <a:t>kJ.mol</a:t>
                      </a:r>
                      <a:r>
                        <a:rPr lang="cs-CZ" b="1" baseline="30000" dirty="0" smtClean="0"/>
                        <a:t>-1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-CH=CH-(CH</a:t>
                      </a:r>
                      <a:r>
                        <a:rPr lang="cs-CZ" sz="2400" b="1" dirty="0" smtClean="0">
                          <a:solidFill>
                            <a:srgbClr val="FF0000"/>
                          </a:solidFill>
                        </a:rPr>
                        <a:t>-H</a:t>
                      </a:r>
                      <a:r>
                        <a:rPr lang="cs-CZ" b="1" dirty="0" smtClean="0"/>
                        <a:t>)-CH=CH-</a:t>
                      </a:r>
                      <a:endParaRPr lang="cs-CZ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1" dirty="0" smtClean="0"/>
                        <a:t>272</a:t>
                      </a:r>
                      <a:r>
                        <a:rPr lang="cs-CZ" b="1" dirty="0" smtClean="0"/>
                        <a:t> </a:t>
                      </a:r>
                      <a:r>
                        <a:rPr lang="cs-CZ" b="1" dirty="0" err="1" smtClean="0"/>
                        <a:t>kJ.mol</a:t>
                      </a:r>
                      <a:r>
                        <a:rPr lang="cs-CZ" b="1" baseline="30000" dirty="0" smtClean="0"/>
                        <a:t>-1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2"/>
          <p:cNvSpPr txBox="1">
            <a:spLocks noGrp="1"/>
          </p:cNvSpPr>
          <p:nvPr>
            <p:ph idx="1"/>
          </p:nvPr>
        </p:nvSpPr>
        <p:spPr>
          <a:xfrm>
            <a:off x="179512" y="1196752"/>
            <a:ext cx="8712968" cy="5616624"/>
          </a:xfrm>
          <a:prstGeom prst="rect">
            <a:avLst/>
          </a:prstGeom>
        </p:spPr>
        <p:txBody>
          <a:bodyPr vert="horz">
            <a:normAutofit lnSpcReduction="10000"/>
          </a:bodyPr>
          <a:lstStyle/>
          <a:p>
            <a:r>
              <a:rPr lang="cs-CZ" dirty="0" smtClean="0"/>
              <a:t>Radikálový mechanismus autooxidace uhlovodíkového řetězce (řetězová r.)</a:t>
            </a:r>
          </a:p>
          <a:p>
            <a:pPr>
              <a:buNone/>
            </a:pPr>
            <a:r>
              <a:rPr lang="cs-CZ" b="1" dirty="0" smtClean="0"/>
              <a:t>Iniciace</a:t>
            </a:r>
            <a:r>
              <a:rPr lang="cs-CZ" dirty="0" smtClean="0"/>
              <a:t>: </a:t>
            </a:r>
          </a:p>
          <a:p>
            <a:pPr lvl="1">
              <a:buNone/>
            </a:pPr>
            <a:r>
              <a:rPr lang="cs-CZ" dirty="0" smtClean="0"/>
              <a:t>R-H → </a:t>
            </a:r>
            <a:r>
              <a:rPr lang="cs-CZ" b="1" dirty="0" smtClean="0">
                <a:solidFill>
                  <a:srgbClr val="FF0000"/>
                </a:solidFill>
              </a:rPr>
              <a:t>R•</a:t>
            </a:r>
            <a:r>
              <a:rPr lang="cs-CZ" dirty="0" smtClean="0"/>
              <a:t> + •H </a:t>
            </a:r>
            <a:r>
              <a:rPr lang="cs-CZ" b="1" dirty="0" smtClean="0">
                <a:solidFill>
                  <a:srgbClr val="FF0000"/>
                </a:solidFill>
              </a:rPr>
              <a:t>radikál FA</a:t>
            </a:r>
            <a:r>
              <a:rPr lang="cs-CZ" dirty="0" smtClean="0"/>
              <a:t>(homolytické štěpení)</a:t>
            </a:r>
          </a:p>
          <a:p>
            <a:pPr>
              <a:buNone/>
            </a:pPr>
            <a:r>
              <a:rPr lang="cs-CZ" b="1" dirty="0" smtClean="0"/>
              <a:t>Propagace</a:t>
            </a:r>
            <a:r>
              <a:rPr lang="cs-CZ" dirty="0" smtClean="0"/>
              <a:t> – atak tripletového </a:t>
            </a:r>
            <a:r>
              <a:rPr lang="cs-CZ" dirty="0" err="1" smtClean="0"/>
              <a:t>dikyslíku</a:t>
            </a:r>
            <a:endParaRPr lang="cs-CZ" dirty="0" smtClean="0"/>
          </a:p>
          <a:p>
            <a:pPr lvl="1">
              <a:buNone/>
            </a:pPr>
            <a:r>
              <a:rPr lang="cs-CZ" dirty="0" smtClean="0"/>
              <a:t>R• + O</a:t>
            </a:r>
            <a:r>
              <a:rPr lang="cs-CZ" baseline="-25000" dirty="0" smtClean="0"/>
              <a:t>2</a:t>
            </a:r>
            <a:r>
              <a:rPr lang="cs-CZ" dirty="0" smtClean="0"/>
              <a:t> → </a:t>
            </a:r>
            <a:r>
              <a:rPr lang="cs-CZ" b="1" dirty="0" smtClean="0">
                <a:solidFill>
                  <a:srgbClr val="FF0000"/>
                </a:solidFill>
              </a:rPr>
              <a:t>R-O-O•</a:t>
            </a:r>
            <a:r>
              <a:rPr lang="cs-CZ" dirty="0" smtClean="0"/>
              <a:t> </a:t>
            </a:r>
            <a:r>
              <a:rPr lang="cs-CZ" b="1" dirty="0" err="1" smtClean="0">
                <a:solidFill>
                  <a:srgbClr val="FF0000"/>
                </a:solidFill>
              </a:rPr>
              <a:t>hydroperoxylový</a:t>
            </a:r>
            <a:r>
              <a:rPr lang="cs-CZ" b="1" dirty="0" smtClean="0">
                <a:solidFill>
                  <a:srgbClr val="FF0000"/>
                </a:solidFill>
              </a:rPr>
              <a:t> radikál</a:t>
            </a:r>
          </a:p>
          <a:p>
            <a:pPr lvl="1">
              <a:buNone/>
            </a:pPr>
            <a:r>
              <a:rPr lang="cs-CZ" dirty="0" smtClean="0"/>
              <a:t>R-O-O• + R-H → </a:t>
            </a:r>
            <a:r>
              <a:rPr lang="cs-CZ" b="1" dirty="0" smtClean="0">
                <a:solidFill>
                  <a:srgbClr val="002060"/>
                </a:solidFill>
              </a:rPr>
              <a:t>R-O-O-H</a:t>
            </a:r>
            <a:r>
              <a:rPr lang="cs-CZ" dirty="0" smtClean="0"/>
              <a:t> </a:t>
            </a:r>
            <a:r>
              <a:rPr lang="cs-CZ" b="1" dirty="0" smtClean="0">
                <a:solidFill>
                  <a:srgbClr val="002060"/>
                </a:solidFill>
              </a:rPr>
              <a:t>hydroperoxid </a:t>
            </a:r>
            <a:r>
              <a:rPr lang="cs-CZ" dirty="0" smtClean="0"/>
              <a:t>+ </a:t>
            </a:r>
            <a:r>
              <a:rPr lang="cs-CZ" b="1" dirty="0" smtClean="0">
                <a:solidFill>
                  <a:srgbClr val="FF0000"/>
                </a:solidFill>
              </a:rPr>
              <a:t>R•</a:t>
            </a:r>
            <a:r>
              <a:rPr lang="cs-CZ" dirty="0" smtClean="0"/>
              <a:t> </a:t>
            </a:r>
            <a:r>
              <a:rPr lang="cs-CZ" b="1" dirty="0" smtClean="0">
                <a:solidFill>
                  <a:srgbClr val="FF0000"/>
                </a:solidFill>
              </a:rPr>
              <a:t>radikál FA</a:t>
            </a:r>
            <a:endParaRPr lang="cs-CZ" b="1" dirty="0" smtClean="0">
              <a:solidFill>
                <a:srgbClr val="002060"/>
              </a:solidFill>
            </a:endParaRPr>
          </a:p>
          <a:p>
            <a:pPr lvl="2"/>
            <a:r>
              <a:rPr lang="cs-CZ" dirty="0" smtClean="0"/>
              <a:t>(vliv teploty, pO</a:t>
            </a:r>
            <a:r>
              <a:rPr lang="cs-CZ" baseline="-25000" dirty="0" smtClean="0"/>
              <a:t>2</a:t>
            </a:r>
            <a:r>
              <a:rPr lang="cs-CZ" dirty="0" smtClean="0"/>
              <a:t> aj.)</a:t>
            </a:r>
          </a:p>
          <a:p>
            <a:pPr lvl="2"/>
            <a:r>
              <a:rPr lang="cs-CZ" dirty="0" smtClean="0"/>
              <a:t>hydroperoxid = primární produkt oxidace</a:t>
            </a:r>
          </a:p>
          <a:p>
            <a:pPr>
              <a:buNone/>
            </a:pPr>
            <a:r>
              <a:rPr lang="cs-CZ" b="1" dirty="0" smtClean="0"/>
              <a:t>Terminace</a:t>
            </a:r>
            <a:r>
              <a:rPr lang="cs-CZ" dirty="0" smtClean="0"/>
              <a:t> - vzájemné reakce radikálů</a:t>
            </a:r>
          </a:p>
          <a:p>
            <a:pPr marL="273050" indent="87313">
              <a:buNone/>
            </a:pPr>
            <a:r>
              <a:rPr lang="cs-CZ" dirty="0" smtClean="0"/>
              <a:t>R• + R• → </a:t>
            </a:r>
            <a:r>
              <a:rPr lang="cs-CZ" dirty="0" err="1" smtClean="0"/>
              <a:t>R</a:t>
            </a:r>
            <a:r>
              <a:rPr lang="cs-CZ" dirty="0" smtClean="0"/>
              <a:t>-R (vazba C-C)</a:t>
            </a:r>
          </a:p>
          <a:p>
            <a:pPr lvl="1">
              <a:buNone/>
            </a:pPr>
            <a:r>
              <a:rPr lang="cs-CZ" dirty="0" smtClean="0"/>
              <a:t>R• + </a:t>
            </a:r>
            <a:r>
              <a:rPr lang="cs-CZ" dirty="0" err="1" smtClean="0"/>
              <a:t>R</a:t>
            </a:r>
            <a:r>
              <a:rPr lang="cs-CZ" dirty="0" smtClean="0"/>
              <a:t>-O-O• → R-O-O-R (vazba C-O-O-C)</a:t>
            </a:r>
          </a:p>
          <a:p>
            <a:pPr lvl="1">
              <a:buNone/>
            </a:pPr>
            <a:r>
              <a:rPr lang="cs-CZ" dirty="0" smtClean="0"/>
              <a:t>2 R-O-O• → R-O-O-R + O</a:t>
            </a:r>
            <a:r>
              <a:rPr lang="cs-CZ" baseline="-25000" dirty="0" smtClean="0"/>
              <a:t>2</a:t>
            </a:r>
            <a:endParaRPr lang="cs-CZ" dirty="0" smtClean="0"/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0" lang="cs-CZ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374848" y="404664"/>
            <a:ext cx="8229600" cy="720080"/>
          </a:xfrm>
        </p:spPr>
        <p:txBody>
          <a:bodyPr>
            <a:normAutofit fontScale="90000"/>
          </a:bodyPr>
          <a:lstStyle/>
          <a:p>
            <a:r>
              <a:rPr lang="cs-CZ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CHEMICKÉ REAKCE TAG- </a:t>
            </a:r>
            <a:r>
              <a:rPr lang="cs-CZ" sz="31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AUTOOXIDACE</a:t>
            </a:r>
            <a:endParaRPr lang="cs-CZ" sz="3100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2"/>
          <p:cNvSpPr txBox="1">
            <a:spLocks noGrp="1"/>
          </p:cNvSpPr>
          <p:nvPr>
            <p:ph idx="1"/>
          </p:nvPr>
        </p:nvSpPr>
        <p:spPr>
          <a:xfrm>
            <a:off x="0" y="1052736"/>
            <a:ext cx="9144000" cy="504056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>
              <a:buNone/>
            </a:pPr>
            <a:r>
              <a:rPr lang="cs-CZ" sz="2400" dirty="0" smtClean="0"/>
              <a:t>Primárními produkty jsou </a:t>
            </a:r>
            <a:r>
              <a:rPr lang="cs-CZ" sz="2400" b="1" dirty="0" smtClean="0"/>
              <a:t>hydroperoxidy </a:t>
            </a:r>
            <a:r>
              <a:rPr lang="cs-CZ" sz="2400" dirty="0" smtClean="0"/>
              <a:t>(velice labilní nestálé).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0" lang="cs-CZ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229600" cy="722344"/>
          </a:xfrm>
        </p:spPr>
        <p:txBody>
          <a:bodyPr>
            <a:normAutofit fontScale="90000"/>
          </a:bodyPr>
          <a:lstStyle/>
          <a:p>
            <a:r>
              <a:rPr lang="cs-CZ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CHEMICKÉ REAKCE TAG- </a:t>
            </a:r>
            <a:r>
              <a:rPr lang="cs-CZ" sz="31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AUTOOXIDACE</a:t>
            </a:r>
            <a:endParaRPr lang="cs-CZ" sz="3100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82" name="Skupina 81"/>
          <p:cNvGrpSpPr/>
          <p:nvPr/>
        </p:nvGrpSpPr>
        <p:grpSpPr>
          <a:xfrm>
            <a:off x="35496" y="1461637"/>
            <a:ext cx="9217024" cy="5372327"/>
            <a:chOff x="35496" y="1461637"/>
            <a:chExt cx="9217024" cy="5372327"/>
          </a:xfrm>
        </p:grpSpPr>
        <p:graphicFrame>
          <p:nvGraphicFramePr>
            <p:cNvPr id="21519" name="Object 15"/>
            <p:cNvGraphicFramePr>
              <a:graphicFrameLocks noChangeAspect="1"/>
            </p:cNvGraphicFramePr>
            <p:nvPr/>
          </p:nvGraphicFramePr>
          <p:xfrm>
            <a:off x="4836988" y="4741732"/>
            <a:ext cx="4127500" cy="982663"/>
          </p:xfrm>
          <a:graphic>
            <a:graphicData uri="http://schemas.openxmlformats.org/presentationml/2006/ole">
              <p:oleObj spid="_x0000_s21519" name="ChemSketch" r:id="rId3" imgW="2163960" imgH="515160" progId="ACD.ChemSketch.20">
                <p:embed/>
              </p:oleObj>
            </a:graphicData>
          </a:graphic>
        </p:graphicFrame>
        <p:grpSp>
          <p:nvGrpSpPr>
            <p:cNvPr id="71" name="Skupina 70"/>
            <p:cNvGrpSpPr/>
            <p:nvPr/>
          </p:nvGrpSpPr>
          <p:grpSpPr>
            <a:xfrm>
              <a:off x="2339752" y="3212976"/>
              <a:ext cx="4433887" cy="800711"/>
              <a:chOff x="2370361" y="3420377"/>
              <a:chExt cx="4433887" cy="800711"/>
            </a:xfrm>
          </p:grpSpPr>
          <p:graphicFrame>
            <p:nvGraphicFramePr>
              <p:cNvPr id="21506" name="Object 2"/>
              <p:cNvGraphicFramePr>
                <a:graphicFrameLocks noChangeAspect="1"/>
              </p:cNvGraphicFramePr>
              <p:nvPr/>
            </p:nvGraphicFramePr>
            <p:xfrm>
              <a:off x="2370361" y="3656146"/>
              <a:ext cx="4433887" cy="503238"/>
            </p:xfrm>
            <a:graphic>
              <a:graphicData uri="http://schemas.openxmlformats.org/presentationml/2006/ole">
                <p:oleObj spid="_x0000_s21506" name="ChemSketch" r:id="rId4" imgW="2225160" imgH="253080" progId="ACD.ChemSketch.20">
                  <p:embed/>
                </p:oleObj>
              </a:graphicData>
            </a:graphic>
          </p:graphicFrame>
          <p:sp>
            <p:nvSpPr>
              <p:cNvPr id="12" name="TextovéPole 11"/>
              <p:cNvSpPr txBox="1"/>
              <p:nvPr/>
            </p:nvSpPr>
            <p:spPr>
              <a:xfrm>
                <a:off x="4541557" y="3440122"/>
                <a:ext cx="28803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1400" b="1" dirty="0" smtClean="0"/>
                  <a:t>8</a:t>
                </a:r>
                <a:endParaRPr lang="cs-CZ" sz="1400" b="1" dirty="0"/>
              </a:p>
            </p:txBody>
          </p:sp>
          <p:sp>
            <p:nvSpPr>
              <p:cNvPr id="13" name="TextovéPole 12"/>
              <p:cNvSpPr txBox="1"/>
              <p:nvPr/>
            </p:nvSpPr>
            <p:spPr>
              <a:xfrm>
                <a:off x="4325533" y="3913311"/>
                <a:ext cx="28803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1400" b="1" dirty="0" smtClean="0"/>
                  <a:t>9</a:t>
                </a:r>
                <a:endParaRPr lang="cs-CZ" sz="1400" b="1" dirty="0"/>
              </a:p>
            </p:txBody>
          </p:sp>
          <p:sp>
            <p:nvSpPr>
              <p:cNvPr id="14" name="TextovéPole 13"/>
              <p:cNvSpPr txBox="1"/>
              <p:nvPr/>
            </p:nvSpPr>
            <p:spPr>
              <a:xfrm>
                <a:off x="3893485" y="3913311"/>
                <a:ext cx="36004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1400" b="1" dirty="0" smtClean="0"/>
                  <a:t>10</a:t>
                </a:r>
                <a:endParaRPr lang="cs-CZ" sz="1400" b="1" dirty="0"/>
              </a:p>
            </p:txBody>
          </p:sp>
          <p:sp>
            <p:nvSpPr>
              <p:cNvPr id="15" name="TextovéPole 14"/>
              <p:cNvSpPr txBox="1"/>
              <p:nvPr/>
            </p:nvSpPr>
            <p:spPr>
              <a:xfrm>
                <a:off x="3735614" y="3420377"/>
                <a:ext cx="36004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1400" b="1" dirty="0" smtClean="0"/>
                  <a:t>11</a:t>
                </a:r>
                <a:endParaRPr lang="cs-CZ" sz="1400" b="1" dirty="0"/>
              </a:p>
            </p:txBody>
          </p:sp>
        </p:grpSp>
        <p:grpSp>
          <p:nvGrpSpPr>
            <p:cNvPr id="39" name="Skupina 38"/>
            <p:cNvGrpSpPr/>
            <p:nvPr/>
          </p:nvGrpSpPr>
          <p:grpSpPr>
            <a:xfrm>
              <a:off x="838706" y="2852936"/>
              <a:ext cx="1213014" cy="814137"/>
              <a:chOff x="666980" y="3514863"/>
              <a:chExt cx="1213014" cy="814137"/>
            </a:xfrm>
          </p:grpSpPr>
          <p:graphicFrame>
            <p:nvGraphicFramePr>
              <p:cNvPr id="21507" name="Object 3"/>
              <p:cNvGraphicFramePr>
                <a:graphicFrameLocks noChangeAspect="1"/>
              </p:cNvGraphicFramePr>
              <p:nvPr/>
            </p:nvGraphicFramePr>
            <p:xfrm>
              <a:off x="755576" y="3581335"/>
              <a:ext cx="1022350" cy="650875"/>
            </p:xfrm>
            <a:graphic>
              <a:graphicData uri="http://schemas.openxmlformats.org/presentationml/2006/ole">
                <p:oleObj spid="_x0000_s21507" name="ChemSketch" r:id="rId5" imgW="515160" imgH="329040" progId="ACD.ChemSketch.20">
                  <p:embed/>
                </p:oleObj>
              </a:graphicData>
            </a:graphic>
          </p:graphicFrame>
          <p:sp>
            <p:nvSpPr>
              <p:cNvPr id="16" name="TextovéPole 15"/>
              <p:cNvSpPr txBox="1"/>
              <p:nvPr/>
            </p:nvSpPr>
            <p:spPr>
              <a:xfrm>
                <a:off x="1591962" y="3525985"/>
                <a:ext cx="28803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1400" b="1" dirty="0" smtClean="0"/>
                  <a:t>8</a:t>
                </a:r>
                <a:endParaRPr lang="cs-CZ" sz="1400" b="1" dirty="0"/>
              </a:p>
            </p:txBody>
          </p:sp>
          <p:sp>
            <p:nvSpPr>
              <p:cNvPr id="20" name="TextovéPole 19"/>
              <p:cNvSpPr txBox="1"/>
              <p:nvPr/>
            </p:nvSpPr>
            <p:spPr>
              <a:xfrm>
                <a:off x="1417503" y="4007368"/>
                <a:ext cx="28803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1400" b="1" dirty="0" smtClean="0"/>
                  <a:t>9</a:t>
                </a:r>
                <a:endParaRPr lang="cs-CZ" sz="1400" b="1" dirty="0"/>
              </a:p>
            </p:txBody>
          </p:sp>
          <p:sp>
            <p:nvSpPr>
              <p:cNvPr id="24" name="TextovéPole 23"/>
              <p:cNvSpPr txBox="1"/>
              <p:nvPr/>
            </p:nvSpPr>
            <p:spPr>
              <a:xfrm>
                <a:off x="1010432" y="4021223"/>
                <a:ext cx="36004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1400" b="1" dirty="0" smtClean="0"/>
                  <a:t>10</a:t>
                </a:r>
                <a:endParaRPr lang="cs-CZ" sz="1400" b="1" dirty="0"/>
              </a:p>
            </p:txBody>
          </p:sp>
          <p:sp>
            <p:nvSpPr>
              <p:cNvPr id="28" name="TextovéPole 27"/>
              <p:cNvSpPr txBox="1"/>
              <p:nvPr/>
            </p:nvSpPr>
            <p:spPr>
              <a:xfrm>
                <a:off x="666980" y="3514863"/>
                <a:ext cx="36004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1400" b="1" dirty="0" smtClean="0"/>
                  <a:t>11</a:t>
                </a:r>
                <a:endParaRPr lang="cs-CZ" sz="1400" b="1" dirty="0"/>
              </a:p>
            </p:txBody>
          </p:sp>
        </p:grpSp>
        <p:grpSp>
          <p:nvGrpSpPr>
            <p:cNvPr id="40" name="Skupina 39"/>
            <p:cNvGrpSpPr/>
            <p:nvPr/>
          </p:nvGrpSpPr>
          <p:grpSpPr>
            <a:xfrm>
              <a:off x="6876256" y="2852936"/>
              <a:ext cx="1326587" cy="789160"/>
              <a:chOff x="6989829" y="3525985"/>
              <a:chExt cx="1326587" cy="789160"/>
            </a:xfrm>
          </p:grpSpPr>
          <p:graphicFrame>
            <p:nvGraphicFramePr>
              <p:cNvPr id="21508" name="Object 4"/>
              <p:cNvGraphicFramePr>
                <a:graphicFrameLocks noChangeAspect="1"/>
              </p:cNvGraphicFramePr>
              <p:nvPr/>
            </p:nvGraphicFramePr>
            <p:xfrm>
              <a:off x="7157541" y="3584510"/>
              <a:ext cx="1158875" cy="647700"/>
            </p:xfrm>
            <a:graphic>
              <a:graphicData uri="http://schemas.openxmlformats.org/presentationml/2006/ole">
                <p:oleObj spid="_x0000_s21508" name="ChemSketch" r:id="rId6" imgW="582120" imgH="326160" progId="ACD.ChemSketch.20">
                  <p:embed/>
                </p:oleObj>
              </a:graphicData>
            </a:graphic>
          </p:graphicFrame>
          <p:sp>
            <p:nvSpPr>
              <p:cNvPr id="17" name="TextovéPole 16"/>
              <p:cNvSpPr txBox="1"/>
              <p:nvPr/>
            </p:nvSpPr>
            <p:spPr>
              <a:xfrm>
                <a:off x="7812360" y="3800162"/>
                <a:ext cx="28803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1400" b="1" dirty="0" smtClean="0"/>
                  <a:t>8</a:t>
                </a:r>
                <a:endParaRPr lang="cs-CZ" sz="1400" b="1" dirty="0"/>
              </a:p>
            </p:txBody>
          </p:sp>
          <p:sp>
            <p:nvSpPr>
              <p:cNvPr id="21" name="TextovéPole 20"/>
              <p:cNvSpPr txBox="1"/>
              <p:nvPr/>
            </p:nvSpPr>
            <p:spPr>
              <a:xfrm>
                <a:off x="7634978" y="3993518"/>
                <a:ext cx="28803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1400" b="1" dirty="0" smtClean="0"/>
                  <a:t>9</a:t>
                </a:r>
                <a:endParaRPr lang="cs-CZ" sz="1400" b="1" dirty="0"/>
              </a:p>
            </p:txBody>
          </p:sp>
          <p:sp>
            <p:nvSpPr>
              <p:cNvPr id="25" name="TextovéPole 24"/>
              <p:cNvSpPr txBox="1"/>
              <p:nvPr/>
            </p:nvSpPr>
            <p:spPr>
              <a:xfrm>
                <a:off x="7236296" y="4007368"/>
                <a:ext cx="36004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1400" b="1" dirty="0" smtClean="0"/>
                  <a:t>10</a:t>
                </a:r>
                <a:endParaRPr lang="cs-CZ" sz="1400" b="1" dirty="0"/>
              </a:p>
            </p:txBody>
          </p:sp>
          <p:sp>
            <p:nvSpPr>
              <p:cNvPr id="29" name="TextovéPole 28"/>
              <p:cNvSpPr txBox="1"/>
              <p:nvPr/>
            </p:nvSpPr>
            <p:spPr>
              <a:xfrm>
                <a:off x="6989829" y="3525985"/>
                <a:ext cx="36004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1400" b="1" dirty="0" smtClean="0"/>
                  <a:t>11</a:t>
                </a:r>
                <a:endParaRPr lang="cs-CZ" sz="1400" b="1" dirty="0"/>
              </a:p>
            </p:txBody>
          </p:sp>
        </p:grpSp>
        <p:grpSp>
          <p:nvGrpSpPr>
            <p:cNvPr id="72" name="Skupina 71"/>
            <p:cNvGrpSpPr/>
            <p:nvPr/>
          </p:nvGrpSpPr>
          <p:grpSpPr>
            <a:xfrm>
              <a:off x="4794250" y="1772816"/>
              <a:ext cx="4294188" cy="989133"/>
              <a:chOff x="4794250" y="2024831"/>
              <a:chExt cx="4294188" cy="989133"/>
            </a:xfrm>
          </p:grpSpPr>
          <p:graphicFrame>
            <p:nvGraphicFramePr>
              <p:cNvPr id="21510" name="Object 6"/>
              <p:cNvGraphicFramePr>
                <a:graphicFrameLocks noChangeAspect="1"/>
              </p:cNvGraphicFramePr>
              <p:nvPr/>
            </p:nvGraphicFramePr>
            <p:xfrm>
              <a:off x="4794250" y="2024831"/>
              <a:ext cx="4294188" cy="900113"/>
            </p:xfrm>
            <a:graphic>
              <a:graphicData uri="http://schemas.openxmlformats.org/presentationml/2006/ole">
                <p:oleObj spid="_x0000_s21510" name="ChemSketch" r:id="rId7" imgW="2225160" imgH="466200" progId="ACD.ChemSketch.20">
                  <p:embed/>
                </p:oleObj>
              </a:graphicData>
            </a:graphic>
          </p:graphicFrame>
          <p:sp>
            <p:nvSpPr>
              <p:cNvPr id="18" name="TextovéPole 17"/>
              <p:cNvSpPr txBox="1"/>
              <p:nvPr/>
            </p:nvSpPr>
            <p:spPr>
              <a:xfrm>
                <a:off x="6892844" y="2481774"/>
                <a:ext cx="28803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1400" b="1" dirty="0" smtClean="0"/>
                  <a:t>8</a:t>
                </a:r>
                <a:endParaRPr lang="cs-CZ" sz="1400" b="1" dirty="0"/>
              </a:p>
            </p:txBody>
          </p:sp>
          <p:sp>
            <p:nvSpPr>
              <p:cNvPr id="22" name="TextovéPole 21"/>
              <p:cNvSpPr txBox="1"/>
              <p:nvPr/>
            </p:nvSpPr>
            <p:spPr>
              <a:xfrm>
                <a:off x="6690675" y="2691908"/>
                <a:ext cx="28803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1400" b="1" dirty="0" smtClean="0"/>
                  <a:t>9</a:t>
                </a:r>
                <a:endParaRPr lang="cs-CZ" sz="1400" b="1" dirty="0"/>
              </a:p>
            </p:txBody>
          </p:sp>
          <p:sp>
            <p:nvSpPr>
              <p:cNvPr id="27" name="TextovéPole 26"/>
              <p:cNvSpPr txBox="1"/>
              <p:nvPr/>
            </p:nvSpPr>
            <p:spPr>
              <a:xfrm>
                <a:off x="6314047" y="2706187"/>
                <a:ext cx="36004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1400" b="1" dirty="0" smtClean="0"/>
                  <a:t>10</a:t>
                </a:r>
                <a:endParaRPr lang="cs-CZ" sz="1400" b="1" dirty="0"/>
              </a:p>
            </p:txBody>
          </p:sp>
          <p:sp>
            <p:nvSpPr>
              <p:cNvPr id="30" name="TextovéPole 29"/>
              <p:cNvSpPr txBox="1"/>
              <p:nvPr/>
            </p:nvSpPr>
            <p:spPr>
              <a:xfrm>
                <a:off x="6084168" y="2204864"/>
                <a:ext cx="36004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1400" b="1" dirty="0" smtClean="0"/>
                  <a:t>11</a:t>
                </a:r>
                <a:endParaRPr lang="cs-CZ" sz="1400" b="1" dirty="0"/>
              </a:p>
            </p:txBody>
          </p:sp>
        </p:grpSp>
        <p:grpSp>
          <p:nvGrpSpPr>
            <p:cNvPr id="70" name="Skupina 69"/>
            <p:cNvGrpSpPr/>
            <p:nvPr/>
          </p:nvGrpSpPr>
          <p:grpSpPr>
            <a:xfrm>
              <a:off x="145480" y="1700808"/>
              <a:ext cx="4354512" cy="1036056"/>
              <a:chOff x="145480" y="1916832"/>
              <a:chExt cx="4354512" cy="1036056"/>
            </a:xfrm>
          </p:grpSpPr>
          <p:graphicFrame>
            <p:nvGraphicFramePr>
              <p:cNvPr id="21509" name="Object 5"/>
              <p:cNvGraphicFramePr>
                <a:graphicFrameLocks noChangeAspect="1"/>
              </p:cNvGraphicFramePr>
              <p:nvPr/>
            </p:nvGraphicFramePr>
            <p:xfrm>
              <a:off x="145480" y="1916832"/>
              <a:ext cx="4354512" cy="954088"/>
            </p:xfrm>
            <a:graphic>
              <a:graphicData uri="http://schemas.openxmlformats.org/presentationml/2006/ole">
                <p:oleObj spid="_x0000_s21509" name="ChemSketch" r:id="rId8" imgW="2225160" imgH="487800" progId="ACD.ChemSketch.20">
                  <p:embed/>
                </p:oleObj>
              </a:graphicData>
            </a:graphic>
          </p:graphicFrame>
          <p:sp>
            <p:nvSpPr>
              <p:cNvPr id="19" name="TextovéPole 18"/>
              <p:cNvSpPr txBox="1"/>
              <p:nvPr/>
            </p:nvSpPr>
            <p:spPr>
              <a:xfrm>
                <a:off x="2281599" y="2152177"/>
                <a:ext cx="28803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1400" b="1" dirty="0" smtClean="0"/>
                  <a:t>8</a:t>
                </a:r>
                <a:endParaRPr lang="cs-CZ" sz="1400" b="1" dirty="0"/>
              </a:p>
            </p:txBody>
          </p:sp>
          <p:sp>
            <p:nvSpPr>
              <p:cNvPr id="23" name="TextovéPole 22"/>
              <p:cNvSpPr txBox="1"/>
              <p:nvPr/>
            </p:nvSpPr>
            <p:spPr>
              <a:xfrm>
                <a:off x="2068308" y="2627719"/>
                <a:ext cx="28803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1400" b="1" dirty="0" smtClean="0"/>
                  <a:t>9</a:t>
                </a:r>
                <a:endParaRPr lang="cs-CZ" sz="1400" b="1" dirty="0"/>
              </a:p>
            </p:txBody>
          </p:sp>
          <p:sp>
            <p:nvSpPr>
              <p:cNvPr id="26" name="TextovéPole 25"/>
              <p:cNvSpPr txBox="1"/>
              <p:nvPr/>
            </p:nvSpPr>
            <p:spPr>
              <a:xfrm>
                <a:off x="1700069" y="2645111"/>
                <a:ext cx="36004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1400" b="1" dirty="0" smtClean="0"/>
                  <a:t>10</a:t>
                </a:r>
                <a:endParaRPr lang="cs-CZ" sz="1400" b="1" dirty="0"/>
              </a:p>
            </p:txBody>
          </p:sp>
          <p:sp>
            <p:nvSpPr>
              <p:cNvPr id="31" name="TextovéPole 30"/>
              <p:cNvSpPr txBox="1"/>
              <p:nvPr/>
            </p:nvSpPr>
            <p:spPr>
              <a:xfrm>
                <a:off x="1591962" y="2160566"/>
                <a:ext cx="36004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1400" b="1" dirty="0" smtClean="0"/>
                  <a:t>11</a:t>
                </a:r>
                <a:endParaRPr lang="cs-CZ" sz="1400" b="1" dirty="0"/>
              </a:p>
            </p:txBody>
          </p:sp>
        </p:grpSp>
        <p:cxnSp>
          <p:nvCxnSpPr>
            <p:cNvPr id="33" name="Přímá spojovací šipka 32"/>
            <p:cNvCxnSpPr/>
            <p:nvPr/>
          </p:nvCxnSpPr>
          <p:spPr>
            <a:xfrm>
              <a:off x="6228184" y="3284984"/>
              <a:ext cx="648072" cy="0"/>
            </a:xfrm>
            <a:prstGeom prst="straightConnector1">
              <a:avLst/>
            </a:prstGeom>
            <a:ln w="25400">
              <a:solidFill>
                <a:srgbClr val="00206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Přímá spojovací šipka 33"/>
            <p:cNvCxnSpPr/>
            <p:nvPr/>
          </p:nvCxnSpPr>
          <p:spPr>
            <a:xfrm rot="10800000">
              <a:off x="2051720" y="3284984"/>
              <a:ext cx="648072" cy="0"/>
            </a:xfrm>
            <a:prstGeom prst="straightConnector1">
              <a:avLst/>
            </a:prstGeom>
            <a:ln w="25400">
              <a:solidFill>
                <a:srgbClr val="00206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Přímá spojovací šipka 34"/>
            <p:cNvCxnSpPr/>
            <p:nvPr/>
          </p:nvCxnSpPr>
          <p:spPr>
            <a:xfrm rot="16200000">
              <a:off x="7128284" y="2816933"/>
              <a:ext cx="648072" cy="0"/>
            </a:xfrm>
            <a:prstGeom prst="straightConnector1">
              <a:avLst/>
            </a:prstGeom>
            <a:ln w="25400">
              <a:solidFill>
                <a:srgbClr val="00206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Přímá spojovací šipka 35"/>
            <p:cNvCxnSpPr/>
            <p:nvPr/>
          </p:nvCxnSpPr>
          <p:spPr>
            <a:xfrm rot="16200000">
              <a:off x="1295635" y="2816933"/>
              <a:ext cx="648072" cy="0"/>
            </a:xfrm>
            <a:prstGeom prst="straightConnector1">
              <a:avLst/>
            </a:prstGeom>
            <a:ln w="25400">
              <a:solidFill>
                <a:srgbClr val="00206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Přímá spojovací šipka 40"/>
            <p:cNvCxnSpPr/>
            <p:nvPr/>
          </p:nvCxnSpPr>
          <p:spPr>
            <a:xfrm rot="5400000">
              <a:off x="1295636" y="3969060"/>
              <a:ext cx="648072" cy="0"/>
            </a:xfrm>
            <a:prstGeom prst="straightConnector1">
              <a:avLst/>
            </a:prstGeom>
            <a:ln w="25400">
              <a:solidFill>
                <a:srgbClr val="00206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TextovéPole 41"/>
            <p:cNvSpPr txBox="1"/>
            <p:nvPr/>
          </p:nvSpPr>
          <p:spPr>
            <a:xfrm>
              <a:off x="423246" y="3891257"/>
              <a:ext cx="36004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400" b="1" dirty="0" smtClean="0"/>
                <a:t>10</a:t>
              </a:r>
              <a:endParaRPr lang="cs-CZ" sz="1400" b="1" dirty="0"/>
            </a:p>
          </p:txBody>
        </p:sp>
        <p:sp>
          <p:nvSpPr>
            <p:cNvPr id="43" name="TextovéPole 42"/>
            <p:cNvSpPr txBox="1"/>
            <p:nvPr/>
          </p:nvSpPr>
          <p:spPr>
            <a:xfrm>
              <a:off x="769431" y="4458932"/>
              <a:ext cx="28803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400" b="1" dirty="0" smtClean="0"/>
                <a:t>9</a:t>
              </a:r>
              <a:endParaRPr lang="cs-CZ" sz="1400" b="1" dirty="0"/>
            </a:p>
          </p:txBody>
        </p:sp>
        <p:sp>
          <p:nvSpPr>
            <p:cNvPr id="44" name="TextovéPole 43"/>
            <p:cNvSpPr txBox="1"/>
            <p:nvPr/>
          </p:nvSpPr>
          <p:spPr>
            <a:xfrm>
              <a:off x="1043608" y="4013029"/>
              <a:ext cx="28803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400" b="1" dirty="0" smtClean="0"/>
                <a:t>8</a:t>
              </a:r>
              <a:endParaRPr lang="cs-CZ" sz="1400" b="1" dirty="0"/>
            </a:p>
          </p:txBody>
        </p:sp>
        <p:sp>
          <p:nvSpPr>
            <p:cNvPr id="45" name="TextovéPole 44"/>
            <p:cNvSpPr txBox="1"/>
            <p:nvPr/>
          </p:nvSpPr>
          <p:spPr>
            <a:xfrm>
              <a:off x="323528" y="4464822"/>
              <a:ext cx="36004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400" b="1" dirty="0" smtClean="0"/>
                <a:t>11</a:t>
              </a:r>
              <a:endParaRPr lang="cs-CZ" sz="1400" b="1" dirty="0"/>
            </a:p>
          </p:txBody>
        </p:sp>
        <p:cxnSp>
          <p:nvCxnSpPr>
            <p:cNvPr id="48" name="Přímá spojovací šipka 47"/>
            <p:cNvCxnSpPr/>
            <p:nvPr/>
          </p:nvCxnSpPr>
          <p:spPr>
            <a:xfrm rot="10800000">
              <a:off x="1295636" y="4428818"/>
              <a:ext cx="648072" cy="0"/>
            </a:xfrm>
            <a:prstGeom prst="straightConnector1">
              <a:avLst/>
            </a:prstGeom>
            <a:ln w="25400">
              <a:solidFill>
                <a:srgbClr val="002060"/>
              </a:solidFill>
              <a:headEnd type="stealth" w="lg" len="lg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TextovéPole 49"/>
            <p:cNvSpPr txBox="1"/>
            <p:nvPr/>
          </p:nvSpPr>
          <p:spPr>
            <a:xfrm>
              <a:off x="2583486" y="4489375"/>
              <a:ext cx="28803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400" b="1" dirty="0" smtClean="0"/>
                <a:t>8</a:t>
              </a:r>
              <a:endParaRPr lang="cs-CZ" sz="1400" b="1" dirty="0"/>
            </a:p>
          </p:txBody>
        </p:sp>
        <p:sp>
          <p:nvSpPr>
            <p:cNvPr id="51" name="TextovéPole 50"/>
            <p:cNvSpPr txBox="1"/>
            <p:nvPr/>
          </p:nvSpPr>
          <p:spPr>
            <a:xfrm>
              <a:off x="2237301" y="4458927"/>
              <a:ext cx="28803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400" b="1" dirty="0" smtClean="0"/>
                <a:t>9</a:t>
              </a:r>
              <a:endParaRPr lang="cs-CZ" sz="1400" b="1" dirty="0"/>
            </a:p>
          </p:txBody>
        </p:sp>
        <p:sp>
          <p:nvSpPr>
            <p:cNvPr id="52" name="TextovéPole 51"/>
            <p:cNvSpPr txBox="1"/>
            <p:nvPr/>
          </p:nvSpPr>
          <p:spPr>
            <a:xfrm>
              <a:off x="1907704" y="3888758"/>
              <a:ext cx="36004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400" b="1" dirty="0" smtClean="0"/>
                <a:t>10</a:t>
              </a:r>
              <a:endParaRPr lang="cs-CZ" sz="1400" b="1" dirty="0"/>
            </a:p>
          </p:txBody>
        </p:sp>
        <p:graphicFrame>
          <p:nvGraphicFramePr>
            <p:cNvPr id="21514" name="Object 10"/>
            <p:cNvGraphicFramePr>
              <a:graphicFrameLocks noChangeAspect="1"/>
            </p:cNvGraphicFramePr>
            <p:nvPr/>
          </p:nvGraphicFramePr>
          <p:xfrm>
            <a:off x="1907704" y="4031559"/>
            <a:ext cx="996950" cy="649287"/>
          </p:xfrm>
          <a:graphic>
            <a:graphicData uri="http://schemas.openxmlformats.org/presentationml/2006/ole">
              <p:oleObj spid="_x0000_s21514" name="ChemSketch" r:id="rId9" imgW="500040" imgH="326160" progId="ACD.ChemSketch.20">
                <p:embed/>
              </p:oleObj>
            </a:graphicData>
          </a:graphic>
        </p:graphicFrame>
        <p:graphicFrame>
          <p:nvGraphicFramePr>
            <p:cNvPr id="21515" name="Object 11"/>
            <p:cNvGraphicFramePr>
              <a:graphicFrameLocks noChangeAspect="1"/>
            </p:cNvGraphicFramePr>
            <p:nvPr/>
          </p:nvGraphicFramePr>
          <p:xfrm>
            <a:off x="450956" y="4033146"/>
            <a:ext cx="903287" cy="647700"/>
          </p:xfrm>
          <a:graphic>
            <a:graphicData uri="http://schemas.openxmlformats.org/presentationml/2006/ole">
              <p:oleObj spid="_x0000_s21515" name="ChemSketch" r:id="rId10" imgW="454320" imgH="326160" progId="ACD.ChemSketch.20">
                <p:embed/>
              </p:oleObj>
            </a:graphicData>
          </a:graphic>
        </p:graphicFrame>
        <p:graphicFrame>
          <p:nvGraphicFramePr>
            <p:cNvPr id="21516" name="Object 12"/>
            <p:cNvGraphicFramePr>
              <a:graphicFrameLocks noChangeAspect="1"/>
            </p:cNvGraphicFramePr>
            <p:nvPr/>
          </p:nvGraphicFramePr>
          <p:xfrm>
            <a:off x="5967862" y="4107515"/>
            <a:ext cx="1028700" cy="649288"/>
          </p:xfrm>
          <a:graphic>
            <a:graphicData uri="http://schemas.openxmlformats.org/presentationml/2006/ole">
              <p:oleObj spid="_x0000_s21516" name="ChemSketch" r:id="rId11" imgW="511920" imgH="322920" progId="ACD.ChemSketch.20">
                <p:embed/>
              </p:oleObj>
            </a:graphicData>
          </a:graphic>
        </p:graphicFrame>
        <p:graphicFrame>
          <p:nvGraphicFramePr>
            <p:cNvPr id="21517" name="Object 13"/>
            <p:cNvGraphicFramePr>
              <a:graphicFrameLocks noChangeAspect="1"/>
            </p:cNvGraphicFramePr>
            <p:nvPr/>
          </p:nvGraphicFramePr>
          <p:xfrm>
            <a:off x="7768062" y="4109475"/>
            <a:ext cx="1108075" cy="646112"/>
          </p:xfrm>
          <a:graphic>
            <a:graphicData uri="http://schemas.openxmlformats.org/presentationml/2006/ole">
              <p:oleObj spid="_x0000_s21517" name="ChemSketch" r:id="rId12" imgW="557640" imgH="326160" progId="ACD.ChemSketch.20">
                <p:embed/>
              </p:oleObj>
            </a:graphicData>
          </a:graphic>
        </p:graphicFrame>
        <p:cxnSp>
          <p:nvCxnSpPr>
            <p:cNvPr id="58" name="Přímá spojovací šipka 57"/>
            <p:cNvCxnSpPr/>
            <p:nvPr/>
          </p:nvCxnSpPr>
          <p:spPr>
            <a:xfrm rot="5400000">
              <a:off x="7128284" y="3969060"/>
              <a:ext cx="648072" cy="0"/>
            </a:xfrm>
            <a:prstGeom prst="straightConnector1">
              <a:avLst/>
            </a:prstGeom>
            <a:ln w="25400">
              <a:solidFill>
                <a:srgbClr val="00206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Přímá spojovací šipka 58"/>
            <p:cNvCxnSpPr/>
            <p:nvPr/>
          </p:nvCxnSpPr>
          <p:spPr>
            <a:xfrm rot="10800000">
              <a:off x="7119990" y="4437112"/>
              <a:ext cx="648072" cy="0"/>
            </a:xfrm>
            <a:prstGeom prst="straightConnector1">
              <a:avLst/>
            </a:prstGeom>
            <a:ln w="25400">
              <a:solidFill>
                <a:srgbClr val="002060"/>
              </a:solidFill>
              <a:headEnd type="stealth" w="lg" len="lg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0" name="TextovéPole 59"/>
            <p:cNvSpPr txBox="1"/>
            <p:nvPr/>
          </p:nvSpPr>
          <p:spPr>
            <a:xfrm>
              <a:off x="8388424" y="3933056"/>
              <a:ext cx="28803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400" b="1" dirty="0" smtClean="0"/>
                <a:t>9</a:t>
              </a:r>
              <a:endParaRPr lang="cs-CZ" sz="1400" b="1" dirty="0"/>
            </a:p>
          </p:txBody>
        </p:sp>
        <p:sp>
          <p:nvSpPr>
            <p:cNvPr id="61" name="TextovéPole 60"/>
            <p:cNvSpPr txBox="1"/>
            <p:nvPr/>
          </p:nvSpPr>
          <p:spPr>
            <a:xfrm>
              <a:off x="6516216" y="3935789"/>
              <a:ext cx="28803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400" b="1" dirty="0" smtClean="0"/>
                <a:t>9</a:t>
              </a:r>
              <a:endParaRPr lang="cs-CZ" sz="1400" b="1" dirty="0"/>
            </a:p>
          </p:txBody>
        </p:sp>
        <p:sp>
          <p:nvSpPr>
            <p:cNvPr id="62" name="TextovéPole 61"/>
            <p:cNvSpPr txBox="1"/>
            <p:nvPr/>
          </p:nvSpPr>
          <p:spPr>
            <a:xfrm>
              <a:off x="6242039" y="4522975"/>
              <a:ext cx="36004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400" b="1" dirty="0" smtClean="0"/>
                <a:t>10</a:t>
              </a:r>
              <a:endParaRPr lang="cs-CZ" sz="1400" b="1" dirty="0"/>
            </a:p>
          </p:txBody>
        </p:sp>
        <p:sp>
          <p:nvSpPr>
            <p:cNvPr id="63" name="TextovéPole 62"/>
            <p:cNvSpPr txBox="1"/>
            <p:nvPr/>
          </p:nvSpPr>
          <p:spPr>
            <a:xfrm>
              <a:off x="8144690" y="4509120"/>
              <a:ext cx="36004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400" b="1" dirty="0" smtClean="0"/>
                <a:t>10</a:t>
              </a:r>
              <a:endParaRPr lang="cs-CZ" sz="1400" b="1" dirty="0"/>
            </a:p>
          </p:txBody>
        </p:sp>
        <p:sp>
          <p:nvSpPr>
            <p:cNvPr id="64" name="TextovéPole 63"/>
            <p:cNvSpPr txBox="1"/>
            <p:nvPr/>
          </p:nvSpPr>
          <p:spPr>
            <a:xfrm>
              <a:off x="6053725" y="3971464"/>
              <a:ext cx="36004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400" b="1" dirty="0" smtClean="0"/>
                <a:t>11</a:t>
              </a:r>
              <a:endParaRPr lang="cs-CZ" sz="1400" b="1" dirty="0"/>
            </a:p>
          </p:txBody>
        </p:sp>
        <p:sp>
          <p:nvSpPr>
            <p:cNvPr id="65" name="TextovéPole 64"/>
            <p:cNvSpPr txBox="1"/>
            <p:nvPr/>
          </p:nvSpPr>
          <p:spPr>
            <a:xfrm>
              <a:off x="7826215" y="4533483"/>
              <a:ext cx="36004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400" b="1" dirty="0" smtClean="0"/>
                <a:t>11</a:t>
              </a:r>
              <a:endParaRPr lang="cs-CZ" sz="1400" b="1" dirty="0"/>
            </a:p>
          </p:txBody>
        </p:sp>
        <p:graphicFrame>
          <p:nvGraphicFramePr>
            <p:cNvPr id="21518" name="Object 14"/>
            <p:cNvGraphicFramePr>
              <a:graphicFrameLocks noChangeAspect="1"/>
            </p:cNvGraphicFramePr>
            <p:nvPr/>
          </p:nvGraphicFramePr>
          <p:xfrm>
            <a:off x="107504" y="4818856"/>
            <a:ext cx="4124325" cy="914400"/>
          </p:xfrm>
          <a:graphic>
            <a:graphicData uri="http://schemas.openxmlformats.org/presentationml/2006/ole">
              <p:oleObj spid="_x0000_s21518" name="ChemSketch" r:id="rId13" imgW="2163960" imgH="481680" progId="ACD.ChemSketch.20">
                <p:embed/>
              </p:oleObj>
            </a:graphicData>
          </a:graphic>
        </p:graphicFrame>
        <p:graphicFrame>
          <p:nvGraphicFramePr>
            <p:cNvPr id="21520" name="Object 16"/>
            <p:cNvGraphicFramePr>
              <a:graphicFrameLocks noChangeAspect="1"/>
            </p:cNvGraphicFramePr>
            <p:nvPr/>
          </p:nvGraphicFramePr>
          <p:xfrm>
            <a:off x="35496" y="5830713"/>
            <a:ext cx="4206875" cy="982663"/>
          </p:xfrm>
          <a:graphic>
            <a:graphicData uri="http://schemas.openxmlformats.org/presentationml/2006/ole">
              <p:oleObj spid="_x0000_s21520" name="ChemSketch" r:id="rId14" imgW="2209680" imgH="515160" progId="ACD.ChemSketch.20">
                <p:embed/>
              </p:oleObj>
            </a:graphicData>
          </a:graphic>
        </p:graphicFrame>
        <p:graphicFrame>
          <p:nvGraphicFramePr>
            <p:cNvPr id="21521" name="Object 17"/>
            <p:cNvGraphicFramePr>
              <a:graphicFrameLocks noChangeAspect="1"/>
            </p:cNvGraphicFramePr>
            <p:nvPr/>
          </p:nvGraphicFramePr>
          <p:xfrm>
            <a:off x="4693096" y="5805264"/>
            <a:ext cx="4343400" cy="1028700"/>
          </p:xfrm>
          <a:graphic>
            <a:graphicData uri="http://schemas.openxmlformats.org/presentationml/2006/ole">
              <p:oleObj spid="_x0000_s21521" name="ChemSketch" r:id="rId15" imgW="2209680" imgH="524160" progId="ACD.ChemSketch.20">
                <p:embed/>
              </p:oleObj>
            </a:graphicData>
          </a:graphic>
        </p:graphicFrame>
        <p:cxnSp>
          <p:nvCxnSpPr>
            <p:cNvPr id="73" name="Přímá spojovací šipka 72"/>
            <p:cNvCxnSpPr/>
            <p:nvPr/>
          </p:nvCxnSpPr>
          <p:spPr>
            <a:xfrm rot="5400000">
              <a:off x="1295636" y="4905164"/>
              <a:ext cx="648072" cy="0"/>
            </a:xfrm>
            <a:prstGeom prst="straightConnector1">
              <a:avLst/>
            </a:prstGeom>
            <a:ln w="25400">
              <a:solidFill>
                <a:srgbClr val="00206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Přímá spojovací šipka 73"/>
            <p:cNvCxnSpPr/>
            <p:nvPr/>
          </p:nvCxnSpPr>
          <p:spPr>
            <a:xfrm rot="5400000">
              <a:off x="7128284" y="4905164"/>
              <a:ext cx="648072" cy="0"/>
            </a:xfrm>
            <a:prstGeom prst="straightConnector1">
              <a:avLst/>
            </a:prstGeom>
            <a:ln w="25400">
              <a:solidFill>
                <a:srgbClr val="00206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5" name="TextovéPole 74"/>
            <p:cNvSpPr txBox="1"/>
            <p:nvPr/>
          </p:nvSpPr>
          <p:spPr>
            <a:xfrm>
              <a:off x="3851041" y="3896054"/>
              <a:ext cx="122501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b="1" dirty="0" smtClean="0">
                  <a:solidFill>
                    <a:srgbClr val="FF0000"/>
                  </a:solidFill>
                </a:rPr>
                <a:t>k. olejová</a:t>
              </a:r>
              <a:endParaRPr lang="cs-CZ" b="1" dirty="0">
                <a:solidFill>
                  <a:srgbClr val="FF0000"/>
                </a:solidFill>
              </a:endParaRPr>
            </a:p>
          </p:txBody>
        </p:sp>
        <p:sp>
          <p:nvSpPr>
            <p:cNvPr id="76" name="TextovéPole 75"/>
            <p:cNvSpPr txBox="1"/>
            <p:nvPr/>
          </p:nvSpPr>
          <p:spPr>
            <a:xfrm>
              <a:off x="5076056" y="1475492"/>
              <a:ext cx="417646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b="1" dirty="0" smtClean="0">
                  <a:solidFill>
                    <a:srgbClr val="002060"/>
                  </a:solidFill>
                </a:rPr>
                <a:t>k. 8-</a:t>
              </a:r>
              <a:r>
                <a:rPr lang="cs-CZ" b="1" dirty="0" err="1" smtClean="0">
                  <a:solidFill>
                    <a:srgbClr val="002060"/>
                  </a:solidFill>
                </a:rPr>
                <a:t>hydroperoxyoktadec</a:t>
              </a:r>
              <a:r>
                <a:rPr lang="cs-CZ" b="1" dirty="0" smtClean="0">
                  <a:solidFill>
                    <a:srgbClr val="002060"/>
                  </a:solidFill>
                </a:rPr>
                <a:t>-9-</a:t>
              </a:r>
              <a:r>
                <a:rPr lang="cs-CZ" b="1" dirty="0" err="1" smtClean="0">
                  <a:solidFill>
                    <a:srgbClr val="002060"/>
                  </a:solidFill>
                </a:rPr>
                <a:t>enová</a:t>
              </a:r>
              <a:endParaRPr lang="cs-CZ" b="1" dirty="0">
                <a:solidFill>
                  <a:srgbClr val="002060"/>
                </a:solidFill>
              </a:endParaRPr>
            </a:p>
          </p:txBody>
        </p:sp>
        <p:sp>
          <p:nvSpPr>
            <p:cNvPr id="77" name="TextovéPole 76"/>
            <p:cNvSpPr txBox="1"/>
            <p:nvPr/>
          </p:nvSpPr>
          <p:spPr>
            <a:xfrm>
              <a:off x="179512" y="1461637"/>
              <a:ext cx="417646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b="1" dirty="0" smtClean="0">
                  <a:solidFill>
                    <a:srgbClr val="002060"/>
                  </a:solidFill>
                </a:rPr>
                <a:t>k. 11-</a:t>
              </a:r>
              <a:r>
                <a:rPr lang="cs-CZ" b="1" dirty="0" err="1" smtClean="0">
                  <a:solidFill>
                    <a:srgbClr val="002060"/>
                  </a:solidFill>
                </a:rPr>
                <a:t>hydroperoxyoktadec</a:t>
              </a:r>
              <a:r>
                <a:rPr lang="cs-CZ" b="1" dirty="0" smtClean="0">
                  <a:solidFill>
                    <a:srgbClr val="002060"/>
                  </a:solidFill>
                </a:rPr>
                <a:t>-9-</a:t>
              </a:r>
              <a:r>
                <a:rPr lang="cs-CZ" b="1" dirty="0" err="1" smtClean="0">
                  <a:solidFill>
                    <a:srgbClr val="002060"/>
                  </a:solidFill>
                </a:rPr>
                <a:t>enová</a:t>
              </a:r>
              <a:endParaRPr lang="cs-CZ" b="1" dirty="0">
                <a:solidFill>
                  <a:srgbClr val="002060"/>
                </a:solidFill>
              </a:endParaRPr>
            </a:p>
          </p:txBody>
        </p:sp>
        <p:sp>
          <p:nvSpPr>
            <p:cNvPr id="78" name="TextovéPole 77"/>
            <p:cNvSpPr txBox="1"/>
            <p:nvPr/>
          </p:nvSpPr>
          <p:spPr>
            <a:xfrm>
              <a:off x="5004048" y="5517232"/>
              <a:ext cx="417646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b="1" dirty="0" smtClean="0">
                  <a:solidFill>
                    <a:srgbClr val="002060"/>
                  </a:solidFill>
                </a:rPr>
                <a:t>k. 9-</a:t>
              </a:r>
              <a:r>
                <a:rPr lang="cs-CZ" b="1" dirty="0" err="1" smtClean="0">
                  <a:solidFill>
                    <a:srgbClr val="002060"/>
                  </a:solidFill>
                </a:rPr>
                <a:t>hydroperoxyoktadec</a:t>
              </a:r>
              <a:r>
                <a:rPr lang="cs-CZ" b="1" dirty="0" smtClean="0">
                  <a:solidFill>
                    <a:srgbClr val="002060"/>
                  </a:solidFill>
                </a:rPr>
                <a:t>-10-</a:t>
              </a:r>
              <a:r>
                <a:rPr lang="cs-CZ" b="1" dirty="0" err="1" smtClean="0">
                  <a:solidFill>
                    <a:srgbClr val="002060"/>
                  </a:solidFill>
                </a:rPr>
                <a:t>enová</a:t>
              </a:r>
              <a:endParaRPr lang="cs-CZ" b="1" dirty="0">
                <a:solidFill>
                  <a:srgbClr val="002060"/>
                </a:solidFill>
              </a:endParaRPr>
            </a:p>
          </p:txBody>
        </p:sp>
        <p:sp>
          <p:nvSpPr>
            <p:cNvPr id="79" name="TextovéPole 78"/>
            <p:cNvSpPr txBox="1"/>
            <p:nvPr/>
          </p:nvSpPr>
          <p:spPr>
            <a:xfrm>
              <a:off x="179512" y="5589240"/>
              <a:ext cx="417646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b="1" dirty="0" smtClean="0">
                  <a:solidFill>
                    <a:srgbClr val="002060"/>
                  </a:solidFill>
                </a:rPr>
                <a:t>k. 10-</a:t>
              </a:r>
              <a:r>
                <a:rPr lang="cs-CZ" b="1" dirty="0" err="1" smtClean="0">
                  <a:solidFill>
                    <a:srgbClr val="002060"/>
                  </a:solidFill>
                </a:rPr>
                <a:t>hydroperoxyoktadec</a:t>
              </a:r>
              <a:r>
                <a:rPr lang="cs-CZ" b="1" dirty="0" smtClean="0">
                  <a:solidFill>
                    <a:srgbClr val="002060"/>
                  </a:solidFill>
                </a:rPr>
                <a:t>-8-</a:t>
              </a:r>
              <a:r>
                <a:rPr lang="cs-CZ" b="1" dirty="0" err="1" smtClean="0">
                  <a:solidFill>
                    <a:srgbClr val="002060"/>
                  </a:solidFill>
                </a:rPr>
                <a:t>enová</a:t>
              </a:r>
              <a:endParaRPr lang="cs-CZ" b="1" dirty="0">
                <a:solidFill>
                  <a:srgbClr val="002060"/>
                </a:solidFill>
              </a:endParaRPr>
            </a:p>
          </p:txBody>
        </p:sp>
        <p:sp>
          <p:nvSpPr>
            <p:cNvPr id="80" name="TextovéPole 79"/>
            <p:cNvSpPr txBox="1"/>
            <p:nvPr/>
          </p:nvSpPr>
          <p:spPr>
            <a:xfrm>
              <a:off x="4034768" y="4869160"/>
              <a:ext cx="1152128" cy="400110"/>
            </a:xfrm>
            <a:prstGeom prst="rect">
              <a:avLst/>
            </a:prstGeom>
            <a:solidFill>
              <a:srgbClr val="002060">
                <a:alpha val="20000"/>
              </a:srgb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2000" b="1" dirty="0" smtClean="0">
                  <a:solidFill>
                    <a:srgbClr val="002060"/>
                  </a:solidFill>
                </a:rPr>
                <a:t>TRANS</a:t>
              </a:r>
              <a:endParaRPr lang="cs-CZ" sz="2000" b="1" dirty="0">
                <a:solidFill>
                  <a:srgbClr val="002060"/>
                </a:solidFill>
              </a:endParaRPr>
            </a:p>
          </p:txBody>
        </p:sp>
        <p:sp>
          <p:nvSpPr>
            <p:cNvPr id="81" name="TextovéPole 80"/>
            <p:cNvSpPr txBox="1"/>
            <p:nvPr/>
          </p:nvSpPr>
          <p:spPr>
            <a:xfrm>
              <a:off x="4048623" y="5826080"/>
              <a:ext cx="1152128" cy="400110"/>
            </a:xfrm>
            <a:prstGeom prst="rect">
              <a:avLst/>
            </a:prstGeom>
            <a:solidFill>
              <a:srgbClr val="002060">
                <a:alpha val="20000"/>
              </a:srgb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2000" b="1" dirty="0" smtClean="0">
                  <a:solidFill>
                    <a:srgbClr val="002060"/>
                  </a:solidFill>
                </a:rPr>
                <a:t>CIS</a:t>
              </a:r>
              <a:endParaRPr lang="cs-CZ" sz="2000" b="1" dirty="0">
                <a:solidFill>
                  <a:srgbClr val="002060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710952"/>
          </a:xfrm>
        </p:spPr>
        <p:txBody>
          <a:bodyPr>
            <a:normAutofit fontScale="90000"/>
          </a:bodyPr>
          <a:lstStyle/>
          <a:p>
            <a:r>
              <a:rPr lang="cs-CZ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CHEMICKÉ REAKCE TAG- </a:t>
            </a:r>
            <a:r>
              <a:rPr lang="cs-CZ" sz="31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AUTOOXIDACE</a:t>
            </a:r>
            <a:endParaRPr lang="cs-CZ" sz="3100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437101" y="1173088"/>
            <a:ext cx="8229600" cy="19678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indent="-274320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</a:pPr>
            <a:r>
              <a:rPr lang="cs-CZ" sz="2800" dirty="0" smtClean="0"/>
              <a:t>Následné reakce dávají vznik sekundárním až terciárním produktům hromadícím se v žluklých tucích. (např. aldehydy, oxokyseliny, </a:t>
            </a:r>
            <a:r>
              <a:rPr lang="cs-CZ" sz="2800" dirty="0" err="1" smtClean="0"/>
              <a:t>hydroxykyseliny</a:t>
            </a:r>
            <a:r>
              <a:rPr lang="cs-CZ" sz="2800" dirty="0" smtClean="0"/>
              <a:t>, </a:t>
            </a:r>
            <a:r>
              <a:rPr lang="cs-CZ" sz="2800" dirty="0" err="1" smtClean="0"/>
              <a:t>epoxykyseliny</a:t>
            </a:r>
            <a:r>
              <a:rPr lang="cs-CZ" sz="2800" dirty="0" smtClean="0"/>
              <a:t> apod.).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0" lang="cs-CZ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25602" name="Object 2"/>
          <p:cNvGraphicFramePr>
            <a:graphicFrameLocks noChangeAspect="1"/>
          </p:cNvGraphicFramePr>
          <p:nvPr/>
        </p:nvGraphicFramePr>
        <p:xfrm>
          <a:off x="611560" y="2996952"/>
          <a:ext cx="7740650" cy="684213"/>
        </p:xfrm>
        <a:graphic>
          <a:graphicData uri="http://schemas.openxmlformats.org/presentationml/2006/ole">
            <p:oleObj spid="_x0000_s25602" name="ChemSketch" r:id="rId3" imgW="4078080" imgH="359640" progId="ACD.ChemSketch.20">
              <p:embed/>
            </p:oleObj>
          </a:graphicData>
        </a:graphic>
      </p:graphicFrame>
      <p:graphicFrame>
        <p:nvGraphicFramePr>
          <p:cNvPr id="25603" name="Object 3"/>
          <p:cNvGraphicFramePr>
            <a:graphicFrameLocks noChangeAspect="1"/>
          </p:cNvGraphicFramePr>
          <p:nvPr/>
        </p:nvGraphicFramePr>
        <p:xfrm>
          <a:off x="1234083" y="4139207"/>
          <a:ext cx="6218237" cy="2170113"/>
        </p:xfrm>
        <a:graphic>
          <a:graphicData uri="http://schemas.openxmlformats.org/presentationml/2006/ole">
            <p:oleObj spid="_x0000_s25603" name="ChemSketch" r:id="rId4" imgW="3328560" imgH="1161360" progId="ACD.ChemSketch.20">
              <p:embed/>
            </p:oleObj>
          </a:graphicData>
        </a:graphic>
      </p:graphicFrame>
      <p:sp>
        <p:nvSpPr>
          <p:cNvPr id="7" name="TextovéPole 6"/>
          <p:cNvSpPr txBox="1"/>
          <p:nvPr/>
        </p:nvSpPr>
        <p:spPr>
          <a:xfrm>
            <a:off x="6444208" y="3671496"/>
            <a:ext cx="1944216" cy="400110"/>
          </a:xfrm>
          <a:prstGeom prst="rect">
            <a:avLst/>
          </a:prstGeom>
          <a:noFill/>
          <a:ln w="127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cs-CZ" sz="2000" b="1" dirty="0" err="1" smtClean="0">
                <a:solidFill>
                  <a:srgbClr val="002060"/>
                </a:solidFill>
              </a:rPr>
              <a:t>epoxykyseliny</a:t>
            </a:r>
            <a:endParaRPr lang="cs-CZ" sz="2000" b="1" dirty="0">
              <a:solidFill>
                <a:srgbClr val="002060"/>
              </a:solidFill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1475656" y="6300018"/>
            <a:ext cx="2188484" cy="400110"/>
          </a:xfrm>
          <a:prstGeom prst="rect">
            <a:avLst/>
          </a:prstGeom>
          <a:noFill/>
          <a:ln w="127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cs-CZ" sz="2000" b="1" dirty="0" err="1" smtClean="0">
                <a:solidFill>
                  <a:srgbClr val="002060"/>
                </a:solidFill>
              </a:rPr>
              <a:t>hydroxykyseliny</a:t>
            </a:r>
            <a:endParaRPr lang="cs-CZ" sz="2000" b="1" dirty="0">
              <a:solidFill>
                <a:srgbClr val="002060"/>
              </a:solidFill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3871241" y="6309320"/>
            <a:ext cx="1728192" cy="400110"/>
          </a:xfrm>
          <a:prstGeom prst="rect">
            <a:avLst/>
          </a:prstGeom>
          <a:noFill/>
          <a:ln w="127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cs-CZ" sz="2000" b="1" dirty="0" smtClean="0">
                <a:solidFill>
                  <a:srgbClr val="002060"/>
                </a:solidFill>
              </a:rPr>
              <a:t>oxokyseliny</a:t>
            </a:r>
            <a:endParaRPr lang="cs-CZ" sz="2000" b="1" dirty="0">
              <a:solidFill>
                <a:srgbClr val="002060"/>
              </a:solidFill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5793403" y="6299693"/>
            <a:ext cx="1944216" cy="400110"/>
          </a:xfrm>
          <a:prstGeom prst="rect">
            <a:avLst/>
          </a:prstGeom>
          <a:noFill/>
          <a:ln w="127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cs-CZ" sz="2000" b="1" dirty="0" err="1" smtClean="0">
                <a:solidFill>
                  <a:srgbClr val="002060"/>
                </a:solidFill>
              </a:rPr>
              <a:t>epoxykyseliny</a:t>
            </a:r>
            <a:endParaRPr lang="cs-CZ" sz="20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611560" y="404664"/>
            <a:ext cx="8229600" cy="722344"/>
          </a:xfrm>
        </p:spPr>
        <p:txBody>
          <a:bodyPr>
            <a:normAutofit fontScale="90000"/>
          </a:bodyPr>
          <a:lstStyle/>
          <a:p>
            <a:r>
              <a:rPr lang="cs-CZ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CHEMICKÉ REAKCE TAG- </a:t>
            </a:r>
            <a:r>
              <a:rPr lang="cs-CZ" sz="31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AUTOOXIDACE</a:t>
            </a:r>
            <a:endParaRPr lang="cs-CZ" sz="3100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26626" name="Object 2"/>
          <p:cNvGraphicFramePr>
            <a:graphicFrameLocks/>
          </p:cNvGraphicFramePr>
          <p:nvPr/>
        </p:nvGraphicFramePr>
        <p:xfrm>
          <a:off x="35496" y="2780928"/>
          <a:ext cx="8810377" cy="3792538"/>
        </p:xfrm>
        <a:graphic>
          <a:graphicData uri="http://schemas.openxmlformats.org/presentationml/2006/ole">
            <p:oleObj spid="_x0000_s26626" name="ChemSketch" r:id="rId3" imgW="4965120" imgH="2039040" progId="ACD.ChemSketch.20">
              <p:embed/>
            </p:oleObj>
          </a:graphicData>
        </a:graphic>
      </p:graphicFrame>
      <p:sp>
        <p:nvSpPr>
          <p:cNvPr id="7" name="Zástupný symbol pro obsah 2"/>
          <p:cNvSpPr txBox="1">
            <a:spLocks/>
          </p:cNvSpPr>
          <p:nvPr/>
        </p:nvSpPr>
        <p:spPr>
          <a:xfrm>
            <a:off x="662880" y="1029072"/>
            <a:ext cx="8229600" cy="19678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indent="-274320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</a:pPr>
            <a:r>
              <a:rPr lang="cs-CZ" sz="2800" dirty="0" smtClean="0"/>
              <a:t>Následné reakce dávají vznik sekundárním až terciárním produktům hromadícím se v žluklých tucích. (např. aldehydy, oxokyseliny, </a:t>
            </a:r>
            <a:r>
              <a:rPr lang="cs-CZ" sz="2800" dirty="0" err="1" smtClean="0"/>
              <a:t>hydroxykyseliny</a:t>
            </a:r>
            <a:r>
              <a:rPr lang="cs-CZ" sz="2800" dirty="0" smtClean="0"/>
              <a:t>, </a:t>
            </a:r>
            <a:r>
              <a:rPr lang="cs-CZ" sz="2800" dirty="0" err="1" smtClean="0"/>
              <a:t>epoxykyseliny</a:t>
            </a:r>
            <a:r>
              <a:rPr lang="cs-CZ" sz="2800" dirty="0" smtClean="0"/>
              <a:t> apod.).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0" lang="cs-CZ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6156176" y="3316922"/>
            <a:ext cx="792088" cy="400110"/>
          </a:xfrm>
          <a:prstGeom prst="rect">
            <a:avLst/>
          </a:prstGeom>
          <a:noFill/>
          <a:ln w="127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cs-CZ" sz="2000" b="1" dirty="0" err="1" smtClean="0">
                <a:solidFill>
                  <a:srgbClr val="002060"/>
                </a:solidFill>
              </a:rPr>
              <a:t>enal</a:t>
            </a:r>
            <a:endParaRPr lang="cs-CZ" sz="2000" b="1" dirty="0">
              <a:solidFill>
                <a:srgbClr val="002060"/>
              </a:solidFill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6948264" y="4325034"/>
            <a:ext cx="2160240" cy="400110"/>
          </a:xfrm>
          <a:prstGeom prst="rect">
            <a:avLst/>
          </a:prstGeom>
          <a:noFill/>
          <a:ln w="127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cs-CZ" sz="2000" b="1" dirty="0" err="1" smtClean="0">
                <a:solidFill>
                  <a:srgbClr val="002060"/>
                </a:solidFill>
              </a:rPr>
              <a:t>hydroxykyselina</a:t>
            </a:r>
            <a:endParaRPr lang="cs-CZ" sz="2000" b="1" dirty="0">
              <a:solidFill>
                <a:srgbClr val="002060"/>
              </a:solidFill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4716016" y="4325034"/>
            <a:ext cx="2151856" cy="400110"/>
          </a:xfrm>
          <a:prstGeom prst="rect">
            <a:avLst/>
          </a:prstGeom>
          <a:solidFill>
            <a:schemeClr val="bg1"/>
          </a:solidFill>
          <a:ln w="127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cs-CZ" sz="2000" b="1" dirty="0" smtClean="0">
                <a:solidFill>
                  <a:srgbClr val="002060"/>
                </a:solidFill>
              </a:rPr>
              <a:t>mastná kyselina</a:t>
            </a:r>
            <a:endParaRPr lang="cs-CZ" sz="2000" b="1" dirty="0">
              <a:solidFill>
                <a:srgbClr val="002060"/>
              </a:solidFill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4644008" y="5373216"/>
            <a:ext cx="1656184" cy="400110"/>
          </a:xfrm>
          <a:prstGeom prst="rect">
            <a:avLst/>
          </a:prstGeom>
          <a:noFill/>
          <a:ln w="127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cs-CZ" sz="2000" b="1" dirty="0" smtClean="0">
                <a:solidFill>
                  <a:srgbClr val="002060"/>
                </a:solidFill>
              </a:rPr>
              <a:t>oxokyselina</a:t>
            </a:r>
            <a:endParaRPr lang="cs-CZ" sz="2000" b="1" dirty="0">
              <a:solidFill>
                <a:srgbClr val="002060"/>
              </a:solidFill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7956376" y="6381328"/>
            <a:ext cx="1152128" cy="400110"/>
          </a:xfrm>
          <a:prstGeom prst="rect">
            <a:avLst/>
          </a:prstGeom>
          <a:noFill/>
          <a:ln w="127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cs-CZ" sz="2000" b="1" dirty="0" smtClean="0">
                <a:solidFill>
                  <a:srgbClr val="002060"/>
                </a:solidFill>
              </a:rPr>
              <a:t>aldehyd</a:t>
            </a:r>
            <a:endParaRPr lang="cs-CZ" sz="2000" b="1" dirty="0">
              <a:solidFill>
                <a:srgbClr val="002060"/>
              </a:solidFill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5724128" y="6385556"/>
            <a:ext cx="1440160" cy="400110"/>
          </a:xfrm>
          <a:prstGeom prst="rect">
            <a:avLst/>
          </a:prstGeom>
          <a:noFill/>
          <a:ln w="127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cs-CZ" sz="2000" b="1" dirty="0" smtClean="0">
                <a:solidFill>
                  <a:srgbClr val="002060"/>
                </a:solidFill>
              </a:rPr>
              <a:t>uhlovodík</a:t>
            </a:r>
            <a:endParaRPr lang="cs-CZ" sz="20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1560" y="548680"/>
            <a:ext cx="8229600" cy="722344"/>
          </a:xfrm>
        </p:spPr>
        <p:txBody>
          <a:bodyPr>
            <a:normAutofit fontScale="90000"/>
          </a:bodyPr>
          <a:lstStyle/>
          <a:p>
            <a:r>
              <a:rPr lang="cs-CZ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CHEMICKÉ REAKCE TAG- </a:t>
            </a:r>
            <a:r>
              <a:rPr lang="cs-CZ" sz="31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AUTOOXIDACE</a:t>
            </a:r>
            <a:endParaRPr lang="cs-CZ" dirty="0"/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518864" y="1272128"/>
            <a:ext cx="8229600" cy="5397232"/>
          </a:xfrm>
        </p:spPr>
        <p:txBody>
          <a:bodyPr>
            <a:normAutofit lnSpcReduction="10000"/>
          </a:bodyPr>
          <a:lstStyle/>
          <a:p>
            <a:r>
              <a:rPr lang="cs-CZ" b="1" dirty="0" smtClean="0"/>
              <a:t>Inhibice autooxidace</a:t>
            </a:r>
          </a:p>
          <a:p>
            <a:pPr marL="715963" indent="-9525">
              <a:buNone/>
            </a:pPr>
            <a:r>
              <a:rPr lang="cs-CZ" dirty="0" smtClean="0"/>
              <a:t>- teplota (uchovávání, zpracovávání apod.)</a:t>
            </a:r>
          </a:p>
          <a:p>
            <a:pPr marL="715963" indent="-9525">
              <a:buNone/>
            </a:pPr>
            <a:r>
              <a:rPr lang="cs-CZ" dirty="0" smtClean="0"/>
              <a:t>- kontakt lipidu se vzduchem</a:t>
            </a:r>
          </a:p>
          <a:p>
            <a:pPr marL="715963" indent="-9525">
              <a:buNone/>
            </a:pPr>
            <a:r>
              <a:rPr lang="cs-CZ" dirty="0" smtClean="0"/>
              <a:t>- vliv záření</a:t>
            </a:r>
          </a:p>
          <a:p>
            <a:pPr marL="715963" indent="-9525">
              <a:buNone/>
            </a:pPr>
            <a:r>
              <a:rPr lang="cs-CZ" dirty="0" smtClean="0"/>
              <a:t>- přídavek inhibitorů do lipidu (antioxidanty)</a:t>
            </a:r>
          </a:p>
          <a:p>
            <a:r>
              <a:rPr lang="cs-CZ" b="1" dirty="0" smtClean="0"/>
              <a:t>Antioxidanty</a:t>
            </a:r>
          </a:p>
          <a:p>
            <a:pPr marL="715963" indent="-9525">
              <a:buNone/>
            </a:pPr>
            <a:r>
              <a:rPr lang="cs-CZ" dirty="0" smtClean="0"/>
              <a:t>Podle původu</a:t>
            </a:r>
          </a:p>
          <a:p>
            <a:pPr marL="1076325" indent="-9525">
              <a:buNone/>
            </a:pPr>
            <a:r>
              <a:rPr lang="cs-CZ" dirty="0" smtClean="0"/>
              <a:t>- přirozené (např. tokoferoly, fenoly...)</a:t>
            </a:r>
          </a:p>
          <a:p>
            <a:pPr marL="1076325" indent="-9525">
              <a:buNone/>
            </a:pPr>
            <a:r>
              <a:rPr lang="cs-CZ" dirty="0" smtClean="0"/>
              <a:t>- syntetické (hlavně fenoly)</a:t>
            </a:r>
          </a:p>
          <a:p>
            <a:pPr marL="715963" indent="-9525">
              <a:buNone/>
            </a:pPr>
            <a:r>
              <a:rPr lang="cs-CZ" dirty="0" smtClean="0"/>
              <a:t>Podle účinku (mechanismu působení)</a:t>
            </a:r>
          </a:p>
          <a:p>
            <a:pPr marL="1076325" indent="-9525">
              <a:buNone/>
            </a:pPr>
            <a:r>
              <a:rPr lang="cs-CZ" dirty="0" smtClean="0"/>
              <a:t>- primární (reakce s radikály)</a:t>
            </a:r>
          </a:p>
          <a:p>
            <a:pPr marL="1076325" indent="-9525">
              <a:buFontTx/>
              <a:buChar char="-"/>
            </a:pPr>
            <a:r>
              <a:rPr lang="cs-CZ" dirty="0" smtClean="0"/>
              <a:t>sekundární (redukce  hydroperoxidů R-O-OH)</a:t>
            </a:r>
          </a:p>
          <a:p>
            <a:pPr>
              <a:buFontTx/>
              <a:buChar char="-"/>
            </a:pPr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</p:nvPr>
        </p:nvGraphicFramePr>
        <p:xfrm>
          <a:off x="251520" y="2557512"/>
          <a:ext cx="6491064" cy="1879600"/>
        </p:xfrm>
        <a:graphic>
          <a:graphicData uri="http://schemas.openxmlformats.org/drawingml/2006/table">
            <a:tbl>
              <a:tblPr firstRow="1" bandRow="1">
                <a:tableStyleId>{284E427A-3D55-4303-BF80-6455036E1DE7}</a:tableStyleId>
              </a:tblPr>
              <a:tblGrid>
                <a:gridCol w="3245532"/>
                <a:gridCol w="324553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>
                          <a:solidFill>
                            <a:srgbClr val="002060"/>
                          </a:solidFill>
                        </a:rPr>
                        <a:t>TOKOFEROL</a:t>
                      </a:r>
                      <a:endParaRPr lang="cs-CZ" sz="2000" dirty="0">
                        <a:solidFill>
                          <a:srgbClr val="002060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>
                          <a:solidFill>
                            <a:srgbClr val="002060"/>
                          </a:solidFill>
                        </a:rPr>
                        <a:t>CHEMICKÝ NÁZEV</a:t>
                      </a:r>
                      <a:endParaRPr lang="cs-CZ" sz="2000" dirty="0">
                        <a:solidFill>
                          <a:srgbClr val="002060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ym typeface="Symbol"/>
                        </a:rPr>
                        <a:t> - tokoferol </a:t>
                      </a:r>
                      <a:r>
                        <a:rPr lang="cs-CZ" b="1" dirty="0" smtClean="0">
                          <a:sym typeface="Symbol"/>
                        </a:rPr>
                        <a:t>E 307</a:t>
                      </a:r>
                      <a:endParaRPr lang="cs-CZ" b="1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5,7,8-</a:t>
                      </a:r>
                      <a:r>
                        <a:rPr lang="cs-CZ" dirty="0" err="1" smtClean="0"/>
                        <a:t>trimethyltokol</a:t>
                      </a:r>
                      <a:endParaRPr lang="cs-CZ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ym typeface="Symbol"/>
                        </a:rPr>
                        <a:t> - tokoferol</a:t>
                      </a:r>
                      <a:endParaRPr lang="cs-CZ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5,8-</a:t>
                      </a:r>
                      <a:r>
                        <a:rPr lang="cs-CZ" dirty="0" err="1" smtClean="0"/>
                        <a:t>dimethyltokol</a:t>
                      </a:r>
                      <a:endParaRPr lang="cs-CZ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ym typeface="Symbol"/>
                        </a:rPr>
                        <a:t> - tokoferol </a:t>
                      </a:r>
                      <a:r>
                        <a:rPr lang="cs-CZ" b="1" dirty="0" smtClean="0">
                          <a:sym typeface="Symbol"/>
                        </a:rPr>
                        <a:t>E 308</a:t>
                      </a:r>
                      <a:endParaRPr lang="cs-CZ" b="1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7,8-</a:t>
                      </a:r>
                      <a:r>
                        <a:rPr lang="cs-CZ" dirty="0" err="1" smtClean="0"/>
                        <a:t>dimethyltokol</a:t>
                      </a:r>
                      <a:endParaRPr lang="cs-CZ" dirty="0" smtClean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ym typeface="Symbol"/>
                        </a:rPr>
                        <a:t> - tokoferol </a:t>
                      </a:r>
                      <a:r>
                        <a:rPr lang="cs-CZ" b="1" dirty="0" smtClean="0">
                          <a:sym typeface="Symbol"/>
                        </a:rPr>
                        <a:t>E309</a:t>
                      </a:r>
                      <a:endParaRPr lang="cs-CZ" b="1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8-</a:t>
                      </a:r>
                      <a:r>
                        <a:rPr lang="cs-CZ" dirty="0" err="1" smtClean="0"/>
                        <a:t>methyltokol</a:t>
                      </a:r>
                      <a:endParaRPr lang="cs-CZ" dirty="0" smtClean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</a:tcPr>
                </a:tc>
              </a:tr>
            </a:tbl>
          </a:graphicData>
        </a:graphic>
      </p:graphicFrame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590872" y="618424"/>
            <a:ext cx="8229600" cy="722344"/>
          </a:xfrm>
        </p:spPr>
        <p:txBody>
          <a:bodyPr>
            <a:normAutofit fontScale="90000"/>
          </a:bodyPr>
          <a:lstStyle/>
          <a:p>
            <a:r>
              <a:rPr lang="cs-CZ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CHEMICKÉ REAKCE TAG- </a:t>
            </a:r>
            <a:r>
              <a:rPr lang="cs-CZ" sz="31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AUTOOXIDACE</a:t>
            </a:r>
            <a:endParaRPr lang="cs-CZ" dirty="0"/>
          </a:p>
        </p:txBody>
      </p:sp>
      <p:graphicFrame>
        <p:nvGraphicFramePr>
          <p:cNvPr id="27651" name="Object 3"/>
          <p:cNvGraphicFramePr>
            <a:graphicFrameLocks noChangeAspect="1"/>
          </p:cNvGraphicFramePr>
          <p:nvPr/>
        </p:nvGraphicFramePr>
        <p:xfrm>
          <a:off x="78693" y="4725143"/>
          <a:ext cx="7517643" cy="2088233"/>
        </p:xfrm>
        <a:graphic>
          <a:graphicData uri="http://schemas.openxmlformats.org/presentationml/2006/ole">
            <p:oleObj spid="_x0000_s27651" name="ChemSketch" r:id="rId3" imgW="2886480" imgH="801720" progId="ACD.ChemSketch.20">
              <p:embed/>
            </p:oleObj>
          </a:graphicData>
        </a:graphic>
      </p:graphicFrame>
      <p:sp>
        <p:nvSpPr>
          <p:cNvPr id="7" name="TextovéPole 6"/>
          <p:cNvSpPr txBox="1"/>
          <p:nvPr/>
        </p:nvSpPr>
        <p:spPr>
          <a:xfrm>
            <a:off x="323528" y="1412776"/>
            <a:ext cx="8755025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 smtClean="0"/>
              <a:t>K potlačení oxidace tuků – žluknutí se do tuků přidávají</a:t>
            </a:r>
          </a:p>
          <a:p>
            <a:r>
              <a:rPr lang="cs-CZ" sz="2800" dirty="0" smtClean="0"/>
              <a:t> </a:t>
            </a:r>
            <a:r>
              <a:rPr lang="cs-CZ" sz="2800" b="1" dirty="0" smtClean="0">
                <a:solidFill>
                  <a:srgbClr val="FF0000"/>
                </a:solidFill>
              </a:rPr>
              <a:t>antioxidanty </a:t>
            </a:r>
            <a:r>
              <a:rPr lang="cs-CZ" sz="2800" dirty="0" smtClean="0"/>
              <a:t>(např. tokoferoly, </a:t>
            </a:r>
            <a:r>
              <a:rPr lang="cs-CZ" sz="2800" dirty="0" err="1" smtClean="0"/>
              <a:t>galláty</a:t>
            </a:r>
            <a:r>
              <a:rPr lang="cs-CZ" sz="2800" dirty="0" smtClean="0"/>
              <a:t> apod.).</a:t>
            </a:r>
            <a:endParaRPr lang="cs-CZ" sz="2800" dirty="0"/>
          </a:p>
        </p:txBody>
      </p:sp>
      <p:graphicFrame>
        <p:nvGraphicFramePr>
          <p:cNvPr id="27652" name="Object 4"/>
          <p:cNvGraphicFramePr>
            <a:graphicFrameLocks noChangeAspect="1"/>
          </p:cNvGraphicFramePr>
          <p:nvPr/>
        </p:nvGraphicFramePr>
        <p:xfrm>
          <a:off x="7020272" y="2436135"/>
          <a:ext cx="1851933" cy="1928969"/>
        </p:xfrm>
        <a:graphic>
          <a:graphicData uri="http://schemas.openxmlformats.org/presentationml/2006/ole">
            <p:oleObj spid="_x0000_s27652" name="ChemSketch" r:id="rId4" imgW="954000" imgH="993600" progId="ACD.ChemSketch.20">
              <p:embed/>
            </p:oleObj>
          </a:graphicData>
        </a:graphic>
      </p:graphicFrame>
      <p:sp>
        <p:nvSpPr>
          <p:cNvPr id="8" name="TextovéPole 7"/>
          <p:cNvSpPr txBox="1"/>
          <p:nvPr/>
        </p:nvSpPr>
        <p:spPr>
          <a:xfrm>
            <a:off x="7020272" y="4509120"/>
            <a:ext cx="1944216" cy="369332"/>
          </a:xfrm>
          <a:prstGeom prst="rect">
            <a:avLst/>
          </a:prstGeom>
          <a:noFill/>
          <a:ln w="127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002060"/>
                </a:solidFill>
              </a:rPr>
              <a:t>estery k. </a:t>
            </a:r>
            <a:r>
              <a:rPr lang="cs-CZ" b="1" dirty="0" err="1" smtClean="0">
                <a:solidFill>
                  <a:srgbClr val="002060"/>
                </a:solidFill>
              </a:rPr>
              <a:t>gallové</a:t>
            </a:r>
            <a:endParaRPr lang="cs-CZ" b="1" dirty="0">
              <a:solidFill>
                <a:srgbClr val="002060"/>
              </a:solidFill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7020272" y="6381328"/>
            <a:ext cx="1944216" cy="369332"/>
          </a:xfrm>
          <a:prstGeom prst="rect">
            <a:avLst/>
          </a:prstGeom>
          <a:noFill/>
          <a:ln w="127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002060"/>
                </a:solidFill>
                <a:sym typeface="Symbol"/>
              </a:rPr>
              <a:t>-tokoferol</a:t>
            </a:r>
            <a:endParaRPr lang="cs-CZ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9600" dirty="0" smtClean="0">
                <a:solidFill>
                  <a:srgbClr val="FF0000"/>
                </a:solidFill>
              </a:rPr>
              <a:t>LIPIDY</a:t>
            </a:r>
            <a:endParaRPr lang="cs-CZ" sz="9600" dirty="0">
              <a:solidFill>
                <a:srgbClr val="FF000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11560" y="3692624"/>
            <a:ext cx="7854696" cy="1752600"/>
          </a:xfrm>
        </p:spPr>
        <p:txBody>
          <a:bodyPr>
            <a:normAutofit fontScale="92500"/>
          </a:bodyPr>
          <a:lstStyle/>
          <a:p>
            <a:r>
              <a:rPr lang="cs-CZ" sz="5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Lipidy II.</a:t>
            </a:r>
          </a:p>
          <a:p>
            <a:r>
              <a:rPr lang="cs-CZ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Jednoduché lipidy – </a:t>
            </a:r>
            <a:r>
              <a:rPr lang="cs-CZ" sz="32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acylglyceroly</a:t>
            </a:r>
            <a:r>
              <a:rPr lang="cs-CZ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+ vosky</a:t>
            </a:r>
            <a:endParaRPr lang="cs-CZ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6986637" y="6309320"/>
            <a:ext cx="19058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Mgr. </a:t>
            </a:r>
            <a:r>
              <a:rPr lang="cs-CZ" dirty="0" err="1" smtClean="0"/>
              <a:t>Mrtin</a:t>
            </a:r>
            <a:r>
              <a:rPr lang="cs-CZ" dirty="0" smtClean="0"/>
              <a:t> Krejčí</a:t>
            </a:r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2"/>
          <p:cNvSpPr txBox="1">
            <a:spLocks/>
          </p:cNvSpPr>
          <p:nvPr/>
        </p:nvSpPr>
        <p:spPr>
          <a:xfrm>
            <a:off x="467544" y="1296144"/>
            <a:ext cx="8229600" cy="5445224"/>
          </a:xfrm>
          <a:prstGeom prst="rect">
            <a:avLst/>
          </a:prstGeom>
        </p:spPr>
        <p:txBody>
          <a:bodyPr vert="horz">
            <a:normAutofit fontScale="92500" lnSpcReduction="10000"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Vysýchání olejů: </a:t>
            </a:r>
            <a:r>
              <a:rPr kumimoji="0" lang="cs-CZ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radikálová oxidační polymerace</a:t>
            </a:r>
          </a:p>
          <a:p>
            <a:pPr marL="263525" lvl="0" indent="-263525" algn="just">
              <a:spcBef>
                <a:spcPct val="20000"/>
              </a:spcBef>
              <a:buClr>
                <a:schemeClr val="accent3"/>
              </a:buClr>
              <a:buSzPct val="95000"/>
              <a:buFontTx/>
              <a:buChar char="-"/>
              <a:defRPr/>
            </a:pPr>
            <a:r>
              <a:rPr lang="cs-CZ" sz="2800" dirty="0" smtClean="0"/>
              <a:t>Reakce se týká tuků s vyšším obsahem nenasycených mastných kyselin (k. </a:t>
            </a:r>
            <a:r>
              <a:rPr lang="cs-CZ" sz="2800" dirty="0" err="1" smtClean="0"/>
              <a:t>linolová</a:t>
            </a:r>
            <a:r>
              <a:rPr lang="cs-CZ" sz="2800" dirty="0" smtClean="0"/>
              <a:t>, </a:t>
            </a:r>
            <a:r>
              <a:rPr lang="cs-CZ" sz="2800" dirty="0" err="1" smtClean="0"/>
              <a:t>linolenová</a:t>
            </a:r>
            <a:r>
              <a:rPr lang="cs-CZ" sz="2800" dirty="0" smtClean="0"/>
              <a:t> apod.) – oleje (lněný, konopný, makový, sojový apod.)</a:t>
            </a:r>
          </a:p>
          <a:p>
            <a:pPr marL="263525" lvl="0" indent="-263525" algn="just">
              <a:spcBef>
                <a:spcPct val="20000"/>
              </a:spcBef>
              <a:buClr>
                <a:schemeClr val="accent3"/>
              </a:buClr>
              <a:buSzPct val="95000"/>
              <a:buFontTx/>
              <a:buChar char="-"/>
              <a:defRPr/>
            </a:pPr>
            <a:r>
              <a:rPr lang="cs-CZ" sz="2800" dirty="0" smtClean="0"/>
              <a:t>Dochází k propojení několika molekul nenasycených kyselin pomocí </a:t>
            </a:r>
            <a:r>
              <a:rPr lang="cs-CZ" sz="2800" b="1" dirty="0" smtClean="0"/>
              <a:t>kyslíkových můstků </a:t>
            </a:r>
            <a:r>
              <a:rPr lang="cs-CZ" sz="2800" dirty="0" smtClean="0"/>
              <a:t>nebo </a:t>
            </a:r>
            <a:r>
              <a:rPr lang="cs-CZ" sz="2800" b="1" dirty="0" smtClean="0"/>
              <a:t>přímým spojením uhlíků.</a:t>
            </a:r>
          </a:p>
          <a:p>
            <a:pPr marL="263525" lvl="0" indent="-263525" algn="just">
              <a:spcBef>
                <a:spcPct val="20000"/>
              </a:spcBef>
              <a:buClr>
                <a:schemeClr val="accent3"/>
              </a:buClr>
              <a:buSzPct val="95000"/>
              <a:buFontTx/>
              <a:buChar char="-"/>
              <a:defRPr/>
            </a:pPr>
            <a:r>
              <a:rPr lang="cs-CZ" sz="2800" dirty="0" smtClean="0"/>
              <a:t>K urychlení vysychání se používají </a:t>
            </a:r>
            <a:r>
              <a:rPr lang="cs-CZ" sz="2800" b="1" dirty="0" err="1" smtClean="0"/>
              <a:t>sikativa</a:t>
            </a:r>
            <a:r>
              <a:rPr lang="cs-CZ" sz="2800" dirty="0" smtClean="0"/>
              <a:t>, což jsou přídavky urychlující oxidaci. (např. oxidy manganu, chromu, </a:t>
            </a:r>
            <a:r>
              <a:rPr lang="cs-CZ" sz="2800" dirty="0" err="1" smtClean="0"/>
              <a:t>naftenáty</a:t>
            </a:r>
            <a:r>
              <a:rPr lang="cs-CZ" sz="2800" dirty="0" smtClean="0"/>
              <a:t> olova a mědi, popřípadě pigmenty).</a:t>
            </a:r>
          </a:p>
          <a:p>
            <a:pPr marL="263525" lvl="0" indent="-263525">
              <a:spcBef>
                <a:spcPct val="20000"/>
              </a:spcBef>
              <a:buClr>
                <a:schemeClr val="accent3"/>
              </a:buClr>
              <a:buSzPct val="110000"/>
              <a:buFont typeface="Arial" pitchFamily="34" charset="0"/>
              <a:buChar char="•"/>
              <a:defRPr/>
            </a:pPr>
            <a:r>
              <a:rPr lang="cs-CZ" sz="2800" b="1" dirty="0" smtClean="0"/>
              <a:t>Důsledek:</a:t>
            </a:r>
            <a:r>
              <a:rPr lang="cs-CZ" sz="2800" dirty="0" smtClean="0"/>
              <a:t> Po rozetření na plochu vytvářejí na vzduchu suché a trvalé filmy (pevná, pružná hmota).</a:t>
            </a:r>
          </a:p>
          <a:p>
            <a:pPr marL="263525" lvl="0" indent="-263525">
              <a:spcBef>
                <a:spcPct val="20000"/>
              </a:spcBef>
              <a:buClr>
                <a:schemeClr val="accent3"/>
              </a:buClr>
              <a:buSzPct val="95000"/>
              <a:buFontTx/>
              <a:buChar char="-"/>
              <a:defRPr/>
            </a:pPr>
            <a:r>
              <a:rPr lang="cs-CZ" sz="2800" dirty="0" smtClean="0"/>
              <a:t>Využití: výroba </a:t>
            </a:r>
            <a:r>
              <a:rPr lang="cs-CZ" sz="2800" b="1" dirty="0" smtClean="0"/>
              <a:t>fermeží</a:t>
            </a:r>
            <a:r>
              <a:rPr lang="cs-CZ" sz="2800" dirty="0" smtClean="0"/>
              <a:t>. Nátěrové hmoty na dřevo. Jsou podobně jako tuky hydrofobní.</a:t>
            </a:r>
            <a:endParaRPr kumimoji="0" lang="cs-CZ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313184" y="548680"/>
            <a:ext cx="8435280" cy="722344"/>
          </a:xfrm>
        </p:spPr>
        <p:txBody>
          <a:bodyPr>
            <a:normAutofit fontScale="90000"/>
          </a:bodyPr>
          <a:lstStyle/>
          <a:p>
            <a:r>
              <a:rPr lang="cs-CZ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CHEMICKÉ REAKCE TAG- </a:t>
            </a:r>
            <a:r>
              <a:rPr lang="cs-CZ" sz="31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VYSYCHÁNÍ TUKŮ</a:t>
            </a:r>
            <a:endParaRPr lang="cs-CZ" sz="31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38944" y="260648"/>
            <a:ext cx="3981128" cy="938368"/>
          </a:xfrm>
        </p:spPr>
        <p:txBody>
          <a:bodyPr>
            <a:normAutofit/>
          </a:bodyPr>
          <a:lstStyle/>
          <a:p>
            <a:r>
              <a:rPr lang="cs-CZ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VOSKY </a:t>
            </a:r>
            <a:r>
              <a:rPr lang="cs-CZ" sz="4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(CERIDY)</a:t>
            </a:r>
            <a:endParaRPr lang="cs-CZ" sz="4000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179512" y="1412776"/>
            <a:ext cx="8964488" cy="5445224"/>
          </a:xfrm>
        </p:spPr>
        <p:txBody>
          <a:bodyPr>
            <a:normAutofit fontScale="92500" lnSpcReduction="10000"/>
          </a:bodyPr>
          <a:lstStyle/>
          <a:p>
            <a:pPr>
              <a:spcAft>
                <a:spcPts val="18000"/>
              </a:spcAft>
            </a:pPr>
            <a:r>
              <a:rPr lang="cs-CZ" b="1" dirty="0" smtClean="0"/>
              <a:t>Vosky</a:t>
            </a:r>
            <a:r>
              <a:rPr lang="cs-CZ" dirty="0" smtClean="0"/>
              <a:t> - estery vyšších mastných kyselin (FA) a vyšších jednosytných alkoholů. </a:t>
            </a:r>
          </a:p>
          <a:p>
            <a:r>
              <a:rPr lang="cs-CZ" b="1" dirty="0" smtClean="0"/>
              <a:t>Vlastnosti:</a:t>
            </a:r>
          </a:p>
          <a:p>
            <a:pPr>
              <a:buFontTx/>
              <a:buChar char="-"/>
            </a:pPr>
            <a:r>
              <a:rPr lang="cs-CZ" dirty="0" smtClean="0"/>
              <a:t>Tuhé látky.</a:t>
            </a:r>
          </a:p>
          <a:p>
            <a:pPr>
              <a:buFontTx/>
              <a:buChar char="-"/>
            </a:pPr>
            <a:r>
              <a:rPr lang="cs-CZ" dirty="0" smtClean="0"/>
              <a:t>Silně hydrofobní, nerozpustné ve vodě, rozpustné v nepolárních rozpouštědlech (benzín, chloroform,...).</a:t>
            </a:r>
          </a:p>
          <a:p>
            <a:pPr>
              <a:buFontTx/>
              <a:buChar char="-"/>
            </a:pPr>
            <a:r>
              <a:rPr lang="cs-CZ" dirty="0" smtClean="0"/>
              <a:t>Odolné vůči oxidaci a hydrolýze.</a:t>
            </a:r>
          </a:p>
          <a:p>
            <a:pPr>
              <a:buFontTx/>
              <a:buChar char="-"/>
            </a:pPr>
            <a:r>
              <a:rPr lang="cs-CZ" dirty="0" smtClean="0"/>
              <a:t>Hořlavé a spalují se dokonaleji než parafín.</a:t>
            </a:r>
          </a:p>
          <a:p>
            <a:pPr>
              <a:spcAft>
                <a:spcPts val="16200"/>
              </a:spcAft>
            </a:pPr>
            <a:endParaRPr lang="cs-CZ" dirty="0" smtClean="0"/>
          </a:p>
          <a:p>
            <a:pPr>
              <a:spcAft>
                <a:spcPts val="12000"/>
              </a:spcAft>
            </a:pPr>
            <a:endParaRPr lang="cs-CZ" dirty="0" smtClean="0"/>
          </a:p>
          <a:p>
            <a:endParaRPr lang="cs-CZ" dirty="0"/>
          </a:p>
        </p:txBody>
      </p:sp>
      <p:sp>
        <p:nvSpPr>
          <p:cNvPr id="3686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36865" name="Object 1"/>
          <p:cNvGraphicFramePr>
            <a:graphicFrameLocks/>
          </p:cNvGraphicFramePr>
          <p:nvPr/>
        </p:nvGraphicFramePr>
        <p:xfrm>
          <a:off x="138189" y="3789040"/>
          <a:ext cx="8892480" cy="568449"/>
        </p:xfrm>
        <a:graphic>
          <a:graphicData uri="http://schemas.openxmlformats.org/presentationml/2006/ole">
            <p:oleObj spid="_x0000_s36865" name="ACD/3D" r:id="rId3" imgW="8992855" imgH="552527" progId="ACD.3D">
              <p:embed/>
            </p:oleObj>
          </a:graphicData>
        </a:graphic>
      </p:graphicFrame>
      <p:graphicFrame>
        <p:nvGraphicFramePr>
          <p:cNvPr id="36867" name="Object 3"/>
          <p:cNvGraphicFramePr>
            <a:graphicFrameLocks noChangeAspect="1"/>
          </p:cNvGraphicFramePr>
          <p:nvPr/>
        </p:nvGraphicFramePr>
        <p:xfrm>
          <a:off x="1763688" y="2276872"/>
          <a:ext cx="3534116" cy="1440160"/>
        </p:xfrm>
        <a:graphic>
          <a:graphicData uri="http://schemas.openxmlformats.org/presentationml/2006/ole">
            <p:oleObj spid="_x0000_s36867" name="ChemSketch" r:id="rId4" imgW="1862280" imgH="758880" progId="ACD.ChemSketch.20">
              <p:embed/>
            </p:oleObj>
          </a:graphicData>
        </a:graphic>
      </p:graphicFrame>
      <p:sp>
        <p:nvSpPr>
          <p:cNvPr id="7" name="TextovéPole 6"/>
          <p:cNvSpPr txBox="1"/>
          <p:nvPr/>
        </p:nvSpPr>
        <p:spPr>
          <a:xfrm>
            <a:off x="4211960" y="1916832"/>
            <a:ext cx="4896544" cy="830997"/>
          </a:xfrm>
          <a:prstGeom prst="rect">
            <a:avLst/>
          </a:prstGeom>
          <a:noFill/>
          <a:ln w="127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 err="1" smtClean="0">
                <a:solidFill>
                  <a:srgbClr val="002060"/>
                </a:solidFill>
              </a:rPr>
              <a:t>myricyl</a:t>
            </a:r>
            <a:r>
              <a:rPr lang="cs-CZ" sz="2400" b="1" dirty="0" smtClean="0">
                <a:solidFill>
                  <a:srgbClr val="002060"/>
                </a:solidFill>
              </a:rPr>
              <a:t>-</a:t>
            </a:r>
            <a:r>
              <a:rPr lang="cs-CZ" sz="2400" b="1" dirty="0" err="1" smtClean="0">
                <a:solidFill>
                  <a:srgbClr val="002060"/>
                </a:solidFill>
              </a:rPr>
              <a:t>cerotát</a:t>
            </a:r>
            <a:endParaRPr lang="cs-CZ" sz="2400" b="1" dirty="0" smtClean="0">
              <a:solidFill>
                <a:srgbClr val="002060"/>
              </a:solidFill>
            </a:endParaRPr>
          </a:p>
          <a:p>
            <a:pPr algn="ctr"/>
            <a:r>
              <a:rPr lang="cs-CZ" sz="2400" b="1" dirty="0" err="1" smtClean="0">
                <a:solidFill>
                  <a:srgbClr val="002060"/>
                </a:solidFill>
              </a:rPr>
              <a:t>myricylester</a:t>
            </a:r>
            <a:r>
              <a:rPr lang="cs-CZ" sz="2400" b="1" dirty="0" smtClean="0">
                <a:solidFill>
                  <a:srgbClr val="002060"/>
                </a:solidFill>
              </a:rPr>
              <a:t> kyseliny </a:t>
            </a:r>
            <a:r>
              <a:rPr lang="cs-CZ" sz="2400" b="1" dirty="0" err="1" smtClean="0">
                <a:solidFill>
                  <a:srgbClr val="002060"/>
                </a:solidFill>
              </a:rPr>
              <a:t>cerotové</a:t>
            </a:r>
            <a:endParaRPr lang="cs-CZ" sz="24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6165304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cs-CZ" b="1" u="sng" dirty="0" smtClean="0"/>
              <a:t>Struktura:</a:t>
            </a:r>
          </a:p>
          <a:p>
            <a:r>
              <a:rPr lang="cs-CZ" dirty="0" smtClean="0"/>
              <a:t>Nejčastějšími FA obsaženými ve voscích:</a:t>
            </a:r>
          </a:p>
          <a:p>
            <a:pPr marL="1339850" indent="-9525">
              <a:spcBef>
                <a:spcPts val="0"/>
              </a:spcBef>
              <a:buNone/>
              <a:tabLst>
                <a:tab pos="3379788" algn="l"/>
              </a:tabLst>
            </a:pPr>
            <a:r>
              <a:rPr lang="cs-CZ" sz="2400" b="1" dirty="0" smtClean="0"/>
              <a:t>k. laurová – 	CH</a:t>
            </a:r>
            <a:r>
              <a:rPr lang="cs-CZ" sz="2400" b="1" baseline="-25000" dirty="0" smtClean="0"/>
              <a:t>3</a:t>
            </a:r>
            <a:r>
              <a:rPr lang="cs-CZ" sz="2400" b="1" dirty="0" smtClean="0"/>
              <a:t>(CH2)</a:t>
            </a:r>
            <a:r>
              <a:rPr lang="cs-CZ" sz="2400" b="1" baseline="-25000" dirty="0" smtClean="0"/>
              <a:t>10</a:t>
            </a:r>
            <a:r>
              <a:rPr lang="cs-CZ" sz="2400" b="1" dirty="0" smtClean="0"/>
              <a:t>COOH</a:t>
            </a:r>
          </a:p>
          <a:p>
            <a:pPr marL="1339850" indent="-9525">
              <a:spcBef>
                <a:spcPts val="0"/>
              </a:spcBef>
              <a:buNone/>
            </a:pPr>
            <a:r>
              <a:rPr lang="cs-CZ" sz="2400" b="1" dirty="0" smtClean="0"/>
              <a:t>k. </a:t>
            </a:r>
            <a:r>
              <a:rPr lang="cs-CZ" sz="2400" b="1" dirty="0" err="1" smtClean="0"/>
              <a:t>myristová</a:t>
            </a:r>
            <a:r>
              <a:rPr lang="cs-CZ" sz="2400" b="1" dirty="0" smtClean="0"/>
              <a:t> – CH</a:t>
            </a:r>
            <a:r>
              <a:rPr lang="cs-CZ" sz="2400" b="1" baseline="-25000" dirty="0" smtClean="0"/>
              <a:t>3</a:t>
            </a:r>
            <a:r>
              <a:rPr lang="cs-CZ" sz="2400" b="1" dirty="0" smtClean="0"/>
              <a:t>(CH2)</a:t>
            </a:r>
            <a:r>
              <a:rPr lang="cs-CZ" sz="2400" b="1" baseline="-25000" dirty="0" smtClean="0"/>
              <a:t>12</a:t>
            </a:r>
            <a:r>
              <a:rPr lang="cs-CZ" sz="2400" b="1" dirty="0" smtClean="0"/>
              <a:t>COOH</a:t>
            </a:r>
          </a:p>
          <a:p>
            <a:pPr marL="1339850" indent="-9525">
              <a:spcBef>
                <a:spcPts val="0"/>
              </a:spcBef>
              <a:buNone/>
            </a:pPr>
            <a:r>
              <a:rPr lang="cs-CZ" sz="2400" b="1" dirty="0" smtClean="0"/>
              <a:t>k. palmitová – CH</a:t>
            </a:r>
            <a:r>
              <a:rPr lang="cs-CZ" sz="2400" b="1" baseline="-25000" dirty="0" smtClean="0"/>
              <a:t>3</a:t>
            </a:r>
            <a:r>
              <a:rPr lang="cs-CZ" sz="2400" b="1" dirty="0" smtClean="0"/>
              <a:t>(CH2)</a:t>
            </a:r>
            <a:r>
              <a:rPr lang="cs-CZ" sz="2400" b="1" baseline="-25000" dirty="0" smtClean="0"/>
              <a:t>14</a:t>
            </a:r>
            <a:r>
              <a:rPr lang="cs-CZ" sz="2400" b="1" dirty="0" smtClean="0"/>
              <a:t>COOH </a:t>
            </a:r>
          </a:p>
          <a:p>
            <a:pPr marL="1339850" indent="-9525">
              <a:spcBef>
                <a:spcPts val="0"/>
              </a:spcBef>
              <a:buNone/>
              <a:tabLst>
                <a:tab pos="3408363" algn="l"/>
              </a:tabLst>
            </a:pPr>
            <a:r>
              <a:rPr lang="cs-CZ" sz="2400" b="1" dirty="0" smtClean="0"/>
              <a:t>k. stearová – 	CH</a:t>
            </a:r>
            <a:r>
              <a:rPr lang="cs-CZ" sz="2400" b="1" baseline="-25000" dirty="0" smtClean="0"/>
              <a:t>3</a:t>
            </a:r>
            <a:r>
              <a:rPr lang="cs-CZ" sz="2400" b="1" dirty="0" smtClean="0"/>
              <a:t>(CH2)</a:t>
            </a:r>
            <a:r>
              <a:rPr lang="cs-CZ" sz="2400" b="1" baseline="-25000" dirty="0" smtClean="0"/>
              <a:t>16</a:t>
            </a:r>
            <a:r>
              <a:rPr lang="cs-CZ" sz="2400" b="1" dirty="0" smtClean="0"/>
              <a:t>COOH</a:t>
            </a:r>
          </a:p>
          <a:p>
            <a:pPr marL="285750" indent="-9525">
              <a:spcBef>
                <a:spcPts val="0"/>
              </a:spcBef>
              <a:buNone/>
            </a:pPr>
            <a:r>
              <a:rPr lang="cs-CZ" dirty="0" smtClean="0"/>
              <a:t>+ nasycené kyseliny (C24-C30).</a:t>
            </a:r>
          </a:p>
          <a:p>
            <a:pPr marL="1339850" indent="-9525">
              <a:spcBef>
                <a:spcPts val="0"/>
              </a:spcBef>
              <a:buNone/>
            </a:pPr>
            <a:r>
              <a:rPr lang="cs-CZ" sz="2400" b="1" dirty="0" smtClean="0"/>
              <a:t>k. </a:t>
            </a:r>
            <a:r>
              <a:rPr lang="cs-CZ" sz="2400" b="1" dirty="0" err="1" smtClean="0"/>
              <a:t>lignocerová</a:t>
            </a:r>
            <a:r>
              <a:rPr lang="cs-CZ" sz="2400" b="1" dirty="0" smtClean="0"/>
              <a:t> – CH</a:t>
            </a:r>
            <a:r>
              <a:rPr lang="cs-CZ" sz="2400" b="1" baseline="-25000" dirty="0" smtClean="0"/>
              <a:t>3</a:t>
            </a:r>
            <a:r>
              <a:rPr lang="cs-CZ" sz="2400" b="1" dirty="0" smtClean="0"/>
              <a:t>(CH2)</a:t>
            </a:r>
            <a:r>
              <a:rPr lang="cs-CZ" sz="2400" b="1" baseline="-25000" dirty="0" smtClean="0"/>
              <a:t>22</a:t>
            </a:r>
            <a:r>
              <a:rPr lang="cs-CZ" sz="2400" b="1" dirty="0" smtClean="0"/>
              <a:t>COOH</a:t>
            </a:r>
          </a:p>
          <a:p>
            <a:pPr marL="1339850" indent="-9525">
              <a:spcBef>
                <a:spcPts val="0"/>
              </a:spcBef>
              <a:buNone/>
              <a:tabLst>
                <a:tab pos="3643313" algn="l"/>
              </a:tabLst>
            </a:pPr>
            <a:r>
              <a:rPr lang="cs-CZ" sz="2400" b="1" dirty="0" smtClean="0"/>
              <a:t>k. </a:t>
            </a:r>
            <a:r>
              <a:rPr lang="cs-CZ" sz="2400" b="1" dirty="0" err="1" smtClean="0"/>
              <a:t>cerotová</a:t>
            </a:r>
            <a:r>
              <a:rPr lang="cs-CZ" sz="2400" b="1" dirty="0" smtClean="0"/>
              <a:t>  – 	CH</a:t>
            </a:r>
            <a:r>
              <a:rPr lang="cs-CZ" sz="2400" b="1" baseline="-25000" dirty="0" smtClean="0"/>
              <a:t>3</a:t>
            </a:r>
            <a:r>
              <a:rPr lang="cs-CZ" sz="2400" b="1" dirty="0" smtClean="0"/>
              <a:t>(CH2)</a:t>
            </a:r>
            <a:r>
              <a:rPr lang="cs-CZ" sz="2400" b="1" baseline="-25000" dirty="0" smtClean="0"/>
              <a:t>24</a:t>
            </a:r>
            <a:r>
              <a:rPr lang="cs-CZ" sz="2400" b="1" dirty="0" smtClean="0"/>
              <a:t>COOH</a:t>
            </a:r>
          </a:p>
          <a:p>
            <a:pPr marL="1339850" indent="-9525">
              <a:spcBef>
                <a:spcPts val="0"/>
              </a:spcBef>
              <a:buNone/>
              <a:tabLst>
                <a:tab pos="3657600" algn="l"/>
              </a:tabLst>
            </a:pPr>
            <a:r>
              <a:rPr lang="cs-CZ" sz="2400" b="1" dirty="0" smtClean="0"/>
              <a:t>k. </a:t>
            </a:r>
            <a:r>
              <a:rPr lang="cs-CZ" sz="2400" b="1" dirty="0" err="1" smtClean="0"/>
              <a:t>montanová</a:t>
            </a:r>
            <a:r>
              <a:rPr lang="cs-CZ" sz="2400" b="1" dirty="0" smtClean="0"/>
              <a:t> – 	CH</a:t>
            </a:r>
            <a:r>
              <a:rPr lang="cs-CZ" sz="2400" b="1" baseline="-25000" dirty="0" smtClean="0"/>
              <a:t>3</a:t>
            </a:r>
            <a:r>
              <a:rPr lang="cs-CZ" sz="2400" b="1" dirty="0" smtClean="0"/>
              <a:t>(CH2)</a:t>
            </a:r>
            <a:r>
              <a:rPr lang="cs-CZ" sz="2400" b="1" baseline="-25000" dirty="0" smtClean="0"/>
              <a:t>26</a:t>
            </a:r>
            <a:r>
              <a:rPr lang="cs-CZ" sz="2400" b="1" dirty="0" smtClean="0"/>
              <a:t>COOH</a:t>
            </a:r>
          </a:p>
          <a:p>
            <a:pPr marL="1339850" indent="-9525">
              <a:spcBef>
                <a:spcPts val="0"/>
              </a:spcBef>
              <a:buNone/>
              <a:tabLst>
                <a:tab pos="3671888" algn="l"/>
              </a:tabLst>
            </a:pPr>
            <a:r>
              <a:rPr lang="cs-CZ" sz="2400" b="1" dirty="0" smtClean="0"/>
              <a:t>k. </a:t>
            </a:r>
            <a:r>
              <a:rPr lang="cs-CZ" sz="2400" b="1" dirty="0" err="1" smtClean="0"/>
              <a:t>melissová</a:t>
            </a:r>
            <a:r>
              <a:rPr lang="cs-CZ" sz="2400" b="1" dirty="0" smtClean="0"/>
              <a:t> – 	CH</a:t>
            </a:r>
            <a:r>
              <a:rPr lang="cs-CZ" sz="2400" b="1" baseline="-25000" dirty="0" smtClean="0"/>
              <a:t>3</a:t>
            </a:r>
            <a:r>
              <a:rPr lang="cs-CZ" sz="2400" b="1" dirty="0" smtClean="0"/>
              <a:t>(CH2)</a:t>
            </a:r>
            <a:r>
              <a:rPr lang="cs-CZ" sz="2400" b="1" baseline="-25000" dirty="0" smtClean="0"/>
              <a:t>28</a:t>
            </a:r>
            <a:r>
              <a:rPr lang="cs-CZ" sz="2400" b="1" dirty="0" smtClean="0"/>
              <a:t>COOH</a:t>
            </a:r>
          </a:p>
          <a:p>
            <a:pPr marL="263525" indent="-263525">
              <a:spcBef>
                <a:spcPts val="0"/>
              </a:spcBef>
            </a:pPr>
            <a:r>
              <a:rPr lang="cs-CZ" dirty="0" smtClean="0"/>
              <a:t>Alkoholy jsou jednosytné, nerozvětvené s vyšším počtem atomů uhlíku: </a:t>
            </a:r>
          </a:p>
          <a:p>
            <a:pPr marL="1344613" indent="0">
              <a:spcBef>
                <a:spcPts val="0"/>
              </a:spcBef>
              <a:buNone/>
              <a:tabLst>
                <a:tab pos="4572000" algn="l"/>
              </a:tabLst>
            </a:pPr>
            <a:r>
              <a:rPr lang="cs-CZ" sz="2400" b="1" dirty="0" smtClean="0"/>
              <a:t>cetylalkohol(C16) –  	CH</a:t>
            </a:r>
            <a:r>
              <a:rPr lang="cs-CZ" sz="2400" b="1" baseline="-25000" dirty="0" smtClean="0"/>
              <a:t>3</a:t>
            </a:r>
            <a:r>
              <a:rPr lang="cs-CZ" sz="2400" b="1" dirty="0" smtClean="0"/>
              <a:t>(CH2)</a:t>
            </a:r>
            <a:r>
              <a:rPr lang="cs-CZ" sz="2400" b="1" baseline="-25000" dirty="0" smtClean="0"/>
              <a:t>15</a:t>
            </a:r>
            <a:r>
              <a:rPr lang="cs-CZ" sz="2400" b="1" dirty="0" smtClean="0"/>
              <a:t>OH</a:t>
            </a:r>
          </a:p>
          <a:p>
            <a:pPr marL="1344613" indent="0">
              <a:spcBef>
                <a:spcPts val="0"/>
              </a:spcBef>
              <a:buNone/>
              <a:tabLst>
                <a:tab pos="4572000" algn="l"/>
              </a:tabLst>
            </a:pPr>
            <a:r>
              <a:rPr lang="cs-CZ" sz="2400" b="1" dirty="0" err="1" smtClean="0"/>
              <a:t>stearylalkohol</a:t>
            </a:r>
            <a:r>
              <a:rPr lang="cs-CZ" sz="2400" b="1" dirty="0" smtClean="0"/>
              <a:t>(C18) – 	CH</a:t>
            </a:r>
            <a:r>
              <a:rPr lang="cs-CZ" sz="2400" b="1" baseline="-25000" dirty="0" smtClean="0"/>
              <a:t>3</a:t>
            </a:r>
            <a:r>
              <a:rPr lang="cs-CZ" sz="2400" b="1" dirty="0" smtClean="0"/>
              <a:t>(CH2)</a:t>
            </a:r>
            <a:r>
              <a:rPr lang="cs-CZ" sz="2400" b="1" baseline="-25000" dirty="0" smtClean="0"/>
              <a:t>17</a:t>
            </a:r>
            <a:r>
              <a:rPr lang="cs-CZ" sz="2400" b="1" dirty="0" smtClean="0"/>
              <a:t>OH</a:t>
            </a:r>
          </a:p>
          <a:p>
            <a:pPr marL="1344613" indent="0">
              <a:spcBef>
                <a:spcPts val="0"/>
              </a:spcBef>
              <a:buNone/>
              <a:tabLst>
                <a:tab pos="4572000" algn="l"/>
              </a:tabLst>
            </a:pPr>
            <a:r>
              <a:rPr lang="cs-CZ" sz="2400" b="1" dirty="0" err="1" smtClean="0"/>
              <a:t>cerylalkohol</a:t>
            </a:r>
            <a:r>
              <a:rPr lang="cs-CZ" sz="2400" b="1" dirty="0" smtClean="0"/>
              <a:t>(C20) – 	CH</a:t>
            </a:r>
            <a:r>
              <a:rPr lang="cs-CZ" sz="2400" b="1" baseline="-25000" dirty="0" smtClean="0"/>
              <a:t>3</a:t>
            </a:r>
            <a:r>
              <a:rPr lang="cs-CZ" sz="2400" b="1" dirty="0" smtClean="0"/>
              <a:t>(CH2)</a:t>
            </a:r>
            <a:r>
              <a:rPr lang="cs-CZ" sz="2400" b="1" baseline="-25000" dirty="0" smtClean="0"/>
              <a:t>19</a:t>
            </a:r>
            <a:r>
              <a:rPr lang="cs-CZ" sz="2400" b="1" dirty="0" smtClean="0"/>
              <a:t>OH </a:t>
            </a:r>
            <a:r>
              <a:rPr lang="cs-CZ" sz="2400" b="1" dirty="0" err="1" smtClean="0"/>
              <a:t>myricylalkohol</a:t>
            </a:r>
            <a:r>
              <a:rPr lang="cs-CZ" sz="2400" b="1" dirty="0" smtClean="0"/>
              <a:t>(C30) – CH</a:t>
            </a:r>
            <a:r>
              <a:rPr lang="cs-CZ" sz="2400" b="1" baseline="-25000" dirty="0" smtClean="0"/>
              <a:t>3</a:t>
            </a:r>
            <a:r>
              <a:rPr lang="cs-CZ" sz="2400" b="1" dirty="0" smtClean="0"/>
              <a:t>(CH2)</a:t>
            </a:r>
            <a:r>
              <a:rPr lang="cs-CZ" sz="2400" b="1" baseline="-25000" dirty="0" smtClean="0"/>
              <a:t>29</a:t>
            </a:r>
            <a:r>
              <a:rPr lang="cs-CZ" sz="2400" b="1" dirty="0" smtClean="0"/>
              <a:t>OH</a:t>
            </a:r>
            <a:endParaRPr lang="cs-CZ" sz="2400" dirty="0" smtClean="0"/>
          </a:p>
          <a:p>
            <a:pPr marL="1339850" indent="-9525">
              <a:spcBef>
                <a:spcPts val="0"/>
              </a:spcBef>
              <a:buNone/>
            </a:pPr>
            <a:endParaRPr lang="cs-CZ" sz="2400" b="1" dirty="0" smtClean="0"/>
          </a:p>
          <a:p>
            <a:pPr marL="1339850" indent="-9525">
              <a:spcBef>
                <a:spcPts val="0"/>
              </a:spcBef>
              <a:buNone/>
            </a:pPr>
            <a:endParaRPr lang="cs-CZ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4407296" y="332656"/>
            <a:ext cx="3981128" cy="866360"/>
          </a:xfrm>
        </p:spPr>
        <p:txBody>
          <a:bodyPr>
            <a:normAutofit/>
          </a:bodyPr>
          <a:lstStyle/>
          <a:p>
            <a:r>
              <a:rPr lang="cs-CZ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VOSKY </a:t>
            </a:r>
            <a:r>
              <a:rPr lang="cs-CZ" sz="4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(CERIDY)</a:t>
            </a:r>
            <a:endParaRPr lang="cs-CZ" sz="4000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184576"/>
          </a:xfrm>
        </p:spPr>
        <p:txBody>
          <a:bodyPr>
            <a:normAutofit/>
          </a:bodyPr>
          <a:lstStyle/>
          <a:p>
            <a:r>
              <a:rPr lang="cs-CZ" dirty="0" smtClean="0"/>
              <a:t>Přírodní vosky tvořené směsí různých esterů a příměsí dalších látek (volné karboxylové  kyseliny, alkoholy, steroly atd.).</a:t>
            </a:r>
          </a:p>
          <a:p>
            <a:r>
              <a:rPr lang="cs-CZ" dirty="0" smtClean="0"/>
              <a:t>Výskyt v přírodě u rostlin i u živočichů.</a:t>
            </a:r>
          </a:p>
          <a:p>
            <a:pPr marL="715963" indent="-9525">
              <a:buFontTx/>
              <a:buChar char="-"/>
            </a:pPr>
            <a:r>
              <a:rPr lang="cs-CZ" dirty="0" smtClean="0"/>
              <a:t>Odolné vůči hydrolýze i enzymatickému působení živočichy nestravitelné.</a:t>
            </a:r>
          </a:p>
          <a:p>
            <a:pPr marL="715963" indent="-9525">
              <a:buFontTx/>
              <a:buChar char="-"/>
            </a:pPr>
            <a:r>
              <a:rPr lang="cs-CZ" dirty="0" smtClean="0"/>
              <a:t>Slouží k ochraně před vysycháním i před průnikem patogenů. (Rostliny na povrchu tenkou ochrannou vrstvu - </a:t>
            </a:r>
            <a:r>
              <a:rPr lang="cs-CZ" b="1" u="sng" dirty="0" smtClean="0"/>
              <a:t>kutikula</a:t>
            </a:r>
            <a:r>
              <a:rPr lang="cs-CZ" dirty="0" smtClean="0"/>
              <a:t>), Živočichové také na povrchu (obvykle v srsti, případně stavební materiál (hmyz).</a:t>
            </a:r>
          </a:p>
          <a:p>
            <a:endParaRPr lang="cs-CZ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1321296" y="332656"/>
            <a:ext cx="3970784" cy="938368"/>
          </a:xfrm>
        </p:spPr>
        <p:txBody>
          <a:bodyPr>
            <a:normAutofit/>
          </a:bodyPr>
          <a:lstStyle/>
          <a:p>
            <a:r>
              <a:rPr lang="cs-CZ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VOSKY </a:t>
            </a:r>
            <a:r>
              <a:rPr lang="cs-CZ" sz="4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(CERIDY)</a:t>
            </a:r>
            <a:endParaRPr lang="cs-CZ" sz="4000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052736"/>
            <a:ext cx="8496944" cy="5040560"/>
          </a:xfrm>
        </p:spPr>
        <p:txBody>
          <a:bodyPr>
            <a:normAutofit/>
          </a:bodyPr>
          <a:lstStyle/>
          <a:p>
            <a:pPr marL="360363" indent="-360363"/>
            <a:r>
              <a:rPr lang="cs-CZ" sz="2800" dirty="0" smtClean="0"/>
              <a:t>Vosk obsahuje až </a:t>
            </a:r>
            <a:r>
              <a:rPr lang="cs-CZ" sz="2800" b="1" dirty="0" smtClean="0"/>
              <a:t>284</a:t>
            </a:r>
            <a:r>
              <a:rPr lang="cs-CZ" sz="2800" dirty="0" smtClean="0"/>
              <a:t> různých složek. Z kvantitativního hlediska jsou nejvýznamnější </a:t>
            </a:r>
            <a:r>
              <a:rPr lang="cs-CZ" sz="2800" b="1" dirty="0" err="1" smtClean="0"/>
              <a:t>monoestery</a:t>
            </a:r>
            <a:r>
              <a:rPr lang="cs-CZ" sz="2800" dirty="0" smtClean="0"/>
              <a:t>  a </a:t>
            </a:r>
            <a:r>
              <a:rPr lang="cs-CZ" sz="2800" b="1" dirty="0" err="1" smtClean="0"/>
              <a:t>diestery</a:t>
            </a:r>
            <a:r>
              <a:rPr lang="cs-CZ" sz="2800" dirty="0" smtClean="0"/>
              <a:t> nasycených a nenasycených </a:t>
            </a:r>
            <a:r>
              <a:rPr lang="cs-CZ" sz="2800" b="1" dirty="0" smtClean="0"/>
              <a:t>alkoholů</a:t>
            </a:r>
            <a:r>
              <a:rPr lang="cs-CZ" sz="2800" dirty="0" smtClean="0"/>
              <a:t> , </a:t>
            </a:r>
            <a:r>
              <a:rPr lang="cs-CZ" sz="2800" b="1" dirty="0" smtClean="0"/>
              <a:t>volných mastných kyselin </a:t>
            </a:r>
            <a:r>
              <a:rPr lang="cs-CZ" sz="2800" dirty="0" smtClean="0"/>
              <a:t>a </a:t>
            </a:r>
            <a:r>
              <a:rPr lang="cs-CZ" sz="2800" b="1" dirty="0" err="1" smtClean="0"/>
              <a:t>hydroxypolyesterů</a:t>
            </a:r>
            <a:r>
              <a:rPr lang="cs-CZ" sz="2800" dirty="0" smtClean="0"/>
              <a:t>.</a:t>
            </a:r>
          </a:p>
          <a:p>
            <a:pPr marL="360363" indent="-360363"/>
            <a:r>
              <a:rPr lang="cs-CZ" sz="2800" dirty="0" smtClean="0"/>
              <a:t>Hlavní složky:</a:t>
            </a:r>
          </a:p>
          <a:p>
            <a:pPr marL="360363" indent="0">
              <a:spcBef>
                <a:spcPts val="0"/>
              </a:spcBef>
              <a:buFontTx/>
              <a:buChar char="-"/>
            </a:pPr>
            <a:r>
              <a:rPr lang="cs-CZ" sz="2400" dirty="0" smtClean="0"/>
              <a:t> </a:t>
            </a:r>
            <a:r>
              <a:rPr lang="cs-CZ" sz="2400" dirty="0" err="1" smtClean="0"/>
              <a:t>alkylestery</a:t>
            </a:r>
            <a:r>
              <a:rPr lang="cs-CZ" sz="2400" dirty="0" smtClean="0"/>
              <a:t> mastných kyselin</a:t>
            </a:r>
          </a:p>
          <a:p>
            <a:pPr marL="539750" indent="0">
              <a:spcBef>
                <a:spcPts val="0"/>
              </a:spcBef>
              <a:buNone/>
            </a:pPr>
            <a:r>
              <a:rPr lang="cs-CZ" sz="2400" dirty="0" smtClean="0"/>
              <a:t>(</a:t>
            </a:r>
            <a:r>
              <a:rPr lang="cs-CZ" sz="2400" b="1" i="1" dirty="0" err="1" smtClean="0"/>
              <a:t>myricyl</a:t>
            </a:r>
            <a:r>
              <a:rPr lang="cs-CZ" sz="2400" b="1" i="1" dirty="0" smtClean="0"/>
              <a:t>-palmitát</a:t>
            </a:r>
            <a:r>
              <a:rPr lang="cs-CZ" sz="2400" dirty="0" smtClean="0"/>
              <a:t>)</a:t>
            </a:r>
          </a:p>
          <a:p>
            <a:pPr marL="539750" indent="-179388">
              <a:spcBef>
                <a:spcPts val="0"/>
              </a:spcBef>
              <a:buFontTx/>
              <a:buChar char="-"/>
              <a:tabLst>
                <a:tab pos="498475" algn="l"/>
              </a:tabLst>
            </a:pPr>
            <a:r>
              <a:rPr lang="cs-CZ" sz="2400" dirty="0" smtClean="0"/>
              <a:t>hlavní kyselinou je </a:t>
            </a:r>
            <a:r>
              <a:rPr lang="cs-CZ" sz="2400" b="1" i="1" dirty="0" smtClean="0"/>
              <a:t>kyselina</a:t>
            </a:r>
          </a:p>
          <a:p>
            <a:pPr marL="539750" indent="0">
              <a:spcBef>
                <a:spcPts val="0"/>
              </a:spcBef>
              <a:buNone/>
              <a:tabLst>
                <a:tab pos="498475" algn="l"/>
              </a:tabLst>
            </a:pPr>
            <a:r>
              <a:rPr lang="cs-CZ" sz="2400" b="1" i="1" dirty="0" err="1" smtClean="0"/>
              <a:t>cerotová</a:t>
            </a:r>
            <a:r>
              <a:rPr lang="cs-CZ" sz="2400" b="1" dirty="0" smtClean="0"/>
              <a:t> </a:t>
            </a:r>
            <a:r>
              <a:rPr lang="cs-CZ" sz="2400" dirty="0" smtClean="0"/>
              <a:t>a </a:t>
            </a:r>
            <a:r>
              <a:rPr lang="cs-CZ" sz="2400" b="1" i="1" dirty="0" err="1" smtClean="0"/>
              <a:t>neocerotová</a:t>
            </a:r>
            <a:r>
              <a:rPr lang="cs-CZ" sz="2400" dirty="0" smtClean="0"/>
              <a:t>, hlavními </a:t>
            </a:r>
          </a:p>
          <a:p>
            <a:pPr marL="539750" indent="0">
              <a:spcBef>
                <a:spcPts val="0"/>
              </a:spcBef>
              <a:buNone/>
              <a:tabLst>
                <a:tab pos="498475" algn="l"/>
              </a:tabLst>
            </a:pPr>
            <a:r>
              <a:rPr lang="cs-CZ" sz="2400" dirty="0" smtClean="0"/>
              <a:t>alkoholy jsou </a:t>
            </a:r>
            <a:r>
              <a:rPr lang="cs-CZ" sz="2400" b="1" i="1" dirty="0" err="1" smtClean="0"/>
              <a:t>myricylalkohol</a:t>
            </a:r>
            <a:r>
              <a:rPr lang="cs-CZ" sz="2400" dirty="0" smtClean="0"/>
              <a:t> a </a:t>
            </a:r>
          </a:p>
          <a:p>
            <a:pPr marL="539750" indent="0">
              <a:spcBef>
                <a:spcPts val="0"/>
              </a:spcBef>
              <a:buNone/>
              <a:tabLst>
                <a:tab pos="498475" algn="l"/>
              </a:tabLst>
            </a:pPr>
            <a:r>
              <a:rPr lang="cs-CZ" sz="2400" b="1" i="1" dirty="0" err="1" smtClean="0"/>
              <a:t>cerylalkohol</a:t>
            </a:r>
            <a:r>
              <a:rPr lang="cs-CZ" sz="2400" dirty="0" smtClean="0"/>
              <a:t>.</a:t>
            </a:r>
          </a:p>
          <a:p>
            <a:endParaRPr lang="cs-CZ" dirty="0"/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1018728" y="44624"/>
            <a:ext cx="6505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50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VOSKY </a:t>
            </a:r>
            <a:r>
              <a:rPr kumimoji="0" lang="cs-CZ" sz="4000" b="1" i="0" u="sng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(CERIDY) – Včelí vosk</a:t>
            </a:r>
            <a:endParaRPr kumimoji="0" lang="cs-CZ" sz="4000" b="1" i="0" u="sng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4427984" y="5661248"/>
            <a:ext cx="4716016" cy="307777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r>
              <a:rPr lang="cs-CZ" sz="1400" dirty="0" err="1" smtClean="0"/>
              <a:t>wikimedia.org</a:t>
            </a:r>
            <a:r>
              <a:rPr lang="cs-CZ" sz="1400" dirty="0" smtClean="0"/>
              <a:t>/</a:t>
            </a:r>
            <a:r>
              <a:rPr lang="cs-CZ" sz="1400" dirty="0" err="1" smtClean="0"/>
              <a:t>wikipedia</a:t>
            </a:r>
            <a:r>
              <a:rPr lang="cs-CZ" sz="1400" dirty="0" smtClean="0"/>
              <a:t>/</a:t>
            </a:r>
            <a:r>
              <a:rPr lang="cs-CZ" sz="1400" dirty="0" err="1" smtClean="0"/>
              <a:t>commons</a:t>
            </a:r>
            <a:r>
              <a:rPr lang="cs-CZ" sz="1400" dirty="0" smtClean="0"/>
              <a:t>/f/f7/</a:t>
            </a:r>
            <a:r>
              <a:rPr lang="cs-CZ" sz="1400" dirty="0" err="1" smtClean="0"/>
              <a:t>Honey</a:t>
            </a:r>
            <a:r>
              <a:rPr lang="cs-CZ" sz="1400" dirty="0" smtClean="0"/>
              <a:t>_</a:t>
            </a:r>
            <a:r>
              <a:rPr lang="cs-CZ" sz="1400" dirty="0" err="1" smtClean="0"/>
              <a:t>comb.jpg</a:t>
            </a:r>
            <a:endParaRPr lang="cs-CZ" sz="1400" dirty="0"/>
          </a:p>
        </p:txBody>
      </p:sp>
      <p:pic>
        <p:nvPicPr>
          <p:cNvPr id="7" name="Picture 2" descr="http://upload.wikimedia.org/wikipedia/commons/f/f7/Honey_comb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6136" y="3284984"/>
            <a:ext cx="3203509" cy="24026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</p:pic>
      <p:sp>
        <p:nvSpPr>
          <p:cNvPr id="9" name="TextovéPole 8"/>
          <p:cNvSpPr txBox="1"/>
          <p:nvPr/>
        </p:nvSpPr>
        <p:spPr>
          <a:xfrm>
            <a:off x="360040" y="6095037"/>
            <a:ext cx="84604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Pozn. Včelí vosk</a:t>
            </a:r>
            <a:r>
              <a:rPr lang="cs-CZ" dirty="0" smtClean="0"/>
              <a:t> vzniká metabolickou přestavbou medu a pylu v těle včel. U včely medonosné je producentem dělnice ve 12. až 18. dni svého života.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graphicFrame>
        <p:nvGraphicFramePr>
          <p:cNvPr id="7" name="Tabulka 6"/>
          <p:cNvGraphicFramePr>
            <a:graphicFrameLocks noGrp="1"/>
          </p:cNvGraphicFramePr>
          <p:nvPr/>
        </p:nvGraphicFramePr>
        <p:xfrm>
          <a:off x="251520" y="260648"/>
          <a:ext cx="8712968" cy="6461760"/>
        </p:xfrm>
        <a:graphic>
          <a:graphicData uri="http://schemas.openxmlformats.org/drawingml/2006/table">
            <a:tbl>
              <a:tblPr firstRow="1" bandRow="1">
                <a:tableStyleId>{284E427A-3D55-4303-BF80-6455036E1DE7}</a:tableStyleId>
              </a:tblPr>
              <a:tblGrid>
                <a:gridCol w="2403579"/>
                <a:gridCol w="1051564"/>
                <a:gridCol w="5257825"/>
              </a:tblGrid>
              <a:tr h="80704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3200" dirty="0" smtClean="0"/>
                        <a:t>Frakce</a:t>
                      </a: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 smtClean="0"/>
                        <a:t>Podíl frakce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 smtClean="0"/>
                        <a:t>(%)</a:t>
                      </a: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3200" dirty="0" smtClean="0"/>
                        <a:t>Poznámka</a:t>
                      </a: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</a:tcPr>
                </a:tc>
              </a:tr>
              <a:tr h="83394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u="none" strike="noStrike" dirty="0" smtClean="0"/>
                        <a:t>Uhlovodíky</a:t>
                      </a:r>
                      <a:endParaRPr lang="cs-CZ" sz="18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/>
                        <a:t>14</a:t>
                      </a:r>
                      <a:endParaRPr lang="cs-CZ" sz="2000" b="1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kumimoji="0" lang="cs-CZ" sz="1400" u="none" strike="noStrike" kern="1200" dirty="0" smtClean="0"/>
                        <a:t>nasycené uhlovodíky</a:t>
                      </a:r>
                      <a:r>
                        <a:rPr kumimoji="0" lang="cs-CZ" sz="1400" kern="1200" dirty="0" smtClean="0"/>
                        <a:t> C</a:t>
                      </a:r>
                      <a:r>
                        <a:rPr kumimoji="0" lang="cs-CZ" sz="1400" kern="1200" baseline="-25000" dirty="0" smtClean="0"/>
                        <a:t>13-39</a:t>
                      </a:r>
                      <a:r>
                        <a:rPr kumimoji="0" lang="cs-CZ" sz="1400" kern="1200" dirty="0" smtClean="0"/>
                        <a:t> (cca 66%)</a:t>
                      </a:r>
                      <a:r>
                        <a:rPr lang="cs-CZ" sz="1400" dirty="0" smtClean="0"/>
                        <a:t/>
                      </a:r>
                      <a:br>
                        <a:rPr lang="cs-CZ" sz="1400" dirty="0" smtClean="0"/>
                      </a:br>
                      <a:r>
                        <a:rPr kumimoji="0" lang="cs-CZ" sz="1400" kern="1200" dirty="0" smtClean="0"/>
                        <a:t>cis-alkeny C</a:t>
                      </a:r>
                      <a:r>
                        <a:rPr kumimoji="0" lang="cs-CZ" sz="1400" kern="1200" baseline="-25000" dirty="0" smtClean="0"/>
                        <a:t>31-33</a:t>
                      </a:r>
                      <a:r>
                        <a:rPr lang="cs-CZ" sz="1400" dirty="0" smtClean="0"/>
                        <a:t/>
                      </a:r>
                      <a:br>
                        <a:rPr lang="cs-CZ" sz="1400" dirty="0" smtClean="0"/>
                      </a:br>
                      <a:r>
                        <a:rPr kumimoji="0" lang="cs-CZ" sz="1400" kern="1200" dirty="0" smtClean="0"/>
                        <a:t>rozvětvené uhlovodíky </a:t>
                      </a:r>
                      <a:r>
                        <a:rPr kumimoji="0" lang="cs-CZ" sz="1400" kern="1200" dirty="0" err="1" smtClean="0"/>
                        <a:t>nemetabolizovatelné</a:t>
                      </a:r>
                      <a:r>
                        <a:rPr kumimoji="0" lang="cs-CZ" sz="1400" kern="1200" dirty="0" smtClean="0"/>
                        <a:t> běžnými </a:t>
                      </a:r>
                      <a:r>
                        <a:rPr kumimoji="0" lang="cs-CZ" sz="1400" u="none" strike="noStrike" kern="1200" dirty="0" smtClean="0"/>
                        <a:t>mikroorganismy</a:t>
                      </a:r>
                      <a:endParaRPr lang="cs-CZ" sz="1400" dirty="0"/>
                    </a:p>
                  </a:txBody>
                  <a:tcPr>
                    <a:cell3D prstMaterial="dkEdge">
                      <a:bevel prst="relaxedInset"/>
                      <a:lightRig rig="flood" dir="t"/>
                    </a:cell3D>
                  </a:tcPr>
                </a:tc>
              </a:tr>
              <a:tr h="32281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u="none" strike="noStrike" dirty="0" err="1" smtClean="0"/>
                        <a:t>Monoestery</a:t>
                      </a:r>
                      <a:endParaRPr lang="cs-CZ" sz="1800" b="1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/>
                        <a:t>35</a:t>
                      </a:r>
                      <a:endParaRPr lang="cs-CZ" sz="2000" b="1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kumimoji="0" lang="fi-FI" sz="1400" kern="1200" dirty="0" smtClean="0"/>
                        <a:t>hlavně </a:t>
                      </a:r>
                      <a:r>
                        <a:rPr kumimoji="0" lang="fi-FI" sz="1400" u="none" strike="noStrike" kern="1200" dirty="0" smtClean="0"/>
                        <a:t>kyselina palmitová</a:t>
                      </a:r>
                      <a:r>
                        <a:rPr kumimoji="0" lang="fi-FI" sz="1400" kern="1200" dirty="0" smtClean="0"/>
                        <a:t> s C</a:t>
                      </a:r>
                      <a:r>
                        <a:rPr kumimoji="0" lang="fi-FI" sz="1400" kern="1200" baseline="-25000" dirty="0" smtClean="0"/>
                        <a:t>24-32</a:t>
                      </a:r>
                      <a:r>
                        <a:rPr kumimoji="0" lang="fi-FI" sz="1400" kern="1200" dirty="0" smtClean="0"/>
                        <a:t> </a:t>
                      </a:r>
                      <a:r>
                        <a:rPr kumimoji="0" lang="fi-FI" sz="1400" u="none" strike="noStrike" kern="1200" dirty="0" smtClean="0"/>
                        <a:t>alkoholy</a:t>
                      </a:r>
                      <a:endParaRPr lang="cs-CZ" sz="1400" dirty="0"/>
                    </a:p>
                  </a:txBody>
                  <a:tcPr>
                    <a:cell3D prstMaterial="dkEdge">
                      <a:bevel prst="relaxedInset"/>
                      <a:lightRig rig="flood" dir="t"/>
                    </a:cell3D>
                  </a:tcPr>
                </a:tc>
              </a:tr>
              <a:tr h="45732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u="none" strike="noStrike" dirty="0" err="1" smtClean="0"/>
                        <a:t>Diestery</a:t>
                      </a:r>
                      <a:endParaRPr lang="cs-CZ" sz="18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/>
                        <a:t>14</a:t>
                      </a:r>
                      <a:endParaRPr lang="cs-CZ" sz="2000" b="1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kumimoji="0" lang="cs-CZ" sz="1400" kern="1200" dirty="0" smtClean="0"/>
                        <a:t>obsahují 15-</a:t>
                      </a:r>
                      <a:r>
                        <a:rPr kumimoji="0" lang="cs-CZ" sz="1400" kern="1200" dirty="0" err="1" smtClean="0"/>
                        <a:t>hydroxypalmitovou</a:t>
                      </a:r>
                      <a:r>
                        <a:rPr kumimoji="0" lang="cs-CZ" sz="1400" kern="1200" dirty="0" smtClean="0"/>
                        <a:t> kyselinu vázanou </a:t>
                      </a:r>
                      <a:r>
                        <a:rPr kumimoji="0" lang="el-GR" sz="1400" kern="1200" dirty="0" smtClean="0"/>
                        <a:t>α, ω 1-</a:t>
                      </a:r>
                      <a:r>
                        <a:rPr kumimoji="0" lang="cs-CZ" sz="1400" kern="1200" dirty="0" smtClean="0"/>
                        <a:t>dioly s palmitovou nebo nenasycenou kyselinou</a:t>
                      </a:r>
                      <a:endParaRPr lang="cs-CZ" sz="1400" dirty="0"/>
                    </a:p>
                  </a:txBody>
                  <a:tcPr>
                    <a:cell3D prstMaterial="dkEdge">
                      <a:bevel prst="relaxedInset"/>
                      <a:lightRig rig="flood" dir="t"/>
                    </a:cell3D>
                  </a:tcPr>
                </a:tc>
              </a:tr>
              <a:tr h="45732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u="none" strike="noStrike" dirty="0" err="1" smtClean="0"/>
                        <a:t>Triestery</a:t>
                      </a:r>
                      <a:endParaRPr lang="cs-CZ" sz="18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/>
                        <a:t>3</a:t>
                      </a:r>
                      <a:endParaRPr lang="cs-CZ" sz="2000" b="1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kumimoji="0" lang="cs-CZ" sz="1400" kern="1200" dirty="0" smtClean="0"/>
                        <a:t>obsahují 2 </a:t>
                      </a:r>
                      <a:r>
                        <a:rPr kumimoji="0" lang="cs-CZ" sz="1400" kern="1200" dirty="0" err="1" smtClean="0"/>
                        <a:t>hydroxykyseliny</a:t>
                      </a:r>
                      <a:r>
                        <a:rPr kumimoji="0" lang="cs-CZ" sz="1400" kern="1200" dirty="0" smtClean="0"/>
                        <a:t> nebo </a:t>
                      </a:r>
                      <a:r>
                        <a:rPr kumimoji="0" lang="cs-CZ" sz="1400" kern="1200" dirty="0" err="1" smtClean="0"/>
                        <a:t>hydroxykyselinu</a:t>
                      </a:r>
                      <a:r>
                        <a:rPr kumimoji="0" lang="cs-CZ" sz="1400" kern="1200" dirty="0" smtClean="0"/>
                        <a:t> s </a:t>
                      </a:r>
                      <a:r>
                        <a:rPr kumimoji="0" lang="cs-CZ" sz="1400" u="none" strike="noStrike" kern="1200" dirty="0" smtClean="0"/>
                        <a:t>diolem</a:t>
                      </a:r>
                      <a:r>
                        <a:rPr kumimoji="0" lang="cs-CZ" sz="1400" kern="1200" dirty="0" smtClean="0"/>
                        <a:t> uprostřed</a:t>
                      </a:r>
                      <a:endParaRPr lang="cs-CZ" sz="1400" dirty="0"/>
                    </a:p>
                  </a:txBody>
                  <a:tcPr>
                    <a:cell3D prstMaterial="dkEdge">
                      <a:bevel prst="relaxedInset"/>
                      <a:lightRig rig="flood" dir="t"/>
                    </a:cell3D>
                  </a:tcPr>
                </a:tc>
              </a:tr>
              <a:tr h="32281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u="none" strike="noStrike" dirty="0" err="1" smtClean="0"/>
                        <a:t>Hydroxymonoestery</a:t>
                      </a:r>
                      <a:endParaRPr lang="cs-CZ" sz="18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/>
                        <a:t>4</a:t>
                      </a:r>
                      <a:endParaRPr lang="cs-CZ" sz="2000" b="1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</a:tcPr>
                </a:tc>
                <a:tc rowSpan="2">
                  <a:txBody>
                    <a:bodyPr/>
                    <a:lstStyle/>
                    <a:p>
                      <a:r>
                        <a:rPr kumimoji="0" lang="cs-CZ" sz="1400" kern="1200" dirty="0" smtClean="0"/>
                        <a:t>estery diolu s kyselinou nebo </a:t>
                      </a:r>
                      <a:r>
                        <a:rPr kumimoji="0" lang="cs-CZ" sz="1400" kern="1200" dirty="0" err="1" smtClean="0"/>
                        <a:t>hydroxykyselinou</a:t>
                      </a:r>
                      <a:r>
                        <a:rPr kumimoji="0" lang="cs-CZ" sz="1400" kern="1200" dirty="0" smtClean="0"/>
                        <a:t> s jednosytným </a:t>
                      </a:r>
                      <a:r>
                        <a:rPr kumimoji="0" lang="cs-CZ" sz="1400" u="none" strike="noStrike" kern="1200" dirty="0" smtClean="0"/>
                        <a:t>alkoholem</a:t>
                      </a:r>
                      <a:r>
                        <a:rPr kumimoji="0" lang="cs-CZ" sz="1400" kern="1200" dirty="0" smtClean="0"/>
                        <a:t>(C</a:t>
                      </a:r>
                      <a:r>
                        <a:rPr kumimoji="0" lang="cs-CZ" sz="1400" kern="1200" baseline="-25000" dirty="0" smtClean="0"/>
                        <a:t>40-50</a:t>
                      </a:r>
                      <a:r>
                        <a:rPr kumimoji="0" lang="cs-CZ" sz="1400" kern="1200" dirty="0" smtClean="0"/>
                        <a:t>) </a:t>
                      </a:r>
                      <a:r>
                        <a:rPr kumimoji="0" lang="cs-CZ" sz="1400" kern="1200" dirty="0" err="1" smtClean="0"/>
                        <a:t>hydroxypolyestery</a:t>
                      </a:r>
                      <a:r>
                        <a:rPr kumimoji="0" lang="cs-CZ" sz="1400" kern="1200" dirty="0" smtClean="0"/>
                        <a:t> mají větší </a:t>
                      </a:r>
                      <a:r>
                        <a:rPr kumimoji="0" lang="cs-CZ" sz="1400" u="none" strike="noStrike" kern="1200" dirty="0" smtClean="0"/>
                        <a:t>molekulovou hmotnost</a:t>
                      </a:r>
                      <a:r>
                        <a:rPr kumimoji="0" lang="cs-CZ" sz="1400" kern="1200" dirty="0" smtClean="0"/>
                        <a:t> a délku řetězce</a:t>
                      </a:r>
                      <a:endParaRPr lang="cs-CZ" sz="1400" dirty="0"/>
                    </a:p>
                  </a:txBody>
                  <a:tcPr>
                    <a:cell3D prstMaterial="dkEdge">
                      <a:bevel prst="relaxedInset"/>
                      <a:lightRig rig="flood" dir="t"/>
                    </a:cell3D>
                  </a:tcPr>
                </a:tc>
              </a:tr>
              <a:tr h="32281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u="none" strike="noStrike" dirty="0" err="1" smtClean="0"/>
                        <a:t>Hydroxypolyestery</a:t>
                      </a:r>
                      <a:endParaRPr lang="cs-CZ" sz="18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/>
                        <a:t>8</a:t>
                      </a:r>
                      <a:endParaRPr lang="cs-CZ" sz="2000" b="1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</a:tcPr>
                </a:tc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2281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u="none" strike="noStrike" dirty="0" smtClean="0"/>
                        <a:t>Estery</a:t>
                      </a:r>
                      <a:r>
                        <a:rPr lang="cs-CZ" sz="1800" b="1" dirty="0" smtClean="0"/>
                        <a:t> kyselin</a:t>
                      </a: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/>
                        <a:t>1</a:t>
                      </a:r>
                      <a:endParaRPr lang="cs-CZ" sz="2000" b="1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kumimoji="0" lang="cs-CZ" sz="1400" kern="1200" dirty="0" smtClean="0"/>
                        <a:t>hl. estery </a:t>
                      </a:r>
                      <a:r>
                        <a:rPr kumimoji="0" lang="cs-CZ" sz="1400" kern="1200" dirty="0" err="1" smtClean="0"/>
                        <a:t>kys</a:t>
                      </a:r>
                      <a:r>
                        <a:rPr kumimoji="0" lang="cs-CZ" sz="1400" kern="1200" dirty="0" smtClean="0"/>
                        <a:t>. 15-</a:t>
                      </a:r>
                      <a:r>
                        <a:rPr kumimoji="0" lang="cs-CZ" sz="1400" kern="1200" dirty="0" err="1" smtClean="0"/>
                        <a:t>hydroxypalmitové</a:t>
                      </a:r>
                      <a:r>
                        <a:rPr kumimoji="0" lang="cs-CZ" sz="1400" kern="1200" dirty="0" smtClean="0"/>
                        <a:t> s C</a:t>
                      </a:r>
                      <a:r>
                        <a:rPr kumimoji="0" lang="cs-CZ" sz="1400" kern="1200" baseline="-25000" dirty="0" smtClean="0"/>
                        <a:t>32-44</a:t>
                      </a:r>
                      <a:endParaRPr lang="cs-CZ" sz="1400" dirty="0"/>
                    </a:p>
                  </a:txBody>
                  <a:tcPr>
                    <a:cell3D prstMaterial="dkEdge">
                      <a:bevel prst="relaxedInset"/>
                      <a:lightRig rig="flood" dir="t"/>
                    </a:cell3D>
                  </a:tcPr>
                </a:tc>
              </a:tr>
              <a:tr h="32281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u="none" strike="noStrike" dirty="0" smtClean="0"/>
                        <a:t>Polyestery</a:t>
                      </a:r>
                      <a:r>
                        <a:rPr lang="cs-CZ" sz="1800" b="1" dirty="0" smtClean="0"/>
                        <a:t> kyselin</a:t>
                      </a: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/>
                        <a:t>2</a:t>
                      </a:r>
                      <a:endParaRPr lang="cs-CZ" sz="2000" b="1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kumimoji="0" lang="pl-PL" sz="1400" kern="1200" dirty="0" smtClean="0"/>
                        <a:t>dtto, ale řetězec je delší</a:t>
                      </a:r>
                      <a:endParaRPr lang="cs-CZ" sz="1400" dirty="0"/>
                    </a:p>
                  </a:txBody>
                  <a:tcPr>
                    <a:cell3D prstMaterial="dkEdge">
                      <a:bevel prst="relaxedInset"/>
                      <a:lightRig rig="flood" dir="t"/>
                    </a:cell3D>
                  </a:tcPr>
                </a:tc>
              </a:tr>
              <a:tr h="32281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dirty="0" smtClean="0"/>
                        <a:t>Volné kyseliny</a:t>
                      </a: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/>
                        <a:t>12</a:t>
                      </a:r>
                      <a:endParaRPr lang="cs-CZ" sz="2000" b="1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kumimoji="0" lang="pt-BR" sz="1400" kern="1200" dirty="0" smtClean="0"/>
                        <a:t>hlavně C</a:t>
                      </a:r>
                      <a:r>
                        <a:rPr kumimoji="0" lang="pt-BR" sz="1400" kern="1200" baseline="-25000" dirty="0" smtClean="0"/>
                        <a:t>24</a:t>
                      </a:r>
                      <a:r>
                        <a:rPr kumimoji="0" lang="pt-BR" sz="1400" kern="1200" dirty="0" smtClean="0"/>
                        <a:t>, méně C</a:t>
                      </a:r>
                      <a:r>
                        <a:rPr kumimoji="0" lang="pt-BR" sz="1400" kern="1200" baseline="-25000" dirty="0" smtClean="0"/>
                        <a:t>26</a:t>
                      </a:r>
                      <a:r>
                        <a:rPr kumimoji="0" lang="pt-BR" sz="1400" kern="1200" dirty="0" smtClean="0"/>
                        <a:t> a C</a:t>
                      </a:r>
                      <a:r>
                        <a:rPr kumimoji="0" lang="pt-BR" sz="1400" kern="1200" baseline="-25000" dirty="0" smtClean="0"/>
                        <a:t>28</a:t>
                      </a:r>
                      <a:endParaRPr lang="cs-CZ" sz="1400" dirty="0"/>
                    </a:p>
                  </a:txBody>
                  <a:tcPr>
                    <a:cell3D prstMaterial="dkEdge">
                      <a:bevel prst="relaxedInset"/>
                      <a:lightRig rig="flood" dir="t"/>
                    </a:cell3D>
                  </a:tcPr>
                </a:tc>
              </a:tr>
              <a:tr h="32281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dirty="0" smtClean="0"/>
                        <a:t>Volné </a:t>
                      </a:r>
                      <a:r>
                        <a:rPr lang="cs-CZ" sz="1800" b="1" u="none" strike="noStrike" dirty="0" smtClean="0"/>
                        <a:t>alkoholy</a:t>
                      </a:r>
                      <a:endParaRPr lang="cs-CZ" sz="18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/>
                        <a:t>1</a:t>
                      </a:r>
                      <a:endParaRPr lang="cs-CZ" sz="2000" b="1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cs-CZ" sz="1400" dirty="0"/>
                    </a:p>
                  </a:txBody>
                  <a:tcPr>
                    <a:cell3D prstMaterial="dkEdge">
                      <a:bevel prst="relaxedInset"/>
                      <a:lightRig rig="flood" dir="t"/>
                    </a:cell3D>
                  </a:tcPr>
                </a:tc>
              </a:tr>
              <a:tr h="32281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dirty="0" smtClean="0"/>
                        <a:t>Neidentifikované</a:t>
                      </a: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/>
                        <a:t>6</a:t>
                      </a:r>
                      <a:endParaRPr lang="cs-CZ" sz="2000" b="1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cs-CZ" sz="1400" dirty="0"/>
                    </a:p>
                  </a:txBody>
                  <a:tcPr>
                    <a:cell3D prstMaterial="dkEdge">
                      <a:bevel prst="relaxedInset"/>
                      <a:lightRig rig="flood" dir="t"/>
                    </a:cell3D>
                  </a:tcPr>
                </a:tc>
              </a:tr>
              <a:tr h="32281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dirty="0" smtClean="0">
                          <a:solidFill>
                            <a:srgbClr val="FF0000"/>
                          </a:solidFill>
                        </a:rPr>
                        <a:t>CELKEM</a:t>
                      </a:r>
                      <a:endParaRPr lang="cs-CZ" sz="18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solidFill>
                            <a:srgbClr val="FF0000"/>
                          </a:solidFill>
                        </a:rPr>
                        <a:t>100</a:t>
                      </a:r>
                      <a:endParaRPr lang="cs-CZ" sz="20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cs-CZ" sz="1400" dirty="0"/>
                    </a:p>
                  </a:txBody>
                  <a:tcPr>
                    <a:cell3D prstMaterial="dkEdge">
                      <a:bevel prst="relaxedInset"/>
                      <a:lightRig rig="flood" dir="t"/>
                    </a:cell3D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obsah 2"/>
          <p:cNvSpPr txBox="1">
            <a:spLocks/>
          </p:cNvSpPr>
          <p:nvPr/>
        </p:nvSpPr>
        <p:spPr>
          <a:xfrm>
            <a:off x="107504" y="1412776"/>
            <a:ext cx="8229600" cy="5184576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74320" indent="-274320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</a:pPr>
            <a:r>
              <a:rPr lang="cs-CZ" sz="2600" b="1" dirty="0" smtClean="0"/>
              <a:t>Lanolin</a:t>
            </a:r>
            <a:r>
              <a:rPr lang="cs-CZ" sz="2600" dirty="0" smtClean="0"/>
              <a:t> - látka vylučovaná mazovými žlázami ovcí.</a:t>
            </a:r>
          </a:p>
          <a:p>
            <a:pPr marL="274320" indent="-274320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</a:pPr>
            <a:r>
              <a:rPr lang="cs-CZ" sz="2600" dirty="0" smtClean="0"/>
              <a:t>Hydrofobní vlastnosti lanolinu chrání ovce proti promočení jejich vlny. Získává se lisováním vlny.</a:t>
            </a:r>
          </a:p>
          <a:p>
            <a:pPr marL="274320" indent="-274320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</a:pPr>
            <a:r>
              <a:rPr lang="cs-CZ" sz="2600" dirty="0" smtClean="0"/>
              <a:t>Chemické složení:</a:t>
            </a:r>
          </a:p>
          <a:p>
            <a:pPr marL="619125" indent="-174625" defTabSz="720725">
              <a:spcBef>
                <a:spcPct val="20000"/>
              </a:spcBef>
              <a:buClr>
                <a:schemeClr val="accent3"/>
              </a:buClr>
              <a:buSzPct val="95000"/>
              <a:buFontTx/>
              <a:buChar char="-"/>
            </a:pPr>
            <a:r>
              <a:rPr lang="cs-CZ" sz="2600" dirty="0" smtClean="0"/>
              <a:t>Estery tvoří cca 97% hmotnostních, zbytek tvoří alkoholy, kyseliny a uhlovodíky.</a:t>
            </a:r>
          </a:p>
          <a:p>
            <a:pPr marL="619125" indent="-174625">
              <a:spcBef>
                <a:spcPct val="20000"/>
              </a:spcBef>
              <a:buClr>
                <a:schemeClr val="accent3"/>
              </a:buClr>
              <a:buSzPct val="95000"/>
              <a:buFontTx/>
              <a:buChar char="-"/>
            </a:pPr>
            <a:r>
              <a:rPr lang="cs-CZ" sz="2600" dirty="0" smtClean="0"/>
              <a:t>Odhad: 8000 až 20000 různých</a:t>
            </a:r>
          </a:p>
          <a:p>
            <a:pPr marL="619125" indent="4763">
              <a:buClr>
                <a:schemeClr val="accent3"/>
              </a:buClr>
              <a:buSzPct val="95000"/>
            </a:pPr>
            <a:r>
              <a:rPr lang="cs-CZ" sz="2600" dirty="0" smtClean="0"/>
              <a:t>typů esterů ( kombinace mezi</a:t>
            </a:r>
          </a:p>
          <a:p>
            <a:pPr marL="619125" indent="4763">
              <a:buClr>
                <a:schemeClr val="accent3"/>
              </a:buClr>
              <a:buSzPct val="95000"/>
            </a:pPr>
            <a:r>
              <a:rPr lang="cs-CZ" sz="2600" dirty="0" smtClean="0"/>
              <a:t>200 FA a 100 různými alkoholy.).</a:t>
            </a:r>
          </a:p>
          <a:p>
            <a:pPr marL="619125" indent="4763" defTabSz="623888">
              <a:buClr>
                <a:schemeClr val="accent3"/>
              </a:buClr>
              <a:buSzPct val="95000"/>
            </a:pPr>
            <a:r>
              <a:rPr lang="cs-CZ" sz="2600" dirty="0" err="1" smtClean="0"/>
              <a:t>Barnett</a:t>
            </a:r>
            <a:r>
              <a:rPr lang="cs-CZ" sz="2600" dirty="0" smtClean="0"/>
              <a:t> G (1986), </a:t>
            </a:r>
          </a:p>
          <a:p>
            <a:pPr marL="274320" indent="-274320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</a:pPr>
            <a:endParaRPr lang="cs-CZ" sz="2400" dirty="0" smtClean="0"/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0" lang="cs-CZ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Nadpis 1"/>
          <p:cNvSpPr txBox="1">
            <a:spLocks noGrp="1"/>
          </p:cNvSpPr>
          <p:nvPr>
            <p:ph type="title"/>
          </p:nvPr>
        </p:nvSpPr>
        <p:spPr>
          <a:xfrm>
            <a:off x="1018728" y="188640"/>
            <a:ext cx="83058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50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VOSKY </a:t>
            </a:r>
            <a:r>
              <a:rPr kumimoji="0" lang="cs-CZ" sz="4000" b="1" i="0" u="sng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(CERIDY) – Lanolin</a:t>
            </a:r>
            <a:endParaRPr kumimoji="0" lang="cs-CZ" sz="4000" b="1" i="0" u="sng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43010" name="Picture 2" descr="http://prirodnilek.rs/458-430-thickbox/lanolin-za-spravljanje-prirodnih-preparata-200-ml.jpg"/>
          <p:cNvPicPr>
            <a:picLocks noChangeAspect="1" noChangeArrowheads="1"/>
          </p:cNvPicPr>
          <p:nvPr/>
        </p:nvPicPr>
        <p:blipFill>
          <a:blip r:embed="rId2" cstate="print"/>
          <a:srcRect l="8296" t="18857" r="9417" b="19427"/>
          <a:stretch>
            <a:fillRect/>
          </a:stretch>
        </p:blipFill>
        <p:spPr bwMode="auto">
          <a:xfrm>
            <a:off x="5508104" y="3645024"/>
            <a:ext cx="3456384" cy="2592288"/>
          </a:xfrm>
          <a:prstGeom prst="rect">
            <a:avLst/>
          </a:prstGeom>
          <a:noFill/>
        </p:spPr>
      </p:pic>
      <p:sp>
        <p:nvSpPr>
          <p:cNvPr id="8" name="TextovéPole 7"/>
          <p:cNvSpPr txBox="1"/>
          <p:nvPr/>
        </p:nvSpPr>
        <p:spPr>
          <a:xfrm>
            <a:off x="1619672" y="6309320"/>
            <a:ext cx="74888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http://prirodnilek.rs/458-430-thickbox/lanolin-za-spravljanje-prirodnih-preparata-200-ml.jpg</a:t>
            </a:r>
            <a:endParaRPr lang="cs-CZ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 noGrp="1"/>
          </p:cNvSpPr>
          <p:nvPr>
            <p:ph type="title"/>
          </p:nvPr>
        </p:nvSpPr>
        <p:spPr>
          <a:xfrm>
            <a:off x="251520" y="330392"/>
            <a:ext cx="8568952" cy="650336"/>
          </a:xfrm>
          <a:prstGeom prst="rect">
            <a:avLst/>
          </a:prstGeom>
        </p:spPr>
        <p:txBody>
          <a:bodyPr vert="horz" lIns="0" rIns="0" bIns="0" anchor="b">
            <a:normAutofit fontScale="9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50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VOSKY </a:t>
            </a:r>
            <a:r>
              <a:rPr kumimoji="0" lang="cs-CZ" sz="4000" b="1" i="0" u="sng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(CERIDY) – </a:t>
            </a:r>
            <a:r>
              <a:rPr lang="cs-CZ" sz="4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KARNAUBSKÝ VOSK</a:t>
            </a:r>
            <a:r>
              <a:rPr lang="cs-CZ" sz="2000" b="1" dirty="0" smtClean="0">
                <a:solidFill>
                  <a:schemeClr val="tx1"/>
                </a:solidFill>
              </a:rPr>
              <a:t> </a:t>
            </a:r>
            <a:r>
              <a:rPr lang="cs-CZ" sz="2700" b="1" dirty="0" smtClean="0">
                <a:solidFill>
                  <a:schemeClr val="tx1"/>
                </a:solidFill>
              </a:rPr>
              <a:t>(E 903)</a:t>
            </a:r>
            <a:endParaRPr kumimoji="0" lang="cs-CZ" sz="2700" b="1" i="0" u="sng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41986" name="Picture 2" descr="http://upload.wikimedia.org/wikipedia/commons/thumb/0/01/Carnauba.jpg/800px-Carnaub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24128" y="3621797"/>
            <a:ext cx="2628771" cy="1751419"/>
          </a:xfrm>
          <a:prstGeom prst="rect">
            <a:avLst/>
          </a:prstGeom>
          <a:noFill/>
        </p:spPr>
      </p:pic>
      <p:sp>
        <p:nvSpPr>
          <p:cNvPr id="5" name="TextovéPole 4"/>
          <p:cNvSpPr txBox="1"/>
          <p:nvPr/>
        </p:nvSpPr>
        <p:spPr>
          <a:xfrm>
            <a:off x="5153191" y="5354052"/>
            <a:ext cx="402732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 err="1" smtClean="0"/>
              <a:t>wikimedia.org</a:t>
            </a:r>
            <a:r>
              <a:rPr lang="cs-CZ" sz="1400" dirty="0" smtClean="0"/>
              <a:t>/</a:t>
            </a:r>
            <a:r>
              <a:rPr lang="cs-CZ" sz="1400" dirty="0" err="1" smtClean="0"/>
              <a:t>wikipedia</a:t>
            </a:r>
            <a:r>
              <a:rPr lang="cs-CZ" sz="1400" dirty="0" smtClean="0"/>
              <a:t>/</a:t>
            </a:r>
            <a:r>
              <a:rPr lang="cs-CZ" sz="1400" dirty="0" err="1" smtClean="0"/>
              <a:t>commons</a:t>
            </a:r>
            <a:r>
              <a:rPr lang="cs-CZ" sz="1400" dirty="0" smtClean="0"/>
              <a:t>/</a:t>
            </a:r>
            <a:r>
              <a:rPr lang="cs-CZ" sz="1400" dirty="0" err="1" smtClean="0"/>
              <a:t>thumb</a:t>
            </a:r>
            <a:r>
              <a:rPr lang="cs-CZ" sz="1400" dirty="0" smtClean="0"/>
              <a:t>/0/01/</a:t>
            </a:r>
          </a:p>
          <a:p>
            <a:r>
              <a:rPr lang="cs-CZ" sz="1400" dirty="0" err="1" smtClean="0"/>
              <a:t>Carnauba.jpg</a:t>
            </a:r>
            <a:r>
              <a:rPr lang="cs-CZ" sz="1400" dirty="0" smtClean="0"/>
              <a:t>/800px-</a:t>
            </a:r>
            <a:r>
              <a:rPr lang="cs-CZ" sz="1400" dirty="0" err="1" smtClean="0"/>
              <a:t>Carnauba.jpg</a:t>
            </a:r>
            <a:endParaRPr lang="cs-CZ" sz="1400" dirty="0"/>
          </a:p>
        </p:txBody>
      </p:sp>
      <p:pic>
        <p:nvPicPr>
          <p:cNvPr id="41988" name="Picture 4" descr="http://upload.wikimedia.org/wikipedia/commons/thumb/0/0b/Carnauba_wax.jpg/237px-Carnauba_wax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42967" y="1142999"/>
            <a:ext cx="2257425" cy="2286001"/>
          </a:xfrm>
          <a:prstGeom prst="rect">
            <a:avLst/>
          </a:prstGeom>
          <a:noFill/>
        </p:spPr>
      </p:pic>
      <p:sp>
        <p:nvSpPr>
          <p:cNvPr id="6" name="TextovéPole 5"/>
          <p:cNvSpPr txBox="1"/>
          <p:nvPr/>
        </p:nvSpPr>
        <p:spPr>
          <a:xfrm>
            <a:off x="5109910" y="3121804"/>
            <a:ext cx="40706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 err="1" smtClean="0"/>
              <a:t>wikimedia.org</a:t>
            </a:r>
            <a:r>
              <a:rPr lang="cs-CZ" sz="1400" dirty="0" smtClean="0"/>
              <a:t>/</a:t>
            </a:r>
            <a:r>
              <a:rPr lang="cs-CZ" sz="1400" dirty="0" err="1" smtClean="0"/>
              <a:t>wikipedia</a:t>
            </a:r>
            <a:r>
              <a:rPr lang="cs-CZ" sz="1400" dirty="0" smtClean="0"/>
              <a:t>/</a:t>
            </a:r>
            <a:r>
              <a:rPr lang="cs-CZ" sz="1400" dirty="0" err="1" smtClean="0"/>
              <a:t>commons</a:t>
            </a:r>
            <a:r>
              <a:rPr lang="cs-CZ" sz="1400" dirty="0" smtClean="0"/>
              <a:t>/</a:t>
            </a:r>
            <a:r>
              <a:rPr lang="cs-CZ" sz="1400" dirty="0" err="1" smtClean="0"/>
              <a:t>thumb</a:t>
            </a:r>
            <a:r>
              <a:rPr lang="cs-CZ" sz="1400" dirty="0" smtClean="0"/>
              <a:t>/0/0b/</a:t>
            </a:r>
          </a:p>
          <a:p>
            <a:r>
              <a:rPr lang="cs-CZ" sz="1400" dirty="0" err="1" smtClean="0"/>
              <a:t>Carnauba</a:t>
            </a:r>
            <a:r>
              <a:rPr lang="cs-CZ" sz="1400" dirty="0" smtClean="0"/>
              <a:t>_</a:t>
            </a:r>
            <a:r>
              <a:rPr lang="cs-CZ" sz="1400" dirty="0" err="1" smtClean="0"/>
              <a:t>wax.jpg</a:t>
            </a:r>
            <a:r>
              <a:rPr lang="cs-CZ" sz="1400" dirty="0" smtClean="0"/>
              <a:t>/237px-</a:t>
            </a:r>
            <a:r>
              <a:rPr lang="cs-CZ" sz="1400" dirty="0" err="1" smtClean="0"/>
              <a:t>Carnauba</a:t>
            </a:r>
            <a:r>
              <a:rPr lang="cs-CZ" sz="1400" dirty="0" smtClean="0"/>
              <a:t>_</a:t>
            </a:r>
            <a:r>
              <a:rPr lang="cs-CZ" sz="1400" dirty="0" err="1" smtClean="0"/>
              <a:t>wax.jpg</a:t>
            </a:r>
            <a:endParaRPr lang="cs-CZ" sz="14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5297507" y="5910371"/>
            <a:ext cx="3738989" cy="830997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1600" dirty="0" smtClean="0"/>
              <a:t>brazilská palma </a:t>
            </a:r>
            <a:r>
              <a:rPr lang="cs-CZ" sz="1600" b="1" i="1" dirty="0" err="1" smtClean="0"/>
              <a:t>Copernicia</a:t>
            </a:r>
            <a:r>
              <a:rPr lang="cs-CZ" sz="1600" b="1" i="1" dirty="0" smtClean="0"/>
              <a:t> </a:t>
            </a:r>
            <a:r>
              <a:rPr lang="cs-CZ" sz="1600" b="1" i="1" dirty="0" err="1" smtClean="0"/>
              <a:t>prunifera</a:t>
            </a:r>
            <a:endParaRPr lang="cs-CZ" sz="1600" dirty="0" smtClean="0"/>
          </a:p>
          <a:p>
            <a:r>
              <a:rPr lang="cs-CZ" sz="1600" dirty="0" smtClean="0"/>
              <a:t>Název podle INCI</a:t>
            </a:r>
          </a:p>
          <a:p>
            <a:r>
              <a:rPr lang="cs-CZ" sz="1600" b="1" i="1" dirty="0" err="1" smtClean="0"/>
              <a:t>Copernicia</a:t>
            </a:r>
            <a:r>
              <a:rPr lang="cs-CZ" sz="1600" b="1" i="1" dirty="0" smtClean="0"/>
              <a:t> </a:t>
            </a:r>
            <a:r>
              <a:rPr lang="cs-CZ" sz="1600" b="1" i="1" dirty="0" err="1" smtClean="0"/>
              <a:t>cerifera</a:t>
            </a:r>
            <a:r>
              <a:rPr lang="cs-CZ" sz="1600" b="1" i="1" dirty="0" smtClean="0"/>
              <a:t> (</a:t>
            </a:r>
            <a:r>
              <a:rPr lang="cs-CZ" sz="1600" b="1" i="1" dirty="0" err="1" smtClean="0"/>
              <a:t>carnauba</a:t>
            </a:r>
            <a:r>
              <a:rPr lang="cs-CZ" sz="1600" b="1" i="1" dirty="0" smtClean="0"/>
              <a:t>) </a:t>
            </a:r>
            <a:r>
              <a:rPr lang="cs-CZ" sz="1600" b="1" i="1" dirty="0" err="1" smtClean="0"/>
              <a:t>wax</a:t>
            </a:r>
            <a:endParaRPr lang="cs-CZ" sz="1600" b="1" dirty="0"/>
          </a:p>
        </p:txBody>
      </p:sp>
      <p:sp>
        <p:nvSpPr>
          <p:cNvPr id="9" name="TextovéPole 8"/>
          <p:cNvSpPr txBox="1"/>
          <p:nvPr/>
        </p:nvSpPr>
        <p:spPr>
          <a:xfrm>
            <a:off x="0" y="883741"/>
            <a:ext cx="5436096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u="sng" dirty="0" smtClean="0"/>
              <a:t>Složení:</a:t>
            </a:r>
          </a:p>
          <a:p>
            <a:pPr marL="179388" indent="-179388">
              <a:buFontTx/>
              <a:buChar char="-"/>
            </a:pPr>
            <a:r>
              <a:rPr lang="cs-CZ" sz="2400" b="1" dirty="0" smtClean="0"/>
              <a:t>alifatické estery </a:t>
            </a:r>
            <a:r>
              <a:rPr lang="cs-CZ" sz="2400" dirty="0" smtClean="0"/>
              <a:t>(w=40% ). např. </a:t>
            </a:r>
            <a:r>
              <a:rPr lang="cs-CZ" sz="2400" dirty="0" err="1" smtClean="0"/>
              <a:t>myricyl</a:t>
            </a:r>
            <a:r>
              <a:rPr lang="cs-CZ" sz="2400" dirty="0" smtClean="0"/>
              <a:t>-</a:t>
            </a:r>
            <a:r>
              <a:rPr lang="cs-CZ" sz="2400" dirty="0" err="1" smtClean="0"/>
              <a:t>cerotát</a:t>
            </a:r>
            <a:r>
              <a:rPr lang="cs-CZ" sz="2400" dirty="0" smtClean="0"/>
              <a:t> ( </a:t>
            </a:r>
            <a:r>
              <a:rPr lang="cs-CZ" sz="2400" dirty="0" err="1" smtClean="0"/>
              <a:t>triakontyl</a:t>
            </a:r>
            <a:r>
              <a:rPr lang="cs-CZ" sz="2400" dirty="0" smtClean="0"/>
              <a:t>-</a:t>
            </a:r>
            <a:r>
              <a:rPr lang="cs-CZ" sz="2400" dirty="0" err="1" smtClean="0"/>
              <a:t>hexakosanoát</a:t>
            </a:r>
            <a:r>
              <a:rPr lang="cs-CZ" sz="2400" dirty="0" smtClean="0"/>
              <a:t> </a:t>
            </a:r>
            <a:r>
              <a:rPr lang="cs-CZ" sz="2400" dirty="0" err="1" smtClean="0"/>
              <a:t>resp.hentriakontyl</a:t>
            </a:r>
            <a:r>
              <a:rPr lang="cs-CZ" sz="2400" dirty="0" smtClean="0"/>
              <a:t>-</a:t>
            </a:r>
            <a:r>
              <a:rPr lang="cs-CZ" sz="2400" dirty="0" err="1" smtClean="0"/>
              <a:t>hexakosanoát</a:t>
            </a:r>
            <a:r>
              <a:rPr lang="cs-CZ" sz="2400" dirty="0" smtClean="0"/>
              <a:t>). </a:t>
            </a:r>
            <a:r>
              <a:rPr lang="cs-CZ" sz="2000" b="1" dirty="0" smtClean="0"/>
              <a:t>C</a:t>
            </a:r>
            <a:r>
              <a:rPr lang="cs-CZ" sz="2000" b="1" baseline="-25000" dirty="0" smtClean="0"/>
              <a:t>25</a:t>
            </a:r>
            <a:r>
              <a:rPr lang="cs-CZ" sz="2000" b="1" dirty="0" smtClean="0"/>
              <a:t>H</a:t>
            </a:r>
            <a:r>
              <a:rPr lang="cs-CZ" sz="2000" b="1" baseline="-25000" dirty="0" smtClean="0"/>
              <a:t>51</a:t>
            </a:r>
            <a:r>
              <a:rPr lang="cs-CZ" sz="2000" b="1" dirty="0" smtClean="0"/>
              <a:t>COOC</a:t>
            </a:r>
            <a:r>
              <a:rPr lang="cs-CZ" sz="2000" b="1" baseline="-25000" dirty="0" smtClean="0"/>
              <a:t>30</a:t>
            </a:r>
            <a:r>
              <a:rPr lang="cs-CZ" sz="2000" b="1" dirty="0" smtClean="0"/>
              <a:t>H</a:t>
            </a:r>
            <a:r>
              <a:rPr lang="cs-CZ" sz="2000" b="1" baseline="-25000" dirty="0" smtClean="0"/>
              <a:t>61</a:t>
            </a:r>
            <a:r>
              <a:rPr lang="cs-CZ" sz="2400" baseline="-25000" dirty="0" smtClean="0"/>
              <a:t> </a:t>
            </a:r>
            <a:r>
              <a:rPr lang="cs-CZ" sz="2400" dirty="0" smtClean="0"/>
              <a:t>resp. </a:t>
            </a:r>
            <a:r>
              <a:rPr lang="cs-CZ" sz="2000" b="1" dirty="0" smtClean="0"/>
              <a:t>C</a:t>
            </a:r>
            <a:r>
              <a:rPr lang="cs-CZ" sz="2000" b="1" baseline="-25000" dirty="0" smtClean="0"/>
              <a:t>25</a:t>
            </a:r>
            <a:r>
              <a:rPr lang="cs-CZ" sz="2000" b="1" dirty="0" smtClean="0"/>
              <a:t>H</a:t>
            </a:r>
            <a:r>
              <a:rPr lang="cs-CZ" sz="2000" b="1" baseline="-25000" dirty="0" smtClean="0"/>
              <a:t>51</a:t>
            </a:r>
            <a:r>
              <a:rPr lang="cs-CZ" sz="2000" b="1" dirty="0" smtClean="0"/>
              <a:t>COOC</a:t>
            </a:r>
            <a:r>
              <a:rPr lang="cs-CZ" sz="2000" b="1" baseline="-25000" dirty="0" smtClean="0"/>
              <a:t>31</a:t>
            </a:r>
            <a:r>
              <a:rPr lang="cs-CZ" sz="2000" b="1" dirty="0" smtClean="0"/>
              <a:t>H</a:t>
            </a:r>
            <a:r>
              <a:rPr lang="cs-CZ" sz="2000" b="1" baseline="-25000" dirty="0" smtClean="0"/>
              <a:t>63</a:t>
            </a:r>
          </a:p>
          <a:p>
            <a:pPr marL="179388" indent="-179388">
              <a:buFontTx/>
              <a:buChar char="-"/>
            </a:pPr>
            <a:r>
              <a:rPr lang="cs-CZ" sz="2400" b="1" dirty="0" err="1" smtClean="0"/>
              <a:t>diestery</a:t>
            </a:r>
            <a:r>
              <a:rPr lang="cs-CZ" sz="2400" b="1" dirty="0" smtClean="0"/>
              <a:t> kyseliny 4-</a:t>
            </a:r>
            <a:r>
              <a:rPr lang="cs-CZ" sz="2400" b="1" dirty="0" err="1" smtClean="0"/>
              <a:t>hydroxyskořicové</a:t>
            </a:r>
            <a:r>
              <a:rPr lang="cs-CZ" sz="2400" b="1" dirty="0" smtClean="0"/>
              <a:t> </a:t>
            </a:r>
            <a:r>
              <a:rPr lang="cs-CZ" sz="2400" dirty="0" smtClean="0"/>
              <a:t>(w=21,0% )</a:t>
            </a:r>
          </a:p>
          <a:p>
            <a:pPr marL="179388" indent="-179388">
              <a:buFontTx/>
              <a:buChar char="-"/>
            </a:pPr>
            <a:r>
              <a:rPr lang="el-GR" sz="2400" b="1" dirty="0" smtClean="0"/>
              <a:t>ω-</a:t>
            </a:r>
            <a:r>
              <a:rPr lang="cs-CZ" sz="2400" b="1" dirty="0" err="1" smtClean="0"/>
              <a:t>hydroxykarboxylové</a:t>
            </a:r>
            <a:r>
              <a:rPr lang="cs-CZ" sz="2400" b="1" dirty="0" smtClean="0"/>
              <a:t> kyseliny  </a:t>
            </a:r>
            <a:r>
              <a:rPr lang="cs-CZ" sz="2400" dirty="0" smtClean="0"/>
              <a:t>(w=13,0% )</a:t>
            </a:r>
          </a:p>
          <a:p>
            <a:pPr marL="179388" indent="-179388">
              <a:buFontTx/>
              <a:buChar char="-"/>
            </a:pPr>
            <a:r>
              <a:rPr lang="cs-CZ" sz="2400" b="1" dirty="0" smtClean="0"/>
              <a:t>mastné kyseliny + alkoholy resp. dioly </a:t>
            </a:r>
            <a:r>
              <a:rPr lang="cs-CZ" sz="2400" dirty="0" smtClean="0"/>
              <a:t>(w=12%).</a:t>
            </a:r>
          </a:p>
          <a:p>
            <a:pPr marL="179388" indent="-179388">
              <a:buFontTx/>
              <a:buChar char="-"/>
            </a:pPr>
            <a:r>
              <a:rPr lang="cs-CZ" sz="2400" dirty="0" smtClean="0"/>
              <a:t>kyseliny a alkoholy </a:t>
            </a:r>
            <a:r>
              <a:rPr lang="cs-CZ" sz="2400" b="1" dirty="0" smtClean="0"/>
              <a:t>(C26-C30)</a:t>
            </a:r>
            <a:r>
              <a:rPr lang="cs-CZ" sz="2400" dirty="0" smtClean="0"/>
              <a:t>.</a:t>
            </a:r>
          </a:p>
          <a:p>
            <a:pPr marL="179388" indent="-179388"/>
            <a:r>
              <a:rPr lang="cs-CZ" sz="2400" dirty="0" smtClean="0"/>
              <a:t>- charakteristický je vysoký obsah </a:t>
            </a:r>
            <a:r>
              <a:rPr lang="cs-CZ" sz="2400" b="1" dirty="0" err="1" smtClean="0"/>
              <a:t>diesterů</a:t>
            </a:r>
            <a:r>
              <a:rPr lang="cs-CZ" sz="2400" dirty="0" smtClean="0"/>
              <a:t>, </a:t>
            </a:r>
            <a:r>
              <a:rPr lang="cs-CZ" sz="2400" b="1" dirty="0" smtClean="0"/>
              <a:t>kyselina </a:t>
            </a:r>
            <a:r>
              <a:rPr lang="cs-CZ" sz="2400" b="1" dirty="0" err="1" smtClean="0"/>
              <a:t>methoxyskořicová</a:t>
            </a:r>
            <a:r>
              <a:rPr lang="cs-CZ" sz="2400" dirty="0" smtClean="0"/>
              <a:t>.</a:t>
            </a: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082" name="Picture 2" descr="http://www.pechan.cz/inshop/catalogue/products/pictures/AIRWAVES%20BLACK%20MINT.jpg"/>
          <p:cNvPicPr>
            <a:picLocks noChangeAspect="1" noChangeArrowheads="1"/>
          </p:cNvPicPr>
          <p:nvPr/>
        </p:nvPicPr>
        <p:blipFill>
          <a:blip r:embed="rId2" cstate="print"/>
          <a:srcRect t="8663" b="10539"/>
          <a:stretch>
            <a:fillRect/>
          </a:stretch>
        </p:blipFill>
        <p:spPr bwMode="auto">
          <a:xfrm>
            <a:off x="4314037" y="5157192"/>
            <a:ext cx="2562219" cy="1656184"/>
          </a:xfrm>
          <a:prstGeom prst="rect">
            <a:avLst/>
          </a:prstGeom>
          <a:noFill/>
        </p:spPr>
      </p:pic>
      <p:sp>
        <p:nvSpPr>
          <p:cNvPr id="4" name="Nadpis 1"/>
          <p:cNvSpPr txBox="1">
            <a:spLocks noGrp="1"/>
          </p:cNvSpPr>
          <p:nvPr>
            <p:ph type="title"/>
          </p:nvPr>
        </p:nvSpPr>
        <p:spPr>
          <a:xfrm>
            <a:off x="648072" y="476672"/>
            <a:ext cx="8892480" cy="650336"/>
          </a:xfrm>
          <a:prstGeom prst="rect">
            <a:avLst/>
          </a:prstGeom>
        </p:spPr>
        <p:txBody>
          <a:bodyPr vert="horz" lIns="0" rIns="0" bIns="0" anchor="b">
            <a:normAutofit fontScale="9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50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VOSKY </a:t>
            </a:r>
            <a:r>
              <a:rPr kumimoji="0" lang="cs-CZ" sz="4000" b="1" i="0" u="sng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(CERIDY) – </a:t>
            </a:r>
            <a:r>
              <a:rPr lang="cs-CZ" sz="4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KARNAUBSKÝ VOSK</a:t>
            </a:r>
            <a:r>
              <a:rPr lang="cs-CZ" sz="2000" b="1" dirty="0" smtClean="0">
                <a:solidFill>
                  <a:schemeClr val="tx1"/>
                </a:solidFill>
              </a:rPr>
              <a:t> </a:t>
            </a:r>
            <a:r>
              <a:rPr lang="cs-CZ" sz="2700" b="1" dirty="0" smtClean="0">
                <a:solidFill>
                  <a:schemeClr val="tx1"/>
                </a:solidFill>
              </a:rPr>
              <a:t>(E 903)</a:t>
            </a:r>
            <a:endParaRPr kumimoji="0" lang="cs-CZ" sz="2700" b="1" i="0" u="sng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179512" y="1412776"/>
            <a:ext cx="4824536" cy="5184576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74320" indent="-274320">
              <a:spcBef>
                <a:spcPct val="20000"/>
              </a:spcBef>
              <a:buClr>
                <a:schemeClr val="accent3"/>
              </a:buClr>
              <a:buSzPct val="95000"/>
            </a:pPr>
            <a:r>
              <a:rPr lang="cs-CZ" sz="2600" b="1" dirty="0" smtClean="0"/>
              <a:t>Použití:</a:t>
            </a:r>
          </a:p>
          <a:p>
            <a:pPr marL="274320" indent="-274320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</a:pPr>
            <a:r>
              <a:rPr lang="cs-CZ" sz="2400" dirty="0" smtClean="0"/>
              <a:t>Pro dosažení lesklosti v mnoha různých podobách.</a:t>
            </a:r>
          </a:p>
          <a:p>
            <a:pPr marL="274320" indent="-274320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</a:pPr>
            <a:r>
              <a:rPr lang="cs-CZ" sz="2400" dirty="0" smtClean="0"/>
              <a:t>V krémech na boty</a:t>
            </a:r>
          </a:p>
          <a:p>
            <a:pPr marL="274320" indent="-274320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</a:pPr>
            <a:r>
              <a:rPr lang="cs-CZ" sz="2400" dirty="0" smtClean="0"/>
              <a:t>V cukrovinkách</a:t>
            </a:r>
          </a:p>
          <a:p>
            <a:pPr marL="274320" indent="-274320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</a:pPr>
            <a:r>
              <a:rPr lang="cs-CZ" sz="2400" dirty="0" smtClean="0"/>
              <a:t>Přísada do svíček spolu s lojem a včelím voskem, do pečetního vosku nebo ve voscích na nábytek</a:t>
            </a:r>
          </a:p>
          <a:p>
            <a:pPr marL="274320" indent="-274320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</a:pPr>
            <a:r>
              <a:rPr lang="cs-CZ" sz="2400" dirty="0" smtClean="0"/>
              <a:t>ke zvýšení bodu tání a tvrdosti voskových směsí, jejichž </a:t>
            </a:r>
            <a:r>
              <a:rPr lang="cs-CZ" sz="2400" dirty="0" err="1" smtClean="0"/>
              <a:t>krystalinitu</a:t>
            </a:r>
            <a:r>
              <a:rPr lang="cs-CZ" sz="2400" dirty="0" smtClean="0"/>
              <a:t> zároveň potlačí. </a:t>
            </a:r>
            <a:endParaRPr kumimoji="0" lang="cs-CZ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46086" name="Picture 6" descr="http://www.sonax.cz/loc/images/tvrdy-karnaubsky-vosk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25228" y="1700808"/>
            <a:ext cx="3507212" cy="1656184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</p:pic>
      <p:pic>
        <p:nvPicPr>
          <p:cNvPr id="46088" name="Picture 8" descr="http://enni.wbs.cz/rasenka_aumentix.jpg"/>
          <p:cNvPicPr>
            <a:picLocks noChangeAspect="1" noChangeArrowheads="1"/>
          </p:cNvPicPr>
          <p:nvPr/>
        </p:nvPicPr>
        <p:blipFill>
          <a:blip r:embed="rId4" cstate="print"/>
          <a:srcRect l="16324" r="25908"/>
          <a:stretch>
            <a:fillRect/>
          </a:stretch>
        </p:blipFill>
        <p:spPr bwMode="auto">
          <a:xfrm>
            <a:off x="6876256" y="3645024"/>
            <a:ext cx="1368152" cy="237626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 noGrp="1"/>
          </p:cNvSpPr>
          <p:nvPr>
            <p:ph type="title"/>
          </p:nvPr>
        </p:nvSpPr>
        <p:spPr>
          <a:xfrm>
            <a:off x="1249288" y="260648"/>
            <a:ext cx="6851104" cy="86636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50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VOSKY </a:t>
            </a:r>
            <a:r>
              <a:rPr kumimoji="0" lang="cs-CZ" sz="4000" b="1" i="0" u="sng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(CERIDY) – </a:t>
            </a:r>
            <a:r>
              <a:rPr kumimoji="0" lang="cs-CZ" sz="2800" b="1" i="0" u="sng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VORVAŇOVINA</a:t>
            </a:r>
            <a:endParaRPr kumimoji="0" lang="cs-CZ" sz="2800" b="1" i="0" u="sng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457200" y="1124744"/>
            <a:ext cx="8229600" cy="5517232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cs-CZ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Vorvaňovina</a:t>
            </a:r>
            <a:r>
              <a:rPr kumimoji="0" lang="cs-CZ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(</a:t>
            </a:r>
            <a:r>
              <a:rPr lang="cs-CZ" sz="2600" dirty="0" smtClean="0"/>
              <a:t>syn. </a:t>
            </a:r>
            <a:r>
              <a:rPr kumimoji="0" lang="cs-CZ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spermacet) – pochází z lebeční dutiny vorvaňů (cca 150l).</a:t>
            </a:r>
          </a:p>
          <a:p>
            <a:pPr marL="274320" marR="0" lvl="0" indent="-27432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>
                <a:tab pos="2605088" algn="l"/>
              </a:tabLst>
              <a:defRPr/>
            </a:pPr>
            <a:r>
              <a:rPr kumimoji="0" lang="cs-CZ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Hlavní složka: </a:t>
            </a:r>
            <a:r>
              <a:rPr kumimoji="0" lang="cs-CZ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cetyl</a:t>
            </a:r>
            <a:r>
              <a:rPr kumimoji="0" lang="cs-CZ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-palmitát (hexadecyl-</a:t>
            </a:r>
            <a:r>
              <a:rPr kumimoji="0" lang="cs-CZ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hexadekanoát</a:t>
            </a:r>
            <a:r>
              <a:rPr kumimoji="0" lang="cs-CZ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  <a:br>
              <a:rPr kumimoji="0" lang="cs-CZ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cs-CZ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cs-CZ" sz="2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</a:t>
            </a:r>
            <a:r>
              <a:rPr kumimoji="0" lang="cs-CZ" sz="2200" b="1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15</a:t>
            </a:r>
            <a:r>
              <a:rPr kumimoji="0" lang="cs-CZ" sz="2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</a:t>
            </a:r>
            <a:r>
              <a:rPr kumimoji="0" lang="cs-CZ" sz="2200" b="1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31</a:t>
            </a:r>
            <a:r>
              <a:rPr kumimoji="0" lang="cs-CZ" sz="2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COOC</a:t>
            </a:r>
            <a:r>
              <a:rPr kumimoji="0" lang="cs-CZ" sz="2200" b="1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16</a:t>
            </a:r>
            <a:r>
              <a:rPr kumimoji="0" lang="cs-CZ" sz="2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</a:t>
            </a:r>
            <a:r>
              <a:rPr kumimoji="0" lang="cs-CZ" sz="2200" b="1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33</a:t>
            </a:r>
            <a:r>
              <a:rPr kumimoji="0" lang="cs-CZ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cs-CZ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cs-CZ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cs-CZ" sz="19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kyselina </a:t>
            </a:r>
            <a:r>
              <a:rPr kumimoji="0" lang="cs-CZ" sz="19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palmitova</a:t>
            </a:r>
            <a:r>
              <a:rPr kumimoji="0" lang="cs-CZ" sz="19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</a:t>
            </a:r>
            <a:r>
              <a:rPr kumimoji="0" lang="cs-CZ" sz="19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hexadekanová</a:t>
            </a:r>
            <a:r>
              <a:rPr kumimoji="0" lang="cs-CZ" sz="19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 C</a:t>
            </a:r>
            <a:r>
              <a:rPr kumimoji="0" lang="cs-CZ" sz="1900" b="1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15</a:t>
            </a:r>
            <a:r>
              <a:rPr kumimoji="0" lang="cs-CZ" sz="19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</a:t>
            </a:r>
            <a:r>
              <a:rPr kumimoji="0" lang="cs-CZ" sz="1900" b="1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31</a:t>
            </a:r>
            <a:r>
              <a:rPr kumimoji="0" lang="cs-CZ" sz="19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COOH</a:t>
            </a:r>
          </a:p>
          <a:p>
            <a:pPr marL="274320" marR="0" lvl="0" indent="-27432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>
                <a:tab pos="3490913" algn="l"/>
              </a:tabLst>
              <a:defRPr/>
            </a:pPr>
            <a:r>
              <a:rPr lang="cs-CZ" sz="1900" b="1" dirty="0" smtClean="0"/>
              <a:t>		</a:t>
            </a:r>
            <a:r>
              <a:rPr kumimoji="0" lang="cs-CZ" sz="19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cetylalkohol (</a:t>
            </a:r>
            <a:r>
              <a:rPr kumimoji="0" lang="cs-CZ" sz="19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hexadekan</a:t>
            </a:r>
            <a:r>
              <a:rPr kumimoji="0" lang="cs-CZ" sz="19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-1-</a:t>
            </a:r>
            <a:r>
              <a:rPr kumimoji="0" lang="cs-CZ" sz="19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ol</a:t>
            </a:r>
            <a:r>
              <a:rPr kumimoji="0" lang="cs-CZ" sz="19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 C</a:t>
            </a:r>
            <a:r>
              <a:rPr kumimoji="0" lang="cs-CZ" sz="1900" b="1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16</a:t>
            </a:r>
            <a:r>
              <a:rPr kumimoji="0" lang="cs-CZ" sz="19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</a:t>
            </a:r>
            <a:r>
              <a:rPr kumimoji="0" lang="cs-CZ" sz="1900" b="1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33</a:t>
            </a:r>
            <a:r>
              <a:rPr kumimoji="0" lang="cs-CZ" sz="19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OH</a:t>
            </a:r>
            <a:endParaRPr kumimoji="0" lang="cs-CZ" sz="3900" b="1" i="0" u="sng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lvl="0" indent="-274320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tabLst>
                <a:tab pos="2687638" algn="l"/>
              </a:tabLst>
            </a:pPr>
            <a:r>
              <a:rPr kumimoji="0" lang="cs-CZ" sz="26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Složení:</a:t>
            </a:r>
          </a:p>
          <a:p>
            <a:pPr marL="274320" lvl="0" indent="-274320">
              <a:spcBef>
                <a:spcPct val="20000"/>
              </a:spcBef>
              <a:buClr>
                <a:schemeClr val="accent3"/>
              </a:buClr>
              <a:buSzPct val="95000"/>
              <a:buFontTx/>
              <a:buChar char="-"/>
              <a:tabLst>
                <a:tab pos="2687638" algn="l"/>
              </a:tabLst>
            </a:pPr>
            <a:r>
              <a:rPr kumimoji="0" lang="cs-CZ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Vorvanina sestává hlavně z </a:t>
            </a:r>
            <a:r>
              <a:rPr kumimoji="0" lang="cs-CZ" sz="26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cetinu</a:t>
            </a:r>
            <a:r>
              <a:rPr kumimoji="0" lang="cs-CZ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látky která je v podstatě </a:t>
            </a:r>
            <a:r>
              <a:rPr lang="cs-CZ" sz="2600" dirty="0" smtClean="0"/>
              <a:t> </a:t>
            </a:r>
            <a:r>
              <a:rPr lang="cs-CZ" sz="2600" dirty="0" err="1" smtClean="0"/>
              <a:t>cetyl</a:t>
            </a:r>
            <a:r>
              <a:rPr lang="cs-CZ" sz="2600" dirty="0" smtClean="0"/>
              <a:t>-palmitát </a:t>
            </a:r>
            <a:r>
              <a:rPr kumimoji="0" lang="cs-CZ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L="274320" lvl="0" indent="-274320">
              <a:spcBef>
                <a:spcPct val="20000"/>
              </a:spcBef>
              <a:buClr>
                <a:schemeClr val="accent3"/>
              </a:buClr>
              <a:buSzPct val="95000"/>
              <a:buFontTx/>
              <a:buChar char="-"/>
              <a:tabLst>
                <a:tab pos="2687638" algn="l"/>
              </a:tabLst>
            </a:pPr>
            <a:r>
              <a:rPr kumimoji="0" lang="cs-CZ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Obsahuje rovněž menší množství esterů </a:t>
            </a:r>
            <a:r>
              <a:rPr kumimoji="0" lang="cs-CZ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kyseliny laurové </a:t>
            </a:r>
            <a:r>
              <a:rPr kumimoji="0" lang="cs-CZ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(C</a:t>
            </a:r>
            <a:r>
              <a:rPr kumimoji="0" lang="cs-CZ" sz="26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12</a:t>
            </a:r>
            <a:r>
              <a:rPr kumimoji="0" lang="cs-CZ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), </a:t>
            </a:r>
            <a:r>
              <a:rPr kumimoji="0" lang="cs-CZ" sz="26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myristové</a:t>
            </a:r>
            <a:r>
              <a:rPr kumimoji="0" lang="cs-CZ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(C</a:t>
            </a:r>
            <a:r>
              <a:rPr kumimoji="0" lang="cs-CZ" sz="26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14</a:t>
            </a:r>
            <a:r>
              <a:rPr kumimoji="0" lang="cs-CZ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 a </a:t>
            </a:r>
            <a:r>
              <a:rPr kumimoji="0" lang="cs-CZ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stearové</a:t>
            </a:r>
            <a:r>
              <a:rPr kumimoji="0" lang="cs-CZ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(C</a:t>
            </a:r>
            <a:r>
              <a:rPr kumimoji="0" lang="cs-CZ" sz="26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18</a:t>
            </a:r>
            <a:r>
              <a:rPr kumimoji="0" lang="cs-CZ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).</a:t>
            </a:r>
          </a:p>
          <a:p>
            <a:pPr marL="274320" lvl="0" indent="-274320">
              <a:spcBef>
                <a:spcPct val="20000"/>
              </a:spcBef>
              <a:buClr>
                <a:schemeClr val="accent3"/>
              </a:buClr>
              <a:buSzPct val="95000"/>
              <a:buFontTx/>
              <a:buChar char="-"/>
              <a:tabLst>
                <a:tab pos="2687638" algn="l"/>
              </a:tabLst>
            </a:pPr>
            <a:r>
              <a:rPr kumimoji="0" lang="cs-CZ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Alkalickou hydrolýzou (Na(K)OH) se vorvaňovina lehce zmýdelní, z mýdlového roztoku </a:t>
            </a:r>
            <a:r>
              <a:rPr lang="cs-CZ" sz="2600" dirty="0" smtClean="0"/>
              <a:t>se   vyloučí </a:t>
            </a:r>
            <a:r>
              <a:rPr kumimoji="0" lang="cs-CZ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cetylalkohol</a:t>
            </a:r>
            <a:r>
              <a:rPr kumimoji="0" lang="cs-CZ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L="274320" lvl="0" indent="-274320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tabLst>
                <a:tab pos="2687638" algn="l"/>
              </a:tabLst>
            </a:pPr>
            <a:r>
              <a:rPr kumimoji="0" lang="cs-CZ" sz="2600" b="1" i="0" u="sng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Použutí</a:t>
            </a:r>
            <a:r>
              <a:rPr kumimoji="0" lang="cs-CZ" sz="26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</a:p>
          <a:p>
            <a:pPr marL="274320" lvl="0" indent="-274320">
              <a:spcBef>
                <a:spcPct val="20000"/>
              </a:spcBef>
              <a:buClr>
                <a:schemeClr val="accent3"/>
              </a:buClr>
              <a:buSzPct val="95000"/>
              <a:buFontTx/>
              <a:buChar char="-"/>
              <a:tabLst>
                <a:tab pos="2687638" algn="l"/>
              </a:tabLst>
            </a:pPr>
            <a:r>
              <a:rPr kumimoji="0" lang="cs-CZ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Příprava mastí (</a:t>
            </a:r>
            <a:r>
              <a:rPr kumimoji="0" lang="cs-CZ" sz="26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Ceratum</a:t>
            </a:r>
            <a:r>
              <a:rPr kumimoji="0" lang="cs-CZ" sz="2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cs-CZ" sz="26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Cetacei</a:t>
            </a:r>
            <a:r>
              <a:rPr kumimoji="0" lang="cs-CZ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a </a:t>
            </a:r>
            <a:r>
              <a:rPr kumimoji="0" lang="cs-CZ" sz="26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Ungentum</a:t>
            </a:r>
            <a:r>
              <a:rPr kumimoji="0" lang="cs-CZ" sz="2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</a:t>
            </a:r>
            <a:r>
              <a:rPr kumimoji="0" lang="cs-CZ" sz="26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leniens</a:t>
            </a:r>
            <a:r>
              <a:rPr kumimoji="0" lang="cs-CZ" sz="2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  <a:endParaRPr kumimoji="0" lang="cs-CZ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0" lang="cs-CZ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62880" y="188640"/>
            <a:ext cx="8229600" cy="1143000"/>
          </a:xfrm>
        </p:spPr>
        <p:txBody>
          <a:bodyPr/>
          <a:lstStyle/>
          <a:p>
            <a:r>
              <a:rPr lang="cs-CZ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JEDNODUCHÉ LIPIDY</a:t>
            </a:r>
            <a:endParaRPr lang="cs-CZ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556792"/>
            <a:ext cx="8229600" cy="4677152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Jednoduché lipidy – estery vyšších mastných karboxylových kyselin (FA) s alkoholy</a:t>
            </a:r>
          </a:p>
          <a:p>
            <a:pPr>
              <a:spcAft>
                <a:spcPts val="15000"/>
              </a:spcAft>
            </a:pPr>
            <a:r>
              <a:rPr lang="cs-CZ" b="1" u="sng" dirty="0" smtClean="0">
                <a:solidFill>
                  <a:srgbClr val="FF0000"/>
                </a:solidFill>
              </a:rPr>
              <a:t>ACYLGLYCEROLY</a:t>
            </a:r>
            <a:r>
              <a:rPr lang="cs-CZ" b="1" dirty="0" smtClean="0"/>
              <a:t> </a:t>
            </a:r>
            <a:r>
              <a:rPr lang="cs-CZ" b="1" i="1" smtClean="0"/>
              <a:t>(triglyceridy</a:t>
            </a:r>
            <a:r>
              <a:rPr lang="cs-CZ" b="1" smtClean="0">
                <a:solidFill>
                  <a:srgbClr val="FF0000"/>
                </a:solidFill>
              </a:rPr>
              <a:t>)TAG(TG)</a:t>
            </a:r>
            <a:r>
              <a:rPr lang="cs-CZ" smtClean="0">
                <a:solidFill>
                  <a:srgbClr val="FF0000"/>
                </a:solidFill>
              </a:rPr>
              <a:t>:</a:t>
            </a:r>
            <a:r>
              <a:rPr lang="cs-CZ" smtClean="0"/>
              <a:t> </a:t>
            </a:r>
            <a:r>
              <a:rPr lang="cs-CZ" dirty="0" smtClean="0"/>
              <a:t>alkohol = </a:t>
            </a:r>
            <a:r>
              <a:rPr lang="cs-CZ" b="1" dirty="0" smtClean="0"/>
              <a:t>glycerol</a:t>
            </a:r>
            <a:r>
              <a:rPr lang="cs-CZ" dirty="0" smtClean="0"/>
              <a:t> </a:t>
            </a:r>
            <a:r>
              <a:rPr lang="cs-CZ" i="1" dirty="0" smtClean="0"/>
              <a:t>(propan-1,2,3-triol)</a:t>
            </a:r>
          </a:p>
          <a:p>
            <a:r>
              <a:rPr lang="cs-CZ" b="1" u="sng" dirty="0" smtClean="0">
                <a:solidFill>
                  <a:srgbClr val="FF0000"/>
                </a:solidFill>
              </a:rPr>
              <a:t>VOSKY </a:t>
            </a:r>
            <a:r>
              <a:rPr lang="cs-CZ" b="1" i="1" dirty="0" smtClean="0"/>
              <a:t>(</a:t>
            </a:r>
            <a:r>
              <a:rPr lang="cs-CZ" b="1" i="1" dirty="0" err="1" smtClean="0"/>
              <a:t>ceridy</a:t>
            </a:r>
            <a:r>
              <a:rPr lang="cs-CZ" b="1" i="1" dirty="0" smtClean="0"/>
              <a:t>)</a:t>
            </a:r>
            <a:r>
              <a:rPr lang="cs-CZ" dirty="0" smtClean="0"/>
              <a:t>: alkohol = jednosytné  alifatické alkoholy s dlouhým uhlíkatým řetězcem (nejčastěji 24 – 36 uhlíků v řetězci). </a:t>
            </a:r>
          </a:p>
          <a:p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611560" y="170080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cs-CZ" dirty="0"/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5505971" y="2996952"/>
          <a:ext cx="2738437" cy="2025650"/>
        </p:xfrm>
        <a:graphic>
          <a:graphicData uri="http://schemas.openxmlformats.org/presentationml/2006/ole">
            <p:oleObj spid="_x0000_s1026" name="ACD/3D" r:id="rId3" imgW="3467584" imgH="2561905" progId="ACD.3D">
              <p:embed/>
            </p:oleObj>
          </a:graphicData>
        </a:graphic>
      </p:graphicFrame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2051720" y="3284984"/>
          <a:ext cx="2763838" cy="1438275"/>
        </p:xfrm>
        <a:graphic>
          <a:graphicData uri="http://schemas.openxmlformats.org/presentationml/2006/ole">
            <p:oleObj spid="_x0000_s1027" name="ChemSketch" r:id="rId4" imgW="1176480" imgH="612720" progId="ACD.ChemSketch.20">
              <p:embed/>
            </p:oleObj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50912" y="116632"/>
            <a:ext cx="8229600" cy="1143000"/>
          </a:xfrm>
        </p:spPr>
        <p:txBody>
          <a:bodyPr/>
          <a:lstStyle/>
          <a:p>
            <a:r>
              <a:rPr lang="cs-CZ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ACYLGLYCEROLY - struktura</a:t>
            </a:r>
            <a:endParaRPr lang="cs-CZ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15362" name="Object 2"/>
          <p:cNvGraphicFramePr>
            <a:graphicFrameLocks noChangeAspect="1"/>
          </p:cNvGraphicFramePr>
          <p:nvPr/>
        </p:nvGraphicFramePr>
        <p:xfrm>
          <a:off x="3563888" y="1268760"/>
          <a:ext cx="1550987" cy="1416050"/>
        </p:xfrm>
        <a:graphic>
          <a:graphicData uri="http://schemas.openxmlformats.org/presentationml/2006/ole">
            <p:oleObj spid="_x0000_s15362" name="ChemSketch" r:id="rId3" imgW="838080" imgH="765000" progId="ACD.ChemSketch.20">
              <p:embed/>
            </p:oleObj>
          </a:graphicData>
        </a:graphic>
      </p:graphicFrame>
      <p:grpSp>
        <p:nvGrpSpPr>
          <p:cNvPr id="15" name="Skupina 14"/>
          <p:cNvGrpSpPr/>
          <p:nvPr/>
        </p:nvGrpSpPr>
        <p:grpSpPr>
          <a:xfrm>
            <a:off x="5552504" y="2132856"/>
            <a:ext cx="3556000" cy="2200721"/>
            <a:chOff x="5292080" y="4396631"/>
            <a:chExt cx="3556000" cy="2200721"/>
          </a:xfrm>
        </p:grpSpPr>
        <p:graphicFrame>
          <p:nvGraphicFramePr>
            <p:cNvPr id="15365" name="Object 5"/>
            <p:cNvGraphicFramePr>
              <a:graphicFrameLocks noChangeAspect="1"/>
            </p:cNvGraphicFramePr>
            <p:nvPr/>
          </p:nvGraphicFramePr>
          <p:xfrm>
            <a:off x="5292080" y="4396631"/>
            <a:ext cx="3556000" cy="1798637"/>
          </p:xfrm>
          <a:graphic>
            <a:graphicData uri="http://schemas.openxmlformats.org/presentationml/2006/ole">
              <p:oleObj spid="_x0000_s15365" name="ChemSketch" r:id="rId4" imgW="2075760" imgH="1051560" progId="ACD.ChemSketch.20">
                <p:embed/>
              </p:oleObj>
            </a:graphicData>
          </a:graphic>
        </p:graphicFrame>
        <p:graphicFrame>
          <p:nvGraphicFramePr>
            <p:cNvPr id="15366" name="Object 6"/>
            <p:cNvGraphicFramePr>
              <a:graphicFrameLocks noChangeAspect="1"/>
            </p:cNvGraphicFramePr>
            <p:nvPr/>
          </p:nvGraphicFramePr>
          <p:xfrm>
            <a:off x="5724128" y="6051252"/>
            <a:ext cx="2874963" cy="546100"/>
          </p:xfrm>
          <a:graphic>
            <a:graphicData uri="http://schemas.openxmlformats.org/presentationml/2006/ole">
              <p:oleObj spid="_x0000_s15366" name="ChemSketch" r:id="rId5" imgW="1170360" imgH="222480" progId="ACD.ChemSketch.20">
                <p:embed/>
              </p:oleObj>
            </a:graphicData>
          </a:graphic>
        </p:graphicFrame>
        <p:sp>
          <p:nvSpPr>
            <p:cNvPr id="11" name="TextovéPole 10"/>
            <p:cNvSpPr txBox="1"/>
            <p:nvPr/>
          </p:nvSpPr>
          <p:spPr>
            <a:xfrm>
              <a:off x="6948264" y="5004465"/>
              <a:ext cx="389850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3200" b="1" dirty="0" smtClean="0">
                  <a:solidFill>
                    <a:srgbClr val="FF0000"/>
                  </a:solidFill>
                  <a:sym typeface="Symbol"/>
                </a:rPr>
                <a:t></a:t>
              </a:r>
              <a:endParaRPr lang="cs-CZ" dirty="0"/>
            </a:p>
          </p:txBody>
        </p:sp>
      </p:grpSp>
      <p:grpSp>
        <p:nvGrpSpPr>
          <p:cNvPr id="14" name="Skupina 13"/>
          <p:cNvGrpSpPr/>
          <p:nvPr/>
        </p:nvGrpSpPr>
        <p:grpSpPr>
          <a:xfrm>
            <a:off x="107504" y="2090812"/>
            <a:ext cx="2746375" cy="2130276"/>
            <a:chOff x="457473" y="2060848"/>
            <a:chExt cx="2746375" cy="2130276"/>
          </a:xfrm>
        </p:grpSpPr>
        <p:graphicFrame>
          <p:nvGraphicFramePr>
            <p:cNvPr id="15363" name="Object 3"/>
            <p:cNvGraphicFramePr>
              <a:graphicFrameLocks noChangeAspect="1"/>
            </p:cNvGraphicFramePr>
            <p:nvPr/>
          </p:nvGraphicFramePr>
          <p:xfrm>
            <a:off x="457473" y="2060848"/>
            <a:ext cx="2746375" cy="1800225"/>
          </p:xfrm>
          <a:graphic>
            <a:graphicData uri="http://schemas.openxmlformats.org/presentationml/2006/ole">
              <p:oleObj spid="_x0000_s15363" name="ChemSketch" r:id="rId6" imgW="1591200" imgH="1042560" progId="ACD.ChemSketch.20">
                <p:embed/>
              </p:oleObj>
            </a:graphicData>
          </a:graphic>
        </p:graphicFrame>
        <p:graphicFrame>
          <p:nvGraphicFramePr>
            <p:cNvPr id="15367" name="Object 7"/>
            <p:cNvGraphicFramePr>
              <a:graphicFrameLocks noChangeAspect="1"/>
            </p:cNvGraphicFramePr>
            <p:nvPr/>
          </p:nvGraphicFramePr>
          <p:xfrm>
            <a:off x="691729" y="3645024"/>
            <a:ext cx="2224087" cy="546100"/>
          </p:xfrm>
          <a:graphic>
            <a:graphicData uri="http://schemas.openxmlformats.org/presentationml/2006/ole">
              <p:oleObj spid="_x0000_s15367" name="ChemSketch" r:id="rId7" imgW="905400" imgH="222480" progId="ACD.ChemSketch.20">
                <p:embed/>
              </p:oleObj>
            </a:graphicData>
          </a:graphic>
        </p:graphicFrame>
        <p:sp>
          <p:nvSpPr>
            <p:cNvPr id="12" name="TextovéPole 11"/>
            <p:cNvSpPr txBox="1"/>
            <p:nvPr/>
          </p:nvSpPr>
          <p:spPr>
            <a:xfrm>
              <a:off x="1331640" y="2780928"/>
              <a:ext cx="389850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3200" b="1" dirty="0" smtClean="0">
                  <a:solidFill>
                    <a:srgbClr val="FF0000"/>
                  </a:solidFill>
                  <a:sym typeface="Symbol"/>
                </a:rPr>
                <a:t></a:t>
              </a:r>
              <a:endParaRPr lang="cs-CZ" dirty="0"/>
            </a:p>
          </p:txBody>
        </p:sp>
      </p:grpSp>
      <p:grpSp>
        <p:nvGrpSpPr>
          <p:cNvPr id="16" name="Skupina 15"/>
          <p:cNvGrpSpPr/>
          <p:nvPr/>
        </p:nvGrpSpPr>
        <p:grpSpPr>
          <a:xfrm>
            <a:off x="2524993" y="3861048"/>
            <a:ext cx="3559175" cy="2088232"/>
            <a:chOff x="3101057" y="2924944"/>
            <a:chExt cx="3559175" cy="2088232"/>
          </a:xfrm>
        </p:grpSpPr>
        <p:graphicFrame>
          <p:nvGraphicFramePr>
            <p:cNvPr id="15364" name="Object 4"/>
            <p:cNvGraphicFramePr>
              <a:graphicFrameLocks noChangeAspect="1"/>
            </p:cNvGraphicFramePr>
            <p:nvPr/>
          </p:nvGraphicFramePr>
          <p:xfrm>
            <a:off x="3101057" y="2924944"/>
            <a:ext cx="3559175" cy="1798637"/>
          </p:xfrm>
          <a:graphic>
            <a:graphicData uri="http://schemas.openxmlformats.org/presentationml/2006/ole">
              <p:oleObj spid="_x0000_s15364" name="ChemSketch" r:id="rId8" imgW="2063520" imgH="1042560" progId="ACD.ChemSketch.20">
                <p:embed/>
              </p:oleObj>
            </a:graphicData>
          </a:graphic>
        </p:graphicFrame>
        <p:graphicFrame>
          <p:nvGraphicFramePr>
            <p:cNvPr id="15368" name="Object 8"/>
            <p:cNvGraphicFramePr>
              <a:graphicFrameLocks noChangeAspect="1"/>
            </p:cNvGraphicFramePr>
            <p:nvPr/>
          </p:nvGraphicFramePr>
          <p:xfrm>
            <a:off x="3635896" y="4465489"/>
            <a:ext cx="2649537" cy="547687"/>
          </p:xfrm>
          <a:graphic>
            <a:graphicData uri="http://schemas.openxmlformats.org/presentationml/2006/ole">
              <p:oleObj spid="_x0000_s15368" name="ChemSketch" r:id="rId9" imgW="1076040" imgH="222480" progId="ACD.ChemSketch.20">
                <p:embed/>
              </p:oleObj>
            </a:graphicData>
          </a:graphic>
        </p:graphicFrame>
        <p:sp>
          <p:nvSpPr>
            <p:cNvPr id="13" name="TextovéPole 12"/>
            <p:cNvSpPr txBox="1"/>
            <p:nvPr/>
          </p:nvSpPr>
          <p:spPr>
            <a:xfrm>
              <a:off x="4758214" y="3573016"/>
              <a:ext cx="389850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3200" b="1" dirty="0" smtClean="0">
                  <a:solidFill>
                    <a:srgbClr val="FF0000"/>
                  </a:solidFill>
                  <a:sym typeface="Symbol"/>
                </a:rPr>
                <a:t></a:t>
              </a:r>
              <a:endParaRPr lang="cs-CZ" dirty="0"/>
            </a:p>
          </p:txBody>
        </p:sp>
      </p:grpSp>
      <p:cxnSp>
        <p:nvCxnSpPr>
          <p:cNvPr id="18" name="Přímá spojovací šipka 17"/>
          <p:cNvCxnSpPr/>
          <p:nvPr/>
        </p:nvCxnSpPr>
        <p:spPr>
          <a:xfrm rot="2700000">
            <a:off x="3164962" y="1937790"/>
            <a:ext cx="0" cy="1332000"/>
          </a:xfrm>
          <a:prstGeom prst="straightConnector1">
            <a:avLst/>
          </a:prstGeom>
          <a:ln w="12700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ovací šipka 19"/>
          <p:cNvCxnSpPr/>
          <p:nvPr/>
        </p:nvCxnSpPr>
        <p:spPr>
          <a:xfrm rot="-2700000">
            <a:off x="5541226" y="1916832"/>
            <a:ext cx="0" cy="1332000"/>
          </a:xfrm>
          <a:prstGeom prst="straightConnector1">
            <a:avLst/>
          </a:prstGeom>
          <a:ln w="12700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ovací šipka 21"/>
          <p:cNvCxnSpPr/>
          <p:nvPr/>
        </p:nvCxnSpPr>
        <p:spPr>
          <a:xfrm>
            <a:off x="4283968" y="2708920"/>
            <a:ext cx="0" cy="1332000"/>
          </a:xfrm>
          <a:prstGeom prst="straightConnector1">
            <a:avLst/>
          </a:prstGeom>
          <a:ln w="12700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5369" name="Object 9"/>
          <p:cNvGraphicFramePr>
            <a:graphicFrameLocks noChangeAspect="1"/>
          </p:cNvGraphicFramePr>
          <p:nvPr/>
        </p:nvGraphicFramePr>
        <p:xfrm>
          <a:off x="2484438" y="1893392"/>
          <a:ext cx="812800" cy="560387"/>
        </p:xfrm>
        <a:graphic>
          <a:graphicData uri="http://schemas.openxmlformats.org/presentationml/2006/ole">
            <p:oleObj spid="_x0000_s15369" name="ChemSketch" r:id="rId10" imgW="551520" imgH="380880" progId="ACD.ChemSketch.20">
              <p:embed/>
            </p:oleObj>
          </a:graphicData>
        </a:graphic>
      </p:graphicFrame>
      <p:graphicFrame>
        <p:nvGraphicFramePr>
          <p:cNvPr id="15370" name="Object 10"/>
          <p:cNvGraphicFramePr>
            <a:graphicFrameLocks noChangeAspect="1"/>
          </p:cNvGraphicFramePr>
          <p:nvPr/>
        </p:nvGraphicFramePr>
        <p:xfrm>
          <a:off x="4335264" y="3011041"/>
          <a:ext cx="812800" cy="561975"/>
        </p:xfrm>
        <a:graphic>
          <a:graphicData uri="http://schemas.openxmlformats.org/presentationml/2006/ole">
            <p:oleObj spid="_x0000_s15370" name="ChemSketch" r:id="rId11" imgW="551520" imgH="380880" progId="ACD.ChemSketch.20">
              <p:embed/>
            </p:oleObj>
          </a:graphicData>
        </a:graphic>
      </p:graphicFrame>
      <p:graphicFrame>
        <p:nvGraphicFramePr>
          <p:cNvPr id="15371" name="Object 11"/>
          <p:cNvGraphicFramePr>
            <a:graphicFrameLocks noChangeAspect="1"/>
          </p:cNvGraphicFramePr>
          <p:nvPr/>
        </p:nvGraphicFramePr>
        <p:xfrm>
          <a:off x="3413015" y="3012629"/>
          <a:ext cx="812800" cy="560387"/>
        </p:xfrm>
        <a:graphic>
          <a:graphicData uri="http://schemas.openxmlformats.org/presentationml/2006/ole">
            <p:oleObj spid="_x0000_s15371" name="ChemSketch" r:id="rId12" imgW="551520" imgH="380880" progId="ACD.ChemSketch.20">
              <p:embed/>
            </p:oleObj>
          </a:graphicData>
        </a:graphic>
      </p:graphicFrame>
      <p:graphicFrame>
        <p:nvGraphicFramePr>
          <p:cNvPr id="15372" name="Object 12"/>
          <p:cNvGraphicFramePr>
            <a:graphicFrameLocks noChangeAspect="1"/>
          </p:cNvGraphicFramePr>
          <p:nvPr/>
        </p:nvGraphicFramePr>
        <p:xfrm>
          <a:off x="5415384" y="1858913"/>
          <a:ext cx="812800" cy="560387"/>
        </p:xfrm>
        <a:graphic>
          <a:graphicData uri="http://schemas.openxmlformats.org/presentationml/2006/ole">
            <p:oleObj spid="_x0000_s15372" name="ChemSketch" r:id="rId13" imgW="551520" imgH="380880" progId="ACD.ChemSketch.20">
              <p:embed/>
            </p:oleObj>
          </a:graphicData>
        </a:graphic>
      </p:graphicFrame>
      <p:graphicFrame>
        <p:nvGraphicFramePr>
          <p:cNvPr id="15373" name="Object 13"/>
          <p:cNvGraphicFramePr>
            <a:graphicFrameLocks noChangeAspect="1"/>
          </p:cNvGraphicFramePr>
          <p:nvPr/>
        </p:nvGraphicFramePr>
        <p:xfrm>
          <a:off x="6279480" y="1858913"/>
          <a:ext cx="812800" cy="561975"/>
        </p:xfrm>
        <a:graphic>
          <a:graphicData uri="http://schemas.openxmlformats.org/presentationml/2006/ole">
            <p:oleObj spid="_x0000_s15373" name="ChemSketch" r:id="rId14" imgW="551520" imgH="380880" progId="ACD.ChemSketch.20">
              <p:embed/>
            </p:oleObj>
          </a:graphicData>
        </a:graphic>
      </p:graphicFrame>
      <p:graphicFrame>
        <p:nvGraphicFramePr>
          <p:cNvPr id="15374" name="Object 14"/>
          <p:cNvGraphicFramePr>
            <a:graphicFrameLocks noChangeAspect="1"/>
          </p:cNvGraphicFramePr>
          <p:nvPr/>
        </p:nvGraphicFramePr>
        <p:xfrm>
          <a:off x="7143576" y="1858913"/>
          <a:ext cx="812800" cy="561975"/>
        </p:xfrm>
        <a:graphic>
          <a:graphicData uri="http://schemas.openxmlformats.org/presentationml/2006/ole">
            <p:oleObj spid="_x0000_s15374" name="ChemSketch" r:id="rId15" imgW="551520" imgH="380880" progId="ACD.ChemSketch.20">
              <p:embed/>
            </p:oleObj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387" name="Object 3"/>
          <p:cNvGraphicFramePr>
            <a:graphicFrameLocks noChangeAspect="1"/>
          </p:cNvGraphicFramePr>
          <p:nvPr/>
        </p:nvGraphicFramePr>
        <p:xfrm>
          <a:off x="6084888" y="3831357"/>
          <a:ext cx="2914650" cy="2693987"/>
        </p:xfrm>
        <a:graphic>
          <a:graphicData uri="http://schemas.openxmlformats.org/presentationml/2006/ole">
            <p:oleObj spid="_x0000_s16387" name="ACD/3D" r:id="rId3" imgW="3772427" imgH="3486637" progId="ACD.3D">
              <p:embed/>
            </p:oleObj>
          </a:graphicData>
        </a:graphic>
      </p:graphicFrame>
      <p:sp>
        <p:nvSpPr>
          <p:cNvPr id="3" name="Zástupný symbol pro obsah 2"/>
          <p:cNvSpPr txBox="1">
            <a:spLocks/>
          </p:cNvSpPr>
          <p:nvPr/>
        </p:nvSpPr>
        <p:spPr>
          <a:xfrm>
            <a:off x="457200" y="1484784"/>
            <a:ext cx="8229600" cy="2247528"/>
          </a:xfrm>
          <a:prstGeom prst="rect">
            <a:avLst/>
          </a:prstGeom>
        </p:spPr>
        <p:txBody>
          <a:bodyPr>
            <a:normAutofit fontScale="92500" lnSpcReduction="20000"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cs-CZ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Nejběžnější lipidy v potravě.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cs-CZ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Zásoba energie.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cs-CZ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Ochranné vrstvy.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cs-CZ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Glycerolová „páteř“ + až 3x esterifikovaná  vyššími  mastnými kyselinami (FA)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cs-CZ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Většinou „smíšené“ (různé mastné kyseliny).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0" lang="cs-CZ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514672" y="188640"/>
            <a:ext cx="8305800" cy="1143000"/>
          </a:xfrm>
        </p:spPr>
        <p:txBody>
          <a:bodyPr/>
          <a:lstStyle/>
          <a:p>
            <a:r>
              <a:rPr lang="cs-CZ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ACYLGLYCEROLY - struktura</a:t>
            </a:r>
            <a:endParaRPr lang="cs-CZ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16386" name="Object 2"/>
          <p:cNvGraphicFramePr>
            <a:graphicFrameLocks noChangeAspect="1"/>
          </p:cNvGraphicFramePr>
          <p:nvPr/>
        </p:nvGraphicFramePr>
        <p:xfrm>
          <a:off x="107504" y="3564284"/>
          <a:ext cx="6232525" cy="2312988"/>
        </p:xfrm>
        <a:graphic>
          <a:graphicData uri="http://schemas.openxmlformats.org/presentationml/2006/ole">
            <p:oleObj spid="_x0000_s16386" name="ChemSketch" r:id="rId4" imgW="3136320" imgH="1164240" progId="ACD.ChemSketch.20">
              <p:embed/>
            </p:oleObj>
          </a:graphicData>
        </a:graphic>
      </p:graphicFrame>
      <p:sp>
        <p:nvSpPr>
          <p:cNvPr id="7" name="TextovéPole 6"/>
          <p:cNvSpPr txBox="1"/>
          <p:nvPr/>
        </p:nvSpPr>
        <p:spPr>
          <a:xfrm>
            <a:off x="3102030" y="4356393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 smtClean="0">
                <a:solidFill>
                  <a:srgbClr val="FF0000"/>
                </a:solidFill>
                <a:sym typeface="Symbol"/>
              </a:rPr>
              <a:t>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539552" y="5775647"/>
            <a:ext cx="5413020" cy="461665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cs-CZ" sz="2400" b="1" dirty="0" smtClean="0">
                <a:solidFill>
                  <a:srgbClr val="FF0000"/>
                </a:solidFill>
              </a:rPr>
              <a:t>1-</a:t>
            </a:r>
            <a:r>
              <a:rPr lang="cs-CZ" sz="2400" b="1" dirty="0" err="1" smtClean="0">
                <a:solidFill>
                  <a:srgbClr val="FF0000"/>
                </a:solidFill>
              </a:rPr>
              <a:t>palmytoyl</a:t>
            </a:r>
            <a:r>
              <a:rPr lang="cs-CZ" sz="2400" b="1" dirty="0" smtClean="0">
                <a:solidFill>
                  <a:srgbClr val="FF0000"/>
                </a:solidFill>
              </a:rPr>
              <a:t>-2,3-</a:t>
            </a:r>
            <a:r>
              <a:rPr lang="cs-CZ" sz="2400" b="1" dirty="0" err="1" smtClean="0">
                <a:solidFill>
                  <a:srgbClr val="FF0000"/>
                </a:solidFill>
              </a:rPr>
              <a:t>distearoyl</a:t>
            </a:r>
            <a:r>
              <a:rPr lang="cs-CZ" sz="2400" b="1" dirty="0" smtClean="0">
                <a:solidFill>
                  <a:srgbClr val="FF0000"/>
                </a:solidFill>
              </a:rPr>
              <a:t>-L-glycerol</a:t>
            </a:r>
            <a:endParaRPr lang="cs-CZ" sz="2400" b="1" dirty="0">
              <a:solidFill>
                <a:srgbClr val="FF0000"/>
              </a:solidFill>
            </a:endParaRPr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806896" y="116632"/>
            <a:ext cx="8229600" cy="1143000"/>
          </a:xfrm>
        </p:spPr>
        <p:txBody>
          <a:bodyPr/>
          <a:lstStyle/>
          <a:p>
            <a:r>
              <a:rPr lang="cs-CZ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ACYLGLYCEROLY - struktura</a:t>
            </a:r>
            <a:endParaRPr lang="cs-CZ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251520" y="1268760"/>
            <a:ext cx="8712968" cy="5832648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Absence jakékoliv </a:t>
            </a:r>
            <a:r>
              <a:rPr lang="cs-CZ" dirty="0" err="1" smtClean="0"/>
              <a:t>ionizovatelné</a:t>
            </a:r>
            <a:r>
              <a:rPr lang="cs-CZ" dirty="0" smtClean="0"/>
              <a:t> charakteristické  funkční skupiny v molekule </a:t>
            </a:r>
            <a:r>
              <a:rPr lang="cs-CZ" dirty="0" smtClean="0">
                <a:sym typeface="Symbol"/>
              </a:rPr>
              <a:t> tzv. </a:t>
            </a:r>
            <a:r>
              <a:rPr lang="cs-CZ" b="1" dirty="0" smtClean="0">
                <a:sym typeface="Symbol"/>
              </a:rPr>
              <a:t>neutrální lipidy</a:t>
            </a:r>
            <a:r>
              <a:rPr lang="cs-CZ" dirty="0" smtClean="0"/>
              <a:t>.</a:t>
            </a:r>
          </a:p>
          <a:p>
            <a:r>
              <a:rPr lang="cs-CZ" dirty="0" smtClean="0"/>
              <a:t>V závislosti na typu a množství obsažených vyšších mastných karboxylových kyselin rozdělení:</a:t>
            </a:r>
          </a:p>
          <a:p>
            <a:pPr marL="1595438" indent="-514350">
              <a:buAutoNum type="arabicPeriod"/>
            </a:pPr>
            <a:r>
              <a:rPr lang="cs-CZ" b="1" u="sng" dirty="0" smtClean="0"/>
              <a:t>Neutrální tuky </a:t>
            </a:r>
            <a:r>
              <a:rPr lang="cs-CZ" dirty="0" smtClean="0"/>
              <a:t>(pevné)</a:t>
            </a:r>
          </a:p>
          <a:p>
            <a:pPr marL="1595438" indent="-514350">
              <a:buAutoNum type="arabicPeriod"/>
            </a:pPr>
            <a:r>
              <a:rPr lang="cs-CZ" b="1" u="sng" dirty="0" smtClean="0"/>
              <a:t>Neutrální oleje </a:t>
            </a:r>
            <a:r>
              <a:rPr lang="cs-CZ" dirty="0" smtClean="0"/>
              <a:t>(kapalné)</a:t>
            </a:r>
          </a:p>
          <a:p>
            <a:pPr marL="263525" indent="-263525">
              <a:buSzPct val="160000"/>
              <a:buFont typeface="Arial" pitchFamily="34" charset="0"/>
              <a:buChar char="•"/>
            </a:pPr>
            <a:r>
              <a:rPr lang="cs-CZ" dirty="0" smtClean="0"/>
              <a:t>V živočišných buňkách </a:t>
            </a:r>
            <a:r>
              <a:rPr lang="cs-CZ" dirty="0" err="1" smtClean="0"/>
              <a:t>triacylglyceroly</a:t>
            </a:r>
            <a:r>
              <a:rPr lang="cs-CZ" dirty="0" smtClean="0"/>
              <a:t> 3 hlavní funkce:</a:t>
            </a:r>
          </a:p>
          <a:p>
            <a:pPr marL="1054100" indent="-514350">
              <a:buSzPct val="160000"/>
              <a:buAutoNum type="arabicPeriod"/>
            </a:pPr>
            <a:r>
              <a:rPr lang="cs-CZ" dirty="0" smtClean="0"/>
              <a:t>V hnědé tukové tkáni tvoří tzv. tukovou zásobu (zásobní formu uhlíku a energie). Do té je přeměňován jakýkoliv nadměrný přísun uhlíku a energie v potravě (především cukry a tuky).</a:t>
            </a:r>
          </a:p>
          <a:p>
            <a:pPr marL="1054100" indent="-514350">
              <a:buSzPct val="160000"/>
              <a:buAutoNum type="arabicPeriod"/>
            </a:pPr>
            <a:r>
              <a:rPr lang="cs-CZ" dirty="0" smtClean="0"/>
              <a:t>Ve formě </a:t>
            </a:r>
            <a:r>
              <a:rPr lang="cs-CZ" b="1" dirty="0" smtClean="0"/>
              <a:t>CHILOMIKRON</a:t>
            </a:r>
            <a:r>
              <a:rPr lang="cs-CZ" b="1" dirty="0" smtClean="0">
                <a:latin typeface="Constantia"/>
              </a:rPr>
              <a:t>Ů</a:t>
            </a:r>
            <a:r>
              <a:rPr lang="cs-CZ" dirty="0" smtClean="0">
                <a:latin typeface="Constantia"/>
              </a:rPr>
              <a:t> – lipoproteinových </a:t>
            </a:r>
            <a:r>
              <a:rPr lang="cs-CZ" dirty="0" err="1" smtClean="0">
                <a:latin typeface="Constantia"/>
              </a:rPr>
              <a:t>partikulí</a:t>
            </a:r>
            <a:r>
              <a:rPr lang="cs-CZ" dirty="0" smtClean="0">
                <a:latin typeface="Constantia"/>
              </a:rPr>
              <a:t> transport mastných kyselin lymfatickým a cévním systémem v těle.</a:t>
            </a:r>
          </a:p>
          <a:p>
            <a:pPr marL="1054100" indent="-514350">
              <a:buSzPct val="160000"/>
              <a:buAutoNum type="arabicPeriod"/>
            </a:pPr>
            <a:r>
              <a:rPr lang="cs-CZ" dirty="0" smtClean="0"/>
              <a:t>Fyzická ochrana a tepelná izolace tělesných orgánů (ledviny, střevo apod.).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6896" y="402400"/>
            <a:ext cx="8229600" cy="866360"/>
          </a:xfrm>
        </p:spPr>
        <p:txBody>
          <a:bodyPr/>
          <a:lstStyle/>
          <a:p>
            <a:r>
              <a:rPr lang="cs-CZ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ACYLGLYCEROLY - struktura</a:t>
            </a:r>
            <a:endParaRPr lang="cs-CZ" dirty="0"/>
          </a:p>
        </p:txBody>
      </p:sp>
      <p:pic>
        <p:nvPicPr>
          <p:cNvPr id="4" name="Zástupný symbol pro obsah 3" descr="Schránka01.jpg"/>
          <p:cNvPicPr>
            <a:picLocks noGrp="1" noChangeAspect="1"/>
          </p:cNvPicPr>
          <p:nvPr>
            <p:ph idx="1"/>
          </p:nvPr>
        </p:nvPicPr>
        <p:blipFill>
          <a:blip r:embed="rId2" cstate="print">
            <a:lum contrast="30000"/>
          </a:blip>
          <a:srcRect l="724" t="4297" r="2109" b="5863"/>
          <a:stretch>
            <a:fillRect/>
          </a:stretch>
        </p:blipFill>
        <p:spPr>
          <a:xfrm>
            <a:off x="179512" y="1700808"/>
            <a:ext cx="8706601" cy="4450432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2704" y="188640"/>
            <a:ext cx="8305800" cy="1143000"/>
          </a:xfrm>
        </p:spPr>
        <p:txBody>
          <a:bodyPr/>
          <a:lstStyle/>
          <a:p>
            <a:r>
              <a:rPr lang="cs-CZ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CHEMICKÉ REAKCE TAG</a:t>
            </a:r>
            <a:endParaRPr lang="cs-CZ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 txBox="1">
            <a:spLocks/>
          </p:cNvSpPr>
          <p:nvPr/>
        </p:nvSpPr>
        <p:spPr>
          <a:xfrm>
            <a:off x="457200" y="1416144"/>
            <a:ext cx="8435280" cy="10767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74320" indent="-274320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/>
            </a:pPr>
            <a:r>
              <a:rPr kumimoji="0" lang="cs-CZ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zmýdelňování tuků: alkalická hydrolýza - </a:t>
            </a:r>
            <a:r>
              <a:rPr lang="cs-CZ" sz="3200" dirty="0" smtClean="0"/>
              <a:t>TAG + Na(K)OH → soli FA (mýdla) + glycerol</a:t>
            </a:r>
            <a:r>
              <a:rPr kumimoji="0" lang="cs-CZ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</p:txBody>
      </p:sp>
      <p:graphicFrame>
        <p:nvGraphicFramePr>
          <p:cNvPr id="17410" name="Object 2"/>
          <p:cNvGraphicFramePr>
            <a:graphicFrameLocks noChangeAspect="1"/>
          </p:cNvGraphicFramePr>
          <p:nvPr/>
        </p:nvGraphicFramePr>
        <p:xfrm>
          <a:off x="1045740" y="2276475"/>
          <a:ext cx="6478588" cy="1943100"/>
        </p:xfrm>
        <a:graphic>
          <a:graphicData uri="http://schemas.openxmlformats.org/presentationml/2006/ole">
            <p:oleObj spid="_x0000_s17410" name="ChemSketch" r:id="rId3" imgW="3852720" imgH="1155240" progId="ACD.ChemSketch.20">
              <p:embed/>
            </p:oleObj>
          </a:graphicData>
        </a:graphic>
      </p:graphicFrame>
      <p:graphicFrame>
        <p:nvGraphicFramePr>
          <p:cNvPr id="17411" name="Object 3"/>
          <p:cNvGraphicFramePr>
            <a:graphicFrameLocks noChangeAspect="1"/>
          </p:cNvGraphicFramePr>
          <p:nvPr/>
        </p:nvGraphicFramePr>
        <p:xfrm>
          <a:off x="4826695" y="5299472"/>
          <a:ext cx="1979612" cy="1585912"/>
        </p:xfrm>
        <a:graphic>
          <a:graphicData uri="http://schemas.openxmlformats.org/presentationml/2006/ole">
            <p:oleObj spid="_x0000_s17411" name="ChemSketch" r:id="rId4" imgW="1134000" imgH="908280" progId="ACD.ChemSketch.20">
              <p:embed/>
            </p:oleObj>
          </a:graphicData>
        </a:graphic>
      </p:graphicFrame>
      <p:graphicFrame>
        <p:nvGraphicFramePr>
          <p:cNvPr id="17412" name="Object 4"/>
          <p:cNvGraphicFramePr>
            <a:graphicFrameLocks noChangeAspect="1"/>
          </p:cNvGraphicFramePr>
          <p:nvPr/>
        </p:nvGraphicFramePr>
        <p:xfrm>
          <a:off x="5510163" y="4354487"/>
          <a:ext cx="1136650" cy="874713"/>
        </p:xfrm>
        <a:graphic>
          <a:graphicData uri="http://schemas.openxmlformats.org/presentationml/2006/ole">
            <p:oleObj spid="_x0000_s17412" name="ChemSketch" r:id="rId5" imgW="670680" imgH="515160" progId="ACD.ChemSketch.20">
              <p:embed/>
            </p:oleObj>
          </a:graphicData>
        </a:graphic>
      </p:graphicFrame>
      <p:graphicFrame>
        <p:nvGraphicFramePr>
          <p:cNvPr id="17413" name="Object 5"/>
          <p:cNvGraphicFramePr>
            <a:graphicFrameLocks noChangeAspect="1"/>
          </p:cNvGraphicFramePr>
          <p:nvPr/>
        </p:nvGraphicFramePr>
        <p:xfrm>
          <a:off x="2921347" y="4293096"/>
          <a:ext cx="1436688" cy="874712"/>
        </p:xfrm>
        <a:graphic>
          <a:graphicData uri="http://schemas.openxmlformats.org/presentationml/2006/ole">
            <p:oleObj spid="_x0000_s17413" name="ChemSketch" r:id="rId6" imgW="847440" imgH="515160" progId="ACD.ChemSketch.20">
              <p:embed/>
            </p:oleObj>
          </a:graphicData>
        </a:graphic>
      </p:graphicFrame>
      <p:graphicFrame>
        <p:nvGraphicFramePr>
          <p:cNvPr id="17414" name="Object 6"/>
          <p:cNvGraphicFramePr>
            <a:graphicFrameLocks noChangeAspect="1"/>
          </p:cNvGraphicFramePr>
          <p:nvPr/>
        </p:nvGraphicFramePr>
        <p:xfrm>
          <a:off x="2267744" y="5430663"/>
          <a:ext cx="1946275" cy="1382713"/>
        </p:xfrm>
        <a:graphic>
          <a:graphicData uri="http://schemas.openxmlformats.org/presentationml/2006/ole">
            <p:oleObj spid="_x0000_s17414" name="ChemSketch" r:id="rId7" imgW="1134000" imgH="804600" progId="ACD.ChemSketch.20">
              <p:embed/>
            </p:oleObj>
          </a:graphicData>
        </a:graphic>
      </p:graphicFrame>
      <p:graphicFrame>
        <p:nvGraphicFramePr>
          <p:cNvPr id="17415" name="Object 7"/>
          <p:cNvGraphicFramePr>
            <a:graphicFrameLocks noChangeAspect="1"/>
          </p:cNvGraphicFramePr>
          <p:nvPr/>
        </p:nvGraphicFramePr>
        <p:xfrm>
          <a:off x="6734299" y="4869160"/>
          <a:ext cx="371475" cy="355600"/>
        </p:xfrm>
        <a:graphic>
          <a:graphicData uri="http://schemas.openxmlformats.org/presentationml/2006/ole">
            <p:oleObj spid="_x0000_s17415" name="ChemSketch" r:id="rId8" imgW="259200" imgH="246960" progId="ACD.ChemSketch.20">
              <p:embed/>
            </p:oleObj>
          </a:graphicData>
        </a:graphic>
      </p:graphicFrame>
      <p:graphicFrame>
        <p:nvGraphicFramePr>
          <p:cNvPr id="17416" name="Object 8"/>
          <p:cNvGraphicFramePr>
            <a:graphicFrameLocks noChangeAspect="1"/>
          </p:cNvGraphicFramePr>
          <p:nvPr/>
        </p:nvGraphicFramePr>
        <p:xfrm>
          <a:off x="6966242" y="5013176"/>
          <a:ext cx="331787" cy="463550"/>
        </p:xfrm>
        <a:graphic>
          <a:graphicData uri="http://schemas.openxmlformats.org/presentationml/2006/ole">
            <p:oleObj spid="_x0000_s17416" name="ChemSketch" r:id="rId9" imgW="201240" imgH="283320" progId="ACD.ChemSketch.20">
              <p:embed/>
            </p:oleObj>
          </a:graphicData>
        </a:graphic>
      </p:graphicFrame>
      <p:graphicFrame>
        <p:nvGraphicFramePr>
          <p:cNvPr id="17417" name="Object 9"/>
          <p:cNvGraphicFramePr>
            <a:graphicFrameLocks noChangeAspect="1"/>
          </p:cNvGraphicFramePr>
          <p:nvPr/>
        </p:nvGraphicFramePr>
        <p:xfrm>
          <a:off x="6734299" y="5445224"/>
          <a:ext cx="388937" cy="379412"/>
        </p:xfrm>
        <a:graphic>
          <a:graphicData uri="http://schemas.openxmlformats.org/presentationml/2006/ole">
            <p:oleObj spid="_x0000_s17417" name="ChemSketch" r:id="rId10" imgW="240840" imgH="234720" progId="ACD.ChemSketch.20">
              <p:embed/>
            </p:oleObj>
          </a:graphicData>
        </a:graphic>
      </p:graphicFrame>
      <p:graphicFrame>
        <p:nvGraphicFramePr>
          <p:cNvPr id="17418" name="Object 10"/>
          <p:cNvGraphicFramePr>
            <a:graphicFrameLocks noChangeAspect="1"/>
          </p:cNvGraphicFramePr>
          <p:nvPr/>
        </p:nvGraphicFramePr>
        <p:xfrm>
          <a:off x="7330702" y="3356992"/>
          <a:ext cx="1201738" cy="2135188"/>
        </p:xfrm>
        <a:graphic>
          <a:graphicData uri="http://schemas.openxmlformats.org/presentationml/2006/ole">
            <p:oleObj spid="_x0000_s17418" name="ChemSketch" r:id="rId11" imgW="576000" imgH="1027080" progId="ACD.ChemSketch.20">
              <p:embed/>
            </p:oleObj>
          </a:graphicData>
        </a:graphic>
      </p:graphicFrame>
      <p:graphicFrame>
        <p:nvGraphicFramePr>
          <p:cNvPr id="17419" name="Object 11"/>
          <p:cNvGraphicFramePr>
            <a:graphicFrameLocks noChangeAspect="1"/>
          </p:cNvGraphicFramePr>
          <p:nvPr/>
        </p:nvGraphicFramePr>
        <p:xfrm>
          <a:off x="4440635" y="5344195"/>
          <a:ext cx="925512" cy="173037"/>
        </p:xfrm>
        <a:graphic>
          <a:graphicData uri="http://schemas.openxmlformats.org/presentationml/2006/ole">
            <p:oleObj spid="_x0000_s17419" name="ChemSketch" r:id="rId12" imgW="533520" imgH="100440" progId="ACD.ChemSketch.20">
              <p:embed/>
            </p:oleObj>
          </a:graphicData>
        </a:graphic>
      </p:graphicFrame>
      <p:sp>
        <p:nvSpPr>
          <p:cNvPr id="17" name="TextovéPole 16"/>
          <p:cNvSpPr txBox="1"/>
          <p:nvPr/>
        </p:nvSpPr>
        <p:spPr>
          <a:xfrm>
            <a:off x="179512" y="4295829"/>
            <a:ext cx="2699792" cy="1015663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cs-CZ" sz="2000" b="1" dirty="0" smtClean="0">
                <a:solidFill>
                  <a:srgbClr val="FF0000"/>
                </a:solidFill>
              </a:rPr>
              <a:t>Sodná sůl </a:t>
            </a:r>
            <a:r>
              <a:rPr lang="cs-CZ" sz="2000" b="1" dirty="0" smtClean="0">
                <a:solidFill>
                  <a:srgbClr val="FF0000"/>
                </a:solidFill>
              </a:rPr>
              <a:t>vyšší </a:t>
            </a:r>
            <a:r>
              <a:rPr lang="cs-CZ" sz="2000" b="1" dirty="0" smtClean="0">
                <a:solidFill>
                  <a:srgbClr val="FF0000"/>
                </a:solidFill>
              </a:rPr>
              <a:t>mastné karboxylové kyseliny (FA)</a:t>
            </a:r>
            <a:endParaRPr lang="cs-CZ" sz="2000" b="1" dirty="0">
              <a:solidFill>
                <a:srgbClr val="FF0000"/>
              </a:solidFill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1010860" y="5924303"/>
            <a:ext cx="1184876" cy="400110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cs-CZ" sz="2000" b="1" dirty="0" smtClean="0">
                <a:solidFill>
                  <a:srgbClr val="FF0000"/>
                </a:solidFill>
              </a:rPr>
              <a:t>Glycerol</a:t>
            </a:r>
            <a:endParaRPr lang="cs-CZ" sz="2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1296144"/>
          </a:xfrm>
        </p:spPr>
        <p:txBody>
          <a:bodyPr>
            <a:normAutofit/>
          </a:bodyPr>
          <a:lstStyle/>
          <a:p>
            <a:pPr lvl="0">
              <a:defRPr/>
            </a:pPr>
            <a:r>
              <a:rPr lang="cs-CZ" sz="3200" dirty="0" smtClean="0"/>
              <a:t>ztužování tuků: katalytická hydrogenace </a:t>
            </a:r>
          </a:p>
          <a:p>
            <a:pPr marL="273050" lvl="0" indent="-9525">
              <a:buNone/>
              <a:defRPr/>
            </a:pPr>
            <a:r>
              <a:rPr lang="cs-CZ" sz="3200" dirty="0" smtClean="0"/>
              <a:t>nenasycená MK + H</a:t>
            </a:r>
            <a:r>
              <a:rPr lang="cs-CZ" sz="3200" baseline="-25000" dirty="0" smtClean="0"/>
              <a:t>2</a:t>
            </a:r>
            <a:r>
              <a:rPr lang="cs-CZ" sz="3200" dirty="0" smtClean="0"/>
              <a:t>→nasycená MK</a:t>
            </a:r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806896" y="44624"/>
            <a:ext cx="6357392" cy="854968"/>
          </a:xfrm>
        </p:spPr>
        <p:txBody>
          <a:bodyPr/>
          <a:lstStyle/>
          <a:p>
            <a:r>
              <a:rPr lang="cs-CZ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CHEMICKÉ REAKCE TAG</a:t>
            </a:r>
            <a:endParaRPr lang="cs-CZ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19458" name="Object 2"/>
          <p:cNvGraphicFramePr>
            <a:graphicFrameLocks noChangeAspect="1"/>
          </p:cNvGraphicFramePr>
          <p:nvPr/>
        </p:nvGraphicFramePr>
        <p:xfrm>
          <a:off x="-39688" y="2132856"/>
          <a:ext cx="9220201" cy="4294188"/>
        </p:xfrm>
        <a:graphic>
          <a:graphicData uri="http://schemas.openxmlformats.org/presentationml/2006/ole">
            <p:oleObj spid="_x0000_s19458" name="ChemSketch" r:id="rId3" imgW="6608160" imgH="3075480" progId="ACD.ChemSketch.20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Papí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4252</TotalTime>
  <Words>1252</Words>
  <Application>Microsoft Office PowerPoint</Application>
  <PresentationFormat>Předvádění na obrazovce (4:3)</PresentationFormat>
  <Paragraphs>302</Paragraphs>
  <Slides>29</Slides>
  <Notes>0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2</vt:i4>
      </vt:variant>
      <vt:variant>
        <vt:lpstr>Nadpisy snímků</vt:lpstr>
      </vt:variant>
      <vt:variant>
        <vt:i4>29</vt:i4>
      </vt:variant>
    </vt:vector>
  </HeadingPairs>
  <TitlesOfParts>
    <vt:vector size="32" baseType="lpstr">
      <vt:lpstr>Tok</vt:lpstr>
      <vt:lpstr>ACD/3D</vt:lpstr>
      <vt:lpstr>ChemSketch</vt:lpstr>
      <vt:lpstr>Snímek 1</vt:lpstr>
      <vt:lpstr>LIPIDY</vt:lpstr>
      <vt:lpstr>JEDNODUCHÉ LIPIDY</vt:lpstr>
      <vt:lpstr>ACYLGLYCEROLY - struktura</vt:lpstr>
      <vt:lpstr>ACYLGLYCEROLY - struktura</vt:lpstr>
      <vt:lpstr>ACYLGLYCEROLY - struktura</vt:lpstr>
      <vt:lpstr>ACYLGLYCEROLY - struktura</vt:lpstr>
      <vt:lpstr>CHEMICKÉ REAKCE TAG</vt:lpstr>
      <vt:lpstr>CHEMICKÉ REAKCE TAG</vt:lpstr>
      <vt:lpstr>CHEMICKÉ REAKCE TAG</vt:lpstr>
      <vt:lpstr>CHEMICKÉ REAKCE TAG</vt:lpstr>
      <vt:lpstr>CHEMICKÉ REAKCE TAG</vt:lpstr>
      <vt:lpstr>CHEMICKÉ REAKCE TAG- AUTOOXIDACE</vt:lpstr>
      <vt:lpstr>CHEMICKÉ REAKCE TAG- AUTOOXIDACE</vt:lpstr>
      <vt:lpstr>CHEMICKÉ REAKCE TAG- AUTOOXIDACE</vt:lpstr>
      <vt:lpstr>CHEMICKÉ REAKCE TAG- AUTOOXIDACE</vt:lpstr>
      <vt:lpstr>CHEMICKÉ REAKCE TAG- AUTOOXIDACE</vt:lpstr>
      <vt:lpstr>CHEMICKÉ REAKCE TAG- AUTOOXIDACE</vt:lpstr>
      <vt:lpstr>CHEMICKÉ REAKCE TAG- AUTOOXIDACE</vt:lpstr>
      <vt:lpstr>CHEMICKÉ REAKCE TAG- VYSYCHÁNÍ TUKŮ</vt:lpstr>
      <vt:lpstr>VOSKY (CERIDY)</vt:lpstr>
      <vt:lpstr>VOSKY (CERIDY)</vt:lpstr>
      <vt:lpstr>VOSKY (CERIDY)</vt:lpstr>
      <vt:lpstr>Snímek 24</vt:lpstr>
      <vt:lpstr>Snímek 25</vt:lpstr>
      <vt:lpstr>VOSKY (CERIDY) – Lanolin</vt:lpstr>
      <vt:lpstr>VOSKY (CERIDY) – KARNAUBSKÝ VOSK (E 903)</vt:lpstr>
      <vt:lpstr>VOSKY (CERIDY) – KARNAUBSKÝ VOSK (E 903)</vt:lpstr>
      <vt:lpstr>VOSKY (CERIDY) – VORVAŇOVINA</vt:lpstr>
    </vt:vector>
  </TitlesOfParts>
  <Company>GML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LIPIDY</dc:title>
  <dc:creator>ucitel</dc:creator>
  <cp:lastModifiedBy>student</cp:lastModifiedBy>
  <cp:revision>29</cp:revision>
  <dcterms:created xsi:type="dcterms:W3CDTF">2014-01-31T08:50:35Z</dcterms:created>
  <dcterms:modified xsi:type="dcterms:W3CDTF">2017-12-07T10:02:50Z</dcterms:modified>
</cp:coreProperties>
</file>